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4"/>
  </p:notesMasterIdLst>
  <p:handoutMasterIdLst>
    <p:handoutMasterId r:id="rId55"/>
  </p:handoutMasterIdLst>
  <p:sldIdLst>
    <p:sldId id="274" r:id="rId5"/>
    <p:sldId id="416" r:id="rId6"/>
    <p:sldId id="316" r:id="rId7"/>
    <p:sldId id="411" r:id="rId8"/>
    <p:sldId id="429" r:id="rId9"/>
    <p:sldId id="418" r:id="rId10"/>
    <p:sldId id="423" r:id="rId11"/>
    <p:sldId id="424" r:id="rId12"/>
    <p:sldId id="425" r:id="rId13"/>
    <p:sldId id="277" r:id="rId14"/>
    <p:sldId id="339" r:id="rId15"/>
    <p:sldId id="419" r:id="rId16"/>
    <p:sldId id="348" r:id="rId17"/>
    <p:sldId id="430" r:id="rId18"/>
    <p:sldId id="431" r:id="rId19"/>
    <p:sldId id="420" r:id="rId20"/>
    <p:sldId id="405" r:id="rId21"/>
    <p:sldId id="406" r:id="rId22"/>
    <p:sldId id="455" r:id="rId23"/>
    <p:sldId id="409" r:id="rId24"/>
    <p:sldId id="432" r:id="rId25"/>
    <p:sldId id="433" r:id="rId26"/>
    <p:sldId id="434" r:id="rId27"/>
    <p:sldId id="426" r:id="rId28"/>
    <p:sldId id="435" r:id="rId29"/>
    <p:sldId id="427" r:id="rId30"/>
    <p:sldId id="415" r:id="rId31"/>
    <p:sldId id="408" r:id="rId32"/>
    <p:sldId id="436" r:id="rId33"/>
    <p:sldId id="437" r:id="rId34"/>
    <p:sldId id="428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272" r:id="rId53"/>
  </p:sldIdLst>
  <p:sldSz cx="12192000" cy="6858000"/>
  <p:notesSz cx="6797675" cy="9928225"/>
  <p:embeddedFontLst>
    <p:embeddedFont>
      <p:font typeface="Segoe UI Emoji" panose="020B0502040204020203" pitchFamily="34" charset="0"/>
      <p:regular r:id="rId5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DB4F0D-A850-9969-8E0C-8A6B7F64C616}" name="Jelizaveta Getta" initials="JG" userId="S::67293912@cuni.cz::592d8735-b124-449f-8ae4-7712047f6dd1" providerId="AD"/>
  <p188:author id="{DD2309E7-5123-4DBE-7690-F51E66CA14BA}" name="Denis Žernov" initials="DŽ" userId="S::76045087@cuni.cz::aa9e71e7-8aa8-4723-aa9a-9bc47f0155b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izaveta Getta" initials="JG" lastIdx="1" clrIdx="0">
    <p:extLst>
      <p:ext uri="{19B8F6BF-5375-455C-9EA6-DF929625EA0E}">
        <p15:presenceInfo xmlns:p15="http://schemas.microsoft.com/office/powerpoint/2012/main" userId="Jelizaveta Get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9B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C7E622C-D3C7-EE0F-C372-7315B87C15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798361-7777-8E02-3842-8CDE3A456C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r">
              <a:defRPr sz="1300"/>
            </a:lvl1pPr>
          </a:lstStyle>
          <a:p>
            <a:fld id="{99230AE7-D5F8-4798-8E12-0E1E54CFF6CF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1C5C1F-5BD7-90F1-0A49-E4AE045D4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51B2FB-67F9-ACD0-772A-81A8EA3C72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r">
              <a:defRPr sz="1300"/>
            </a:lvl1pPr>
          </a:lstStyle>
          <a:p>
            <a:fld id="{6D67AC72-4478-4D7A-BC80-C9A6B86758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088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2T07:05:24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0,'17985'0'0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4T09:24:25.8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745 0,'-12'1,"0"0,0 1,0 0,1 0,-23 9,9-1,-36 20,44-19,0 0,1 2,-22 20,19-15,-29 20,-19 12,2 3,-68 73,19-17,96-91,5-3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r">
              <a:defRPr sz="1300"/>
            </a:lvl1pPr>
          </a:lstStyle>
          <a:p>
            <a:fld id="{F8767F06-6495-4671-ADB9-06F27E57F1A1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8" tIns="47784" rIns="95568" bIns="4778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68" tIns="47784" rIns="95568" bIns="47784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r">
              <a:defRPr sz="1300"/>
            </a:lvl1pPr>
          </a:lstStyle>
          <a:p>
            <a:fld id="{304BD3FC-29FB-435D-995C-AC2E922814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77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BD3FC-29FB-435D-995C-AC2E9228147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09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BD3FC-29FB-435D-995C-AC2E9228147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07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BD3FC-29FB-435D-995C-AC2E9228147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99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7279D-5D26-FAA4-2FFE-1C346915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1171615-46D5-0841-27B7-5A5C6CF9E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9D2472-DEAC-3647-17EF-36C3141E0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93950A-1F03-6195-49EF-9697C02DF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BD3FC-29FB-435D-995C-AC2E9228147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0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87116-1E69-DD6D-F081-F50F29FF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1B1F73-AB52-3BEF-331E-B5371EEA6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AACB2B2-B5F9-AEA0-0804-FCF47385C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F37780-3D76-4A27-A2E6-F30D302F8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BD3FC-29FB-435D-995C-AC2E9228147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489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BD3FC-29FB-435D-995C-AC2E9228147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58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../slides/slide2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jednoduch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7ACEE47-C3F7-23FC-F32B-A9841C1ED981}"/>
              </a:ext>
            </a:extLst>
          </p:cNvPr>
          <p:cNvSpPr/>
          <p:nvPr userDrawn="1"/>
        </p:nvSpPr>
        <p:spPr>
          <a:xfrm>
            <a:off x="1" y="0"/>
            <a:ext cx="12192000" cy="493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ject 5">
            <a:extLst>
              <a:ext uri="{FF2B5EF4-FFF2-40B4-BE49-F238E27FC236}">
                <a16:creationId xmlns:a16="http://schemas.microsoft.com/office/drawing/2014/main" id="{50FF414F-5A20-59D9-D225-5FB9C627C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980991"/>
            <a:ext cx="851909" cy="227150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661CB4E-8A6B-1F9C-FDBF-52992CC69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3800" y="0"/>
            <a:ext cx="1259999" cy="1911236"/>
          </a:xfrm>
          <a:prstGeom prst="rect">
            <a:avLst/>
          </a:prstGeom>
        </p:spPr>
      </p:pic>
      <p:sp>
        <p:nvSpPr>
          <p:cNvPr id="6" name="Zástupný text 4">
            <a:extLst>
              <a:ext uri="{FF2B5EF4-FFF2-40B4-BE49-F238E27FC236}">
                <a16:creationId xmlns:a16="http://schemas.microsoft.com/office/drawing/2014/main" id="{DE1F7771-8998-0FAD-243D-5EBE54BA7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1842655"/>
            <a:ext cx="8856517" cy="2604653"/>
          </a:xfrm>
        </p:spPr>
        <p:txBody>
          <a:bodyPr tIns="0" rIns="0" bIns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  <a:lvl2pPr marL="0" indent="6350">
              <a:spcBef>
                <a:spcPts val="0"/>
              </a:spcBef>
              <a:spcAft>
                <a:spcPts val="1200"/>
              </a:spcAft>
              <a:buNone/>
              <a:defRPr sz="3000" b="1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63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</a:t>
            </a:r>
          </a:p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pic>
        <p:nvPicPr>
          <p:cNvPr id="3" name="Picture 12" descr="A circular red and black logo&#10;&#10;Description automatically generated">
            <a:extLst>
              <a:ext uri="{FF2B5EF4-FFF2-40B4-BE49-F238E27FC236}">
                <a16:creationId xmlns:a16="http://schemas.microsoft.com/office/drawing/2014/main" id="{E04ABB18-CBA9-65F5-452D-69CD3E0E1C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1" y="5243188"/>
            <a:ext cx="1310824" cy="131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4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ýrazný s pozadí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udova, venku, okno, kov&#10;&#10;Popis byl vytvořen automaticky">
            <a:extLst>
              <a:ext uri="{FF2B5EF4-FFF2-40B4-BE49-F238E27FC236}">
                <a16:creationId xmlns:a16="http://schemas.microsoft.com/office/drawing/2014/main" id="{79BEA5BF-AC6B-8B3A-7B31-AA8F8AF0F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94"/>
          <a:stretch/>
        </p:blipFill>
        <p:spPr>
          <a:xfrm>
            <a:off x="0" y="-481"/>
            <a:ext cx="12192000" cy="6858481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B0D019-80D8-9AEE-6E28-44D064BA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18A692-AE24-4781-B34F-67696D2C0E18}" type="datetimeFigureOut">
              <a:rPr lang="cs-CZ" smtClean="0"/>
              <a:pPr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2540D0-F5D2-0591-5624-30A83290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3244C7-290D-9E71-F1C5-0BBAA42F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144762-C3B5-42E9-94DB-4A2AA3CF955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BA31D70-7FFF-04F2-E2D0-3D60D8EAC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74511"/>
            <a:ext cx="10515599" cy="530897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09541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D8594-4F10-D73D-64F6-451456A4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6FEE9-8A2B-90C3-3BF1-5A8979521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29029"/>
            <a:ext cx="5181600" cy="3847933"/>
          </a:xfrm>
        </p:spPr>
        <p:txBody>
          <a:bodyPr/>
          <a:lstStyle>
            <a:lvl1pPr>
              <a:defRPr lang="cs-CZ" dirty="0"/>
            </a:lvl1pPr>
            <a:lvl2pPr>
              <a:defRPr lang="cs-CZ" dirty="0"/>
            </a:lvl2pPr>
            <a:lvl3pPr>
              <a:defRPr lang="cs-CZ" dirty="0"/>
            </a:lvl3pPr>
            <a:lvl4pPr>
              <a:defRPr lang="cs-CZ" dirty="0"/>
            </a:lvl4pPr>
            <a:lvl5pPr>
              <a:defRPr lang="cs-CZ" dirty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A476DD-BCA1-A85E-B008-A160ED4C7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29029"/>
            <a:ext cx="5181600" cy="3847934"/>
          </a:xfrm>
        </p:spPr>
        <p:txBody>
          <a:bodyPr/>
          <a:lstStyle>
            <a:lvl1pPr>
              <a:defRPr lang="cs-CZ" dirty="0"/>
            </a:lvl1pPr>
            <a:lvl2pPr>
              <a:defRPr lang="cs-CZ" dirty="0"/>
            </a:lvl2pPr>
            <a:lvl3pPr>
              <a:defRPr lang="cs-CZ" dirty="0"/>
            </a:lvl3pPr>
            <a:lvl4pPr>
              <a:defRPr lang="cs-CZ" dirty="0"/>
            </a:lvl4pPr>
            <a:lvl5pPr>
              <a:defRPr lang="cs-CZ" dirty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CE08FE-32E0-B45B-5805-F146E21E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54BDFB-1810-9FEA-43F2-6B45EE05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186B87-937F-EABB-E95F-D8A40C0A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773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77801B-4378-A2FB-7970-2A041DA76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2316330"/>
            <a:ext cx="5157787" cy="3651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7337E8-05A2-49DC-B2EB-AB77FDDAA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8142"/>
            <a:ext cx="5157787" cy="3341521"/>
          </a:xfrm>
        </p:spPr>
        <p:txBody>
          <a:bodyPr/>
          <a:lstStyle>
            <a:lvl1pPr>
              <a:defRPr lang="cs-CZ" dirty="0"/>
            </a:lvl1pPr>
            <a:lvl2pPr>
              <a:defRPr lang="cs-CZ" dirty="0"/>
            </a:lvl2pPr>
            <a:lvl3pPr>
              <a:defRPr lang="cs-CZ" dirty="0"/>
            </a:lvl3pPr>
            <a:lvl4pPr>
              <a:defRPr lang="cs-CZ" dirty="0"/>
            </a:lvl4pPr>
            <a:lvl5pPr>
              <a:defRPr lang="cs-CZ" dirty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A721B7-8779-B62C-9FD8-0ADA23713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9500" y="2316330"/>
            <a:ext cx="5183188" cy="3651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C071DEB-88CA-8F0F-5AC9-4809DB8FE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8142"/>
            <a:ext cx="5183188" cy="3341521"/>
          </a:xfrm>
        </p:spPr>
        <p:txBody>
          <a:bodyPr/>
          <a:lstStyle>
            <a:lvl1pPr>
              <a:defRPr lang="cs-CZ" dirty="0"/>
            </a:lvl1pPr>
            <a:lvl2pPr>
              <a:defRPr lang="cs-CZ" dirty="0"/>
            </a:lvl2pPr>
            <a:lvl3pPr>
              <a:defRPr lang="cs-CZ" dirty="0"/>
            </a:lvl3pPr>
            <a:lvl4pPr>
              <a:defRPr lang="cs-CZ" dirty="0"/>
            </a:lvl4pPr>
            <a:lvl5pPr>
              <a:defRPr lang="cs-CZ" dirty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F8D8BB0-4563-7DAD-D811-E96FC057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39ED064-497B-752B-042C-E162125B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70CBB3-B742-9795-8F63-53EDA9FC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F0BD1D84-35BA-630E-1CD8-B149F5FA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586"/>
            <a:ext cx="10515600" cy="99205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5271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 dokumen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33E6-18DD-A644-6832-E73A6072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46216-40A2-31AD-2AC3-8093C9D3D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/>
          <a:lstStyle>
            <a:lvl1pPr marL="457200" indent="-457200">
              <a:buFont typeface="+mj-lt"/>
              <a:buAutoNum type="arabicPeriod"/>
              <a:defRPr/>
            </a:lvl1pPr>
            <a:lvl2pPr marL="914400" indent="-457200">
              <a:spcBef>
                <a:spcPts val="1000"/>
              </a:spcBef>
              <a:buFont typeface="+mj-lt"/>
              <a:buAutoNum type="arabicPeriod"/>
              <a:defRPr sz="2400"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A1909-B779-CD61-B1A6-901EA7A2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CBCCFC-62F1-4F70-D5B8-38F0930C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136B3-9DD0-3A51-C008-6776E04A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941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5A5749-848E-9382-E6F3-C0E68324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28C3E1-1274-3A1B-60AD-30D28038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2C77D-C6FA-0161-3CD3-FDA68446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Picture 12" descr="A circular red and black logo&#10;&#10;Description automatically generated">
            <a:extLst>
              <a:ext uri="{FF2B5EF4-FFF2-40B4-BE49-F238E27FC236}">
                <a16:creationId xmlns:a16="http://schemas.microsoft.com/office/drawing/2014/main" id="{83DDAF44-481B-B754-F2A1-0307CC3915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28" y="807015"/>
            <a:ext cx="2174543" cy="2174543"/>
          </a:xfrm>
          <a:prstGeom prst="rect">
            <a:avLst/>
          </a:prstGeo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1C59178-D929-BC6D-5554-AD2F44864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8194" y="3284226"/>
            <a:ext cx="6175612" cy="2002149"/>
          </a:xfr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Picture 8" descr="A black and red pattern with squares and circles&#10;&#10;Description automatically generated">
            <a:extLst>
              <a:ext uri="{FF2B5EF4-FFF2-40B4-BE49-F238E27FC236}">
                <a16:creationId xmlns:a16="http://schemas.microsoft.com/office/drawing/2014/main" id="{3DCFAC5B-3301-6D0C-644B-CE444DF2C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48" y="5973166"/>
            <a:ext cx="1996751" cy="884834"/>
          </a:xfrm>
          <a:prstGeom prst="rect">
            <a:avLst/>
          </a:prstGeo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B2DED986-CB74-E37C-7EFE-811753E89C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56723" y="4856818"/>
            <a:ext cx="1997075" cy="499690"/>
          </a:xfrm>
        </p:spPr>
        <p:txBody>
          <a:bodyPr lIns="90000" tIns="46800" rIns="90000" bIns="46800" anchor="b" anchorCtr="0">
            <a:spAutoFit/>
          </a:bodyPr>
          <a:lstStyle>
            <a:lvl1pPr marL="0" indent="0">
              <a:buNone/>
              <a:defRPr sz="11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buNone/>
              <a:defRPr sz="1100">
                <a:solidFill>
                  <a:schemeClr val="tx1"/>
                </a:solidFill>
              </a:defRPr>
            </a:lvl2pPr>
          </a:lstStyle>
          <a:p>
            <a:pPr lvl="0"/>
            <a:r>
              <a:rPr lang="cs-CZ"/>
              <a:t>Jméno</a:t>
            </a:r>
          </a:p>
          <a:p>
            <a:pPr lvl="1"/>
            <a:r>
              <a:rPr lang="cs-CZ"/>
              <a:t>funkce</a:t>
            </a:r>
          </a:p>
        </p:txBody>
      </p:sp>
      <p:pic>
        <p:nvPicPr>
          <p:cNvPr id="6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0E64EF1F-E793-9457-C8A4-495F0C692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56724" y="5468768"/>
            <a:ext cx="1997075" cy="3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A04C7-0A64-C6EF-0F13-C75622644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8275C4-F094-3B3F-41B4-58BE040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866A41-944D-B702-26D4-AEA83C61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15CFC4-403E-A4FB-5493-8B67FFCB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431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5A5749-848E-9382-E6F3-C0E68324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28C3E1-1274-3A1B-60AD-30D28038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2C77D-C6FA-0161-3CD3-FDA68446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14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s pozad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907C3C0-6472-E03D-9591-8BF56D3E23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24"/>
          <a:stretch/>
        </p:blipFill>
        <p:spPr>
          <a:xfrm>
            <a:off x="1284" y="0"/>
            <a:ext cx="12190716" cy="49392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50FF414F-5A20-59D9-D225-5FB9C627C2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980991"/>
            <a:ext cx="851909" cy="227150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661CB4E-8A6B-1F9C-FDBF-52992CC694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3800" y="0"/>
            <a:ext cx="1259999" cy="1911236"/>
          </a:xfrm>
          <a:prstGeom prst="rect">
            <a:avLst/>
          </a:prstGeom>
        </p:spPr>
      </p:pic>
      <p:sp>
        <p:nvSpPr>
          <p:cNvPr id="6" name="Zástupný text 4">
            <a:extLst>
              <a:ext uri="{FF2B5EF4-FFF2-40B4-BE49-F238E27FC236}">
                <a16:creationId xmlns:a16="http://schemas.microsoft.com/office/drawing/2014/main" id="{DE1F7771-8998-0FAD-243D-5EBE54BA7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1842655"/>
            <a:ext cx="8856517" cy="2604653"/>
          </a:xfrm>
        </p:spPr>
        <p:txBody>
          <a:bodyPr tIns="0" rIns="0" bIns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  <a:lvl2pPr marL="0" indent="6350">
              <a:spcBef>
                <a:spcPts val="0"/>
              </a:spcBef>
              <a:spcAft>
                <a:spcPts val="1200"/>
              </a:spcAft>
              <a:buNone/>
              <a:defRPr sz="3000" b="1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63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</a:t>
            </a:r>
          </a:p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pic>
        <p:nvPicPr>
          <p:cNvPr id="3" name="Picture 12" descr="A circular red and black logo&#10;&#10;Description automatically generated">
            <a:extLst>
              <a:ext uri="{FF2B5EF4-FFF2-40B4-BE49-F238E27FC236}">
                <a16:creationId xmlns:a16="http://schemas.microsoft.com/office/drawing/2014/main" id="{E04ABB18-CBA9-65F5-452D-69CD3E0E1C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1" y="5243188"/>
            <a:ext cx="1310824" cy="131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detai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E679D543-9435-D1EB-C7A4-B81173A28C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83153" y="0"/>
            <a:ext cx="5208847" cy="6858000"/>
          </a:xfrm>
        </p:spPr>
        <p:txBody>
          <a:bodyPr lIns="0" tIns="90000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pic>
        <p:nvPicPr>
          <p:cNvPr id="34" name="object 5">
            <a:extLst>
              <a:ext uri="{FF2B5EF4-FFF2-40B4-BE49-F238E27FC236}">
                <a16:creationId xmlns:a16="http://schemas.microsoft.com/office/drawing/2014/main" id="{E2A84DE8-2E9A-AA09-CD09-69FE963B7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489769"/>
            <a:ext cx="851909" cy="2271505"/>
          </a:xfrm>
          <a:prstGeom prst="rect">
            <a:avLst/>
          </a:prstGeom>
        </p:spPr>
      </p:pic>
      <p:pic>
        <p:nvPicPr>
          <p:cNvPr id="35" name="object 5">
            <a:extLst>
              <a:ext uri="{FF2B5EF4-FFF2-40B4-BE49-F238E27FC236}">
                <a16:creationId xmlns:a16="http://schemas.microsoft.com/office/drawing/2014/main" id="{C389887F-833B-0C0C-3DB7-098724113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489770"/>
            <a:ext cx="851909" cy="2271505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1CD1A4B-59F0-FB98-3DB3-B94C039434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364" y="542395"/>
            <a:ext cx="2890716" cy="917136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A00DAD5-C5EC-EE9E-7DD7-587D3F17E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3663" y="2403764"/>
            <a:ext cx="5237437" cy="2452254"/>
          </a:xfrm>
        </p:spPr>
        <p:txBody>
          <a:bodyPr lIns="90000" tIns="0" rIns="0" bIns="0" anchor="ctr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3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180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None/>
              <a:defRPr sz="1600"/>
            </a:lvl3pPr>
          </a:lstStyle>
          <a:p>
            <a:pPr lvl="0"/>
            <a:r>
              <a:rPr lang="cs-CZ"/>
              <a:t>Nadpis</a:t>
            </a:r>
          </a:p>
          <a:p>
            <a:pPr lvl="1"/>
            <a:r>
              <a:rPr lang="cs-CZ"/>
              <a:t>Druhá úroveň (podnadpis)</a:t>
            </a:r>
          </a:p>
          <a:p>
            <a:pPr lvl="2"/>
            <a:r>
              <a:rPr lang="cs-CZ"/>
              <a:t>Třetí úroveň (jméno/datum)</a:t>
            </a:r>
          </a:p>
        </p:txBody>
      </p:sp>
    </p:spTree>
    <p:extLst>
      <p:ext uri="{BB962C8B-B14F-4D97-AF65-F5344CB8AC3E}">
        <p14:creationId xmlns:p14="http://schemas.microsoft.com/office/powerpoint/2010/main" val="27631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33E6-18DD-A644-6832-E73A6072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46216-40A2-31AD-2AC3-8093C9D3D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cs-CZ" dirty="0"/>
            </a:lvl1pPr>
            <a:lvl2pPr>
              <a:defRPr lang="cs-CZ" dirty="0"/>
            </a:lvl2pPr>
            <a:lvl3pPr>
              <a:defRPr lang="cs-CZ" dirty="0"/>
            </a:lvl3pPr>
            <a:lvl4pPr>
              <a:defRPr lang="cs-CZ" dirty="0"/>
            </a:lvl4pPr>
            <a:lvl5pPr>
              <a:defRPr lang="cs-CZ" dirty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A1909-B779-CD61-B1A6-901EA7A2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CBCCFC-62F1-4F70-D5B8-38F0930C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136B3-9DD0-3A51-C008-6776E04A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38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2C513-194D-BEA9-F7F0-AEFC6EFA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6" y="1157586"/>
            <a:ext cx="6140354" cy="99205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B272D6-E322-5B2E-B01F-88C4E43F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ACFC21-24FE-1550-3771-1E779237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1EE519-67DF-B348-E341-0BE75EF8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84E670A4-37F7-AD4E-AC31-5E14A69C9B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13446" y="2329732"/>
            <a:ext cx="6140354" cy="3847231"/>
          </a:xfrm>
        </p:spPr>
        <p:txBody>
          <a:bodyPr>
            <a:noAutofit/>
          </a:bodyPr>
          <a:lstStyle>
            <a:lvl1pPr>
              <a:defRPr lang="cs-CZ" dirty="0"/>
            </a:lvl1pPr>
            <a:lvl2pPr>
              <a:defRPr lang="cs-CZ" dirty="0"/>
            </a:lvl2pPr>
            <a:lvl3pPr>
              <a:defRPr lang="cs-CZ" dirty="0"/>
            </a:lvl3pPr>
            <a:lvl4pPr>
              <a:defRPr lang="cs-CZ" dirty="0"/>
            </a:lvl4pPr>
            <a:lvl5pPr>
              <a:defRPr lang="cs-CZ" dirty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obrázku 10">
            <a:extLst>
              <a:ext uri="{FF2B5EF4-FFF2-40B4-BE49-F238E27FC236}">
                <a16:creationId xmlns:a16="http://schemas.microsoft.com/office/drawing/2014/main" id="{52DD3B65-2E98-979E-257A-930671D9F4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-1"/>
            <a:ext cx="4844955" cy="6858000"/>
          </a:xfrm>
        </p:spPr>
        <p:txBody>
          <a:bodyPr lIns="0" tIns="900000" rIns="0" bIns="0" anchor="ctr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41920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s pozad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budova, venku, okno, kov&#10;&#10;Popis byl vytvořen automaticky">
            <a:extLst>
              <a:ext uri="{FF2B5EF4-FFF2-40B4-BE49-F238E27FC236}">
                <a16:creationId xmlns:a16="http://schemas.microsoft.com/office/drawing/2014/main" id="{6E7B9683-0DD8-D2D5-4CA2-33498A112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94"/>
          <a:stretch/>
        </p:blipFill>
        <p:spPr>
          <a:xfrm>
            <a:off x="0" y="-481"/>
            <a:ext cx="12192000" cy="68584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9B33E6-18DD-A644-6832-E73A6072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46216-40A2-31AD-2AC3-8093C9D3D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 lang="cs-CZ" dirty="0">
                <a:solidFill>
                  <a:schemeClr val="bg1"/>
                </a:solidFill>
              </a:defRPr>
            </a:lvl1pPr>
            <a:lvl2pPr>
              <a:defRPr lang="cs-CZ" dirty="0">
                <a:solidFill>
                  <a:schemeClr val="bg1"/>
                </a:solidFill>
              </a:defRPr>
            </a:lvl2pPr>
            <a:lvl3pPr>
              <a:defRPr lang="cs-CZ" dirty="0">
                <a:solidFill>
                  <a:schemeClr val="bg1"/>
                </a:solidFill>
              </a:defRPr>
            </a:lvl3pPr>
            <a:lvl4pPr>
              <a:defRPr lang="cs-CZ" dirty="0">
                <a:solidFill>
                  <a:schemeClr val="bg1"/>
                </a:solidFill>
              </a:defRPr>
            </a:lvl4pPr>
            <a:lvl5pPr>
              <a:defRPr lang="cs-CZ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A1909-B779-CD61-B1A6-901EA7A2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18A692-AE24-4781-B34F-67696D2C0E18}" type="datetimeFigureOut">
              <a:rPr lang="cs-CZ" smtClean="0"/>
              <a:pPr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CBCCFC-62F1-4F70-D5B8-38F0930C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136B3-9DD0-3A51-C008-6776E04A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144762-C3B5-42E9-94DB-4A2AA3CF9556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7AD7493E-C2AE-0595-45AF-0D9322386B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6806" y="311186"/>
            <a:ext cx="1849534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290EE3-4082-9A05-B68B-A8437811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05FA4C-B386-0EF5-B5A7-AC4FB298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2A90BE-D14F-E9C0-79F8-0BC0B3AF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777E83E9-FBC3-41DB-D073-90CC8D29D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0710" y="2293248"/>
            <a:ext cx="851909" cy="2271505"/>
          </a:xfrm>
          <a:prstGeom prst="rect">
            <a:avLst/>
          </a:prstGeom>
        </p:spPr>
      </p:pic>
      <p:sp>
        <p:nvSpPr>
          <p:cNvPr id="14" name="Zástupný text 12">
            <a:extLst>
              <a:ext uri="{FF2B5EF4-FFF2-40B4-BE49-F238E27FC236}">
                <a16:creationId xmlns:a16="http://schemas.microsoft.com/office/drawing/2014/main" id="{1D52F6CD-9450-995B-7DC8-AC2D9DC47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899" y="2293938"/>
            <a:ext cx="8856519" cy="227012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32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cs-CZ"/>
              <a:t>Název kapitoly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cs-CZ"/>
              <a:t>Číslo kapitoly</a:t>
            </a:r>
          </a:p>
        </p:txBody>
      </p:sp>
    </p:spTree>
    <p:extLst>
      <p:ext uri="{BB962C8B-B14F-4D97-AF65-F5344CB8AC3E}">
        <p14:creationId xmlns:p14="http://schemas.microsoft.com/office/powerpoint/2010/main" val="3247286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ýrazný modrá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B0D019-80D8-9AEE-6E28-44D064BA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18A692-AE24-4781-B34F-67696D2C0E18}" type="datetimeFigureOut">
              <a:rPr lang="cs-CZ" smtClean="0"/>
              <a:pPr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2540D0-F5D2-0591-5624-30A83290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3244C7-290D-9E71-F1C5-0BBAA42F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144762-C3B5-42E9-94DB-4A2AA3CF955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BA31D70-7FFF-04F2-E2D0-3D60D8EAC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74511"/>
            <a:ext cx="10515599" cy="530897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05733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ýrazný červená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B0D019-80D8-9AEE-6E28-44D064BA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18A692-AE24-4781-B34F-67696D2C0E18}" type="datetimeFigureOut">
              <a:rPr lang="cs-CZ" smtClean="0"/>
              <a:pPr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2540D0-F5D2-0591-5624-30A83290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3244C7-290D-9E71-F1C5-0BBAA42F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144762-C3B5-42E9-94DB-4A2AA3CF955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BA31D70-7FFF-04F2-E2D0-3D60D8EAC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74511"/>
            <a:ext cx="10515599" cy="530897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21017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AA467EB-2D4A-28A5-CE3D-D26EBAD2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586"/>
            <a:ext cx="10515600" cy="992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B0123F-B729-C7CE-D9BB-BFE7A04C9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9031"/>
            <a:ext cx="10515600" cy="3847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C2B9F5-70D3-A86C-2F85-E1E7ACBCD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8A692-AE24-4781-B34F-67696D2C0E18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6EC462-7E06-BE92-1FE5-AD9E9845E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C55B67-6AD2-82CA-4FD3-0D727D58B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144762-C3B5-42E9-94DB-4A2AA3CF955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B27BEA-CC6F-1DAB-F253-E8D547030D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99193" y="311186"/>
            <a:ext cx="1847147" cy="5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8" r:id="rId2"/>
    <p:sldLayoutId id="2147483677" r:id="rId3"/>
    <p:sldLayoutId id="2147483662" r:id="rId4"/>
    <p:sldLayoutId id="2147483675" r:id="rId5"/>
    <p:sldLayoutId id="2147483680" r:id="rId6"/>
    <p:sldLayoutId id="2147483663" r:id="rId7"/>
    <p:sldLayoutId id="2147483682" r:id="rId8"/>
    <p:sldLayoutId id="2147483674" r:id="rId9"/>
    <p:sldLayoutId id="2147483681" r:id="rId10"/>
    <p:sldLayoutId id="2147483664" r:id="rId11"/>
    <p:sldLayoutId id="2147483665" r:id="rId12"/>
    <p:sldLayoutId id="2147483679" r:id="rId13"/>
    <p:sldLayoutId id="2147483676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rasmus-plus.ec.europa.eu/resources-and-tools/distance-calculator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apuc.eu/EAPUC-1.html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uni.cz/UK-6311.html?news=23492&amp;locale=cz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cunicz.sharepoint.com/:x:/r/sites/ICMKreditovmobilita/Sdilene%20dokumenty/General/ICM%20V%C3%BDzva%202026%20p%C5%99ehled%20z%C3%A1jmu%20spolupr%C3%A1ce.xlsx?d=wd5b86ebe53f042a284af8bba2b9b7bd5&amp;csf=1&amp;web=1&amp;e=Prx34v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E2F728E-ABB4-769B-E4B6-F4C848FD35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1368364"/>
            <a:ext cx="10632186" cy="2604653"/>
          </a:xfrm>
        </p:spPr>
        <p:txBody>
          <a:bodyPr/>
          <a:lstStyle/>
          <a:p>
            <a:r>
              <a:rPr lang="cs-CZ" sz="5400" dirty="0"/>
              <a:t>Erasmus+ mezinárodní kreditová mobilita – Výzva 26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9B66B55-75DB-0EF4-ACAE-6970337102EF}"/>
              </a:ext>
            </a:extLst>
          </p:cNvPr>
          <p:cNvSpPr txBox="1"/>
          <p:nvPr/>
        </p:nvSpPr>
        <p:spPr>
          <a:xfrm>
            <a:off x="971550" y="3871841"/>
            <a:ext cx="10696575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3000" b="1" dirty="0">
                <a:solidFill>
                  <a:schemeClr val="accent1"/>
                </a:solidFill>
              </a:rPr>
              <a:t>Informační schůzka k přípravě projektů 2. 10. 2025 </a:t>
            </a:r>
            <a:endParaRPr lang="en-GB" sz="3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3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02C58-288E-FBBE-15E9-CCC8FE9E8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4355-F354-D431-B5C6-A2D065F8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65" y="839343"/>
            <a:ext cx="10515600" cy="992057"/>
          </a:xfrm>
        </p:spPr>
        <p:txBody>
          <a:bodyPr/>
          <a:lstStyle/>
          <a:p>
            <a:r>
              <a:rPr lang="cs-CZ" dirty="0"/>
              <a:t>Typy mobilit</a:t>
            </a:r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BC4BF8FC-F372-F1C9-2EE0-1995C1CB1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79" y="2055901"/>
            <a:ext cx="10770135" cy="3962756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cs-CZ" b="1" dirty="0"/>
              <a:t>Studentské mobility</a:t>
            </a:r>
          </a:p>
          <a:p>
            <a:pPr lvl="1"/>
            <a:r>
              <a:rPr lang="cs-CZ" dirty="0"/>
              <a:t>Studijní pobyt (Student mobility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, SMS)</a:t>
            </a:r>
          </a:p>
          <a:p>
            <a:pPr lvl="1"/>
            <a:r>
              <a:rPr lang="cs-CZ" dirty="0"/>
              <a:t>Praktická stáž (Student mobility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traineeship</a:t>
            </a:r>
            <a:r>
              <a:rPr lang="cs-CZ" dirty="0"/>
              <a:t>, SMP)</a:t>
            </a:r>
          </a:p>
          <a:p>
            <a:pPr lvl="1"/>
            <a:r>
              <a:rPr lang="cs-CZ" dirty="0"/>
              <a:t>Krátkodobá Ph.D. mobilita (</a:t>
            </a:r>
            <a:r>
              <a:rPr lang="cs-CZ" dirty="0" err="1"/>
              <a:t>Short</a:t>
            </a:r>
            <a:r>
              <a:rPr lang="cs-CZ" dirty="0"/>
              <a:t>-term Ph.D. mobility)</a:t>
            </a:r>
          </a:p>
          <a:p>
            <a:r>
              <a:rPr lang="cs-CZ" b="1" dirty="0"/>
              <a:t>Zaměstnanecké mobility</a:t>
            </a:r>
          </a:p>
          <a:p>
            <a:pPr lvl="1"/>
            <a:r>
              <a:rPr lang="cs-CZ" dirty="0"/>
              <a:t>Výukový pobyt (</a:t>
            </a:r>
            <a:r>
              <a:rPr lang="cs-CZ" dirty="0" err="1"/>
              <a:t>Staff</a:t>
            </a:r>
            <a:r>
              <a:rPr lang="cs-CZ" dirty="0"/>
              <a:t> mobility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teaching</a:t>
            </a:r>
            <a:r>
              <a:rPr lang="cs-CZ" dirty="0"/>
              <a:t>, STA)</a:t>
            </a:r>
          </a:p>
          <a:p>
            <a:pPr lvl="1"/>
            <a:r>
              <a:rPr lang="cs-CZ" dirty="0"/>
              <a:t>Školení (</a:t>
            </a:r>
            <a:r>
              <a:rPr lang="cs-CZ" dirty="0" err="1"/>
              <a:t>Staff</a:t>
            </a:r>
            <a:r>
              <a:rPr lang="cs-CZ" dirty="0"/>
              <a:t> mobility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, STT)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dirty="0"/>
              <a:t>Pozor</a:t>
            </a:r>
            <a:r>
              <a:rPr lang="cs-CZ" dirty="0"/>
              <a:t>: V žádosti se typ pobytu nerozlišuje (doporučujeme to nicméně popsat v narativní části)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01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39E3F-10B5-DAC2-20C6-A89648AC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72E9C-3126-5B4B-BB77-B2FA13A1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49" y="914499"/>
            <a:ext cx="8991600" cy="992057"/>
          </a:xfrm>
        </p:spPr>
        <p:txBody>
          <a:bodyPr/>
          <a:lstStyle/>
          <a:p>
            <a:r>
              <a:rPr lang="cs-CZ" dirty="0"/>
              <a:t>Studentské mobility</a:t>
            </a:r>
            <a:endParaRPr lang="cs-CZ" dirty="0">
              <a:cs typeface="Arial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882270-AC28-59B8-E9F7-11AEE821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49" y="2204427"/>
            <a:ext cx="10515600" cy="3847931"/>
          </a:xfrm>
        </p:spPr>
        <p:txBody>
          <a:bodyPr/>
          <a:lstStyle/>
          <a:p>
            <a:r>
              <a:rPr lang="cs-CZ" b="1" dirty="0"/>
              <a:t>Studijní pobyt </a:t>
            </a:r>
          </a:p>
          <a:p>
            <a:pPr lvl="1"/>
            <a:r>
              <a:rPr lang="cs-CZ" dirty="0"/>
              <a:t>Studium v destinaci: plnění předmětů a sběr kreditů (podobně jako v „klasickém“ Erasmu), případně též tvorba závěrečné práce (bakalářské, diplomové, disertační)</a:t>
            </a:r>
          </a:p>
          <a:p>
            <a:pPr lvl="1"/>
            <a:r>
              <a:rPr lang="cs-CZ" dirty="0"/>
              <a:t>Doba trvání: 2–12 měsíců (60–360 dní)</a:t>
            </a:r>
          </a:p>
          <a:p>
            <a:pPr lvl="1"/>
            <a:r>
              <a:rPr lang="cs-CZ" dirty="0"/>
              <a:t>Pozor: vždy je nutné dodržet minimální dobou trvání mobility (60 dní)</a:t>
            </a:r>
          </a:p>
          <a:p>
            <a:r>
              <a:rPr lang="cs-CZ" b="1" dirty="0"/>
              <a:t>Praktická stáž </a:t>
            </a:r>
          </a:p>
          <a:p>
            <a:pPr lvl="1"/>
            <a:r>
              <a:rPr lang="cs-CZ" dirty="0"/>
              <a:t>Práce pro zahraniční instituci v rozsahu plného úvazku (přibližně 40 hodin)</a:t>
            </a:r>
          </a:p>
          <a:p>
            <a:pPr lvl="1"/>
            <a:r>
              <a:rPr lang="cs-CZ" dirty="0"/>
              <a:t>Doba trvání: 2–12 měsíců (60–360 dní)</a:t>
            </a:r>
          </a:p>
          <a:p>
            <a:pPr lvl="1"/>
            <a:r>
              <a:rPr lang="cs-CZ" dirty="0"/>
              <a:t>Pozor: vždy je nutné dodržet minimální dobou trvání mobility (60 dní)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184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946F5-1552-BA43-A97E-37BDFC00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56331-1EEC-0B31-A342-A637E5C3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13" y="823263"/>
            <a:ext cx="9149442" cy="992057"/>
          </a:xfrm>
        </p:spPr>
        <p:txBody>
          <a:bodyPr/>
          <a:lstStyle/>
          <a:p>
            <a:r>
              <a:rPr lang="cs-CZ" dirty="0">
                <a:cs typeface="Arial"/>
              </a:rPr>
              <a:t>Studentské mobility</a:t>
            </a:r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A8794714-7E2D-8009-628F-4422C79F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13" y="2051983"/>
            <a:ext cx="11148107" cy="39827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b="1" dirty="0"/>
              <a:t>Krátkodobá Ph.D. mobilita</a:t>
            </a:r>
          </a:p>
          <a:p>
            <a:pPr lvl="1"/>
            <a:r>
              <a:rPr lang="cs-CZ" dirty="0"/>
              <a:t>Určena pouze pro doktorandy</a:t>
            </a:r>
          </a:p>
          <a:p>
            <a:pPr lvl="1"/>
            <a:r>
              <a:rPr lang="cs-CZ" dirty="0"/>
              <a:t>Typy mobilit: studijní pobyty i praktické stáže (podle obsahu)</a:t>
            </a:r>
          </a:p>
          <a:p>
            <a:pPr lvl="1"/>
            <a:r>
              <a:rPr lang="cs-CZ" dirty="0"/>
              <a:t>Krátkodobé mobility: 5–30 dní (bez dnů na cestu)</a:t>
            </a:r>
          </a:p>
          <a:p>
            <a:pPr lvl="1"/>
            <a:r>
              <a:rPr lang="cs-CZ" dirty="0"/>
              <a:t>(doktorandi mohou též vyjet na dlouhodobé pobyty na 2–12 měsíců)</a:t>
            </a:r>
          </a:p>
          <a:p>
            <a:pPr lvl="1"/>
            <a:r>
              <a:rPr lang="cs-CZ" dirty="0"/>
              <a:t>Pozor: vždy je nutné dodržet minimální dobou trvání mobility (5 dní krátkodobé, 60 dní dlouhodobé)</a:t>
            </a:r>
          </a:p>
          <a:p>
            <a:pPr lvl="0"/>
            <a:endParaRPr lang="cs-CZ" dirty="0"/>
          </a:p>
          <a:p>
            <a:pPr marL="0" indent="0">
              <a:buNone/>
            </a:pPr>
            <a:r>
              <a:rPr lang="cs-CZ" dirty="0"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45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A1B5B-0342-EB1C-73DE-F17B2AE0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19C5D-F659-3DF9-F1F1-009B3060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04" y="762576"/>
            <a:ext cx="8503103" cy="992057"/>
          </a:xfrm>
        </p:spPr>
        <p:txBody>
          <a:bodyPr/>
          <a:lstStyle/>
          <a:p>
            <a:r>
              <a:rPr lang="cs-CZ" dirty="0"/>
              <a:t>Financování studentských mobilit</a:t>
            </a:r>
            <a:endParaRPr lang="en-US" dirty="0"/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D5ED9743-75CD-A665-1DEB-0E997754C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11" y="1881991"/>
            <a:ext cx="10310019" cy="456910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cs-CZ" b="1" dirty="0"/>
              <a:t>Pobytové náklady</a:t>
            </a:r>
          </a:p>
          <a:p>
            <a:pPr lvl="1"/>
            <a:r>
              <a:rPr lang="cs-CZ" dirty="0"/>
              <a:t>Paušály stanovené ze strany Evropské komise a DZS</a:t>
            </a:r>
          </a:p>
          <a:p>
            <a:pPr lvl="1"/>
            <a:r>
              <a:rPr lang="cs-CZ" dirty="0"/>
              <a:t>Stejné pro studijní pobyty i praktické stáže</a:t>
            </a:r>
          </a:p>
          <a:p>
            <a:pPr lvl="1"/>
            <a:r>
              <a:rPr lang="cs-CZ" dirty="0"/>
              <a:t>Takto ve Výzvě 24 a 25:</a:t>
            </a:r>
          </a:p>
          <a:p>
            <a:pPr marL="0" indent="0">
              <a:buNone/>
            </a:pPr>
            <a:endParaRPr lang="cs-CZ" dirty="0">
              <a:cs typeface="Arial"/>
            </a:endParaRPr>
          </a:p>
          <a:p>
            <a:endParaRPr lang="cs-CZ" dirty="0">
              <a:cs typeface="Arial"/>
            </a:endParaRPr>
          </a:p>
        </p:txBody>
      </p:sp>
      <p:pic>
        <p:nvPicPr>
          <p:cNvPr id="4" name="Obrázek 3" descr="Obsah obrázku text, Písmo, snímek obrazovky, řada/pruh&#10;&#10;Obsah generovaný pomocí AI může být nesprávný.">
            <a:extLst>
              <a:ext uri="{FF2B5EF4-FFF2-40B4-BE49-F238E27FC236}">
                <a16:creationId xmlns:a16="http://schemas.microsoft.com/office/drawing/2014/main" id="{7691AEEF-AB48-BF53-3005-D94926960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4" y="3526971"/>
            <a:ext cx="9303034" cy="30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7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C4DA-63CC-73C6-5D53-38176F374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625A7-2A31-EF6F-D8F4-1CCA7EBD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04" y="904091"/>
            <a:ext cx="8503103" cy="992057"/>
          </a:xfrm>
        </p:spPr>
        <p:txBody>
          <a:bodyPr/>
          <a:lstStyle/>
          <a:p>
            <a:r>
              <a:rPr lang="cs-CZ" dirty="0"/>
              <a:t>Financování studentských mobilit</a:t>
            </a:r>
            <a:endParaRPr lang="en-US" dirty="0"/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EC837F74-6FD6-EFCA-C711-3A47C3C8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104" y="2099705"/>
            <a:ext cx="10310019" cy="456910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cs-CZ" b="1" dirty="0"/>
              <a:t>Cestovní náklady</a:t>
            </a:r>
          </a:p>
          <a:p>
            <a:pPr lvl="1"/>
            <a:r>
              <a:rPr lang="cs-CZ" dirty="0"/>
              <a:t>Paušální částky, které se liší dle vzdálenosti města, v němž se nachází cílová instituce, a města hlavního sídla UK (Praha)</a:t>
            </a:r>
          </a:p>
          <a:p>
            <a:pPr lvl="1"/>
            <a:r>
              <a:rPr lang="cs-CZ" dirty="0"/>
              <a:t>Výpočet vzdálenosti na základě Distance kalkulátoru: </a:t>
            </a:r>
            <a:r>
              <a:rPr lang="cs-CZ" u="sng" dirty="0">
                <a:hlinkClick r:id="rId2"/>
              </a:rPr>
              <a:t>https://erasmus-plus.ec.europa.eu/resources-and-tools/distance-calculator</a:t>
            </a:r>
            <a:endParaRPr lang="cs-CZ" dirty="0"/>
          </a:p>
          <a:p>
            <a:pPr lvl="1"/>
            <a:r>
              <a:rPr lang="cs-CZ" dirty="0"/>
              <a:t>Vyšší příspěvek v případě, že účastník využije ekologicky šetrný způsob dopravy: vlak, autobus, kolo, spolujízda automobilem</a:t>
            </a:r>
          </a:p>
          <a:p>
            <a:pPr marL="0" indent="0">
              <a:buNone/>
            </a:pPr>
            <a:endParaRPr lang="cs-CZ" dirty="0">
              <a:cs typeface="Arial"/>
            </a:endParaRPr>
          </a:p>
          <a:p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96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475C9-EF63-17B5-E54E-B94A4C7D4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B0071C56-0A99-A53C-F4A4-3EACF726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4" y="1130804"/>
            <a:ext cx="8436430" cy="50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07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A704B-F53A-4CE0-9CC8-53905035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8FC80-8AAE-A0D8-D6AD-3277CF7C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10" y="864702"/>
            <a:ext cx="8543925" cy="992057"/>
          </a:xfrm>
        </p:spPr>
        <p:txBody>
          <a:bodyPr/>
          <a:lstStyle/>
          <a:p>
            <a:r>
              <a:rPr lang="cs-CZ" dirty="0"/>
              <a:t>Zaměstnanecké mobility</a:t>
            </a:r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46880503-1BFF-DB98-35A4-9A7671599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856759"/>
            <a:ext cx="11271069" cy="38479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b="1" dirty="0"/>
              <a:t>Výukový pobyt</a:t>
            </a:r>
          </a:p>
          <a:p>
            <a:pPr lvl="1"/>
            <a:r>
              <a:rPr lang="cs-CZ" dirty="0"/>
              <a:t>Zaměstnanec (pedagogický pracovník) vyjíždí/přijíždí za účelem výuky </a:t>
            </a:r>
          </a:p>
          <a:p>
            <a:pPr lvl="1"/>
            <a:r>
              <a:rPr lang="cs-CZ" dirty="0"/>
              <a:t>Uznatelné aktivity: bloková výuka, výuka v tandemu, mimořádné přednášky, praktická výuka v laboratořích, organizace workshopů, konzultace závěrečných prací, přítomnost na obhajobě práce…</a:t>
            </a:r>
          </a:p>
          <a:p>
            <a:pPr lvl="1"/>
            <a:r>
              <a:rPr lang="cs-CZ" dirty="0"/>
              <a:t>Min. rozsah výuky: 8 odučených hodin/týden</a:t>
            </a:r>
          </a:p>
          <a:p>
            <a:pPr lvl="1"/>
            <a:r>
              <a:rPr lang="cs-CZ" dirty="0"/>
              <a:t>5–60 dní, pozor: minimální délka 5 dní, nikoliv 2 jak je tomu u běžného Erasmu </a:t>
            </a:r>
          </a:p>
          <a:p>
            <a:r>
              <a:rPr lang="cs-CZ" b="1" dirty="0"/>
              <a:t>Školení </a:t>
            </a:r>
          </a:p>
          <a:p>
            <a:pPr lvl="1"/>
            <a:r>
              <a:rPr lang="cs-CZ" dirty="0"/>
              <a:t>Zaměstnanec (akademický či neakademický pracovník) vyjíždí/přijíždí za účelem sebevzdělávání</a:t>
            </a:r>
          </a:p>
          <a:p>
            <a:pPr lvl="1"/>
            <a:r>
              <a:rPr lang="cs-CZ" dirty="0"/>
              <a:t>Uznatelné aktivity: staff week, pracovní stínování (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shadowing</a:t>
            </a:r>
            <a:r>
              <a:rPr lang="cs-CZ" dirty="0"/>
              <a:t>), jazykový kurz</a:t>
            </a:r>
          </a:p>
          <a:p>
            <a:r>
              <a:rPr lang="cs-CZ" sz="2000" dirty="0"/>
              <a:t>Možná též </a:t>
            </a:r>
            <a:r>
              <a:rPr lang="cs-CZ" sz="2000" b="1" dirty="0"/>
              <a:t>kombinace</a:t>
            </a:r>
            <a:r>
              <a:rPr lang="cs-CZ" sz="2000" dirty="0"/>
              <a:t>: min. počet – 4 odučené hodiny / týden (nebo jakékoliv kratší doby pobytu)</a:t>
            </a:r>
          </a:p>
          <a:p>
            <a:r>
              <a:rPr lang="cs-CZ" sz="2000" b="1" dirty="0"/>
              <a:t>Pozor: </a:t>
            </a:r>
            <a:r>
              <a:rPr lang="cs-CZ" sz="2000" dirty="0"/>
              <a:t>Nikdy nelze grant využít na konference</a:t>
            </a:r>
          </a:p>
        </p:txBody>
      </p:sp>
    </p:spTree>
    <p:extLst>
      <p:ext uri="{BB962C8B-B14F-4D97-AF65-F5344CB8AC3E}">
        <p14:creationId xmlns:p14="http://schemas.microsoft.com/office/powerpoint/2010/main" val="2816566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47BA7-502E-818E-17F3-62C7AF16F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09EF7-349C-C90A-9DF0-C27D89F7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Financování zaměstnaneckých mobilit</a:t>
            </a:r>
            <a:endParaRPr lang="en-US" dirty="0"/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C5B921B3-4CD2-DEB9-13D6-BC70AEF8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4" y="2064225"/>
            <a:ext cx="11166065" cy="4379105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cs-CZ" b="1" dirty="0"/>
              <a:t>Obdobný</a:t>
            </a:r>
            <a:r>
              <a:rPr lang="cs-CZ" dirty="0"/>
              <a:t> princip jako u studentských mobilit (paušály, pobytové + cestovní náklady)</a:t>
            </a:r>
          </a:p>
          <a:p>
            <a:pPr lvl="0"/>
            <a:r>
              <a:rPr lang="cs-CZ" b="1" dirty="0"/>
              <a:t>Pobytové náklady ve Výzvě 25</a:t>
            </a:r>
            <a:r>
              <a:rPr lang="cs-CZ" dirty="0"/>
              <a:t>: (cestovní náklady stejné jako u studentů)</a:t>
            </a:r>
          </a:p>
          <a:p>
            <a:pPr marL="0" indent="0" fontAlgn="base">
              <a:buNone/>
            </a:pPr>
            <a:endParaRPr lang="cs-CZ" sz="1800" dirty="0">
              <a:cs typeface="Arial"/>
            </a:endParaRPr>
          </a:p>
          <a:p>
            <a:pPr marL="0" indent="0" fontAlgn="base">
              <a:buNone/>
            </a:pPr>
            <a:r>
              <a:rPr lang="cs-CZ" sz="1800" dirty="0">
                <a:cs typeface="Arial"/>
              </a:rPr>
              <a:t>	</a:t>
            </a:r>
          </a:p>
          <a:p>
            <a:endParaRPr lang="cs-CZ" dirty="0"/>
          </a:p>
        </p:txBody>
      </p:sp>
      <p:pic>
        <p:nvPicPr>
          <p:cNvPr id="4" name="Obrázek 3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2DF88055-DF00-0FA3-CE96-7C6F3F53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25" y="3681809"/>
            <a:ext cx="8936078" cy="29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6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3217-4576-97F3-DDBB-CDD959E20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F1FF3-A500-807E-BF22-D8D02937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Grant na tzv. organizaci mobilit</a:t>
            </a:r>
            <a:endParaRPr lang="en-US" dirty="0"/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2A6D85B5-CB1A-B9E4-79ED-C04FFA20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10" y="1917292"/>
            <a:ext cx="10969789" cy="442907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cs-CZ" dirty="0"/>
              <a:t>Taktéž spolu grantem na samotné mobility obdržíme grant na tzv. Organizaci mobilit (500 EUR/účastník)</a:t>
            </a:r>
          </a:p>
          <a:p>
            <a:pPr lvl="0"/>
            <a:r>
              <a:rPr lang="cs-CZ" dirty="0"/>
              <a:t>=&gt; </a:t>
            </a:r>
            <a:r>
              <a:rPr lang="cs-CZ" b="1" dirty="0"/>
              <a:t>dělení</a:t>
            </a:r>
            <a:r>
              <a:rPr lang="cs-CZ" dirty="0"/>
              <a:t> mezi EK RUK a fakultu (50 na 50)</a:t>
            </a:r>
          </a:p>
          <a:p>
            <a:pPr lvl="0"/>
            <a:r>
              <a:rPr lang="cs-CZ" dirty="0"/>
              <a:t>Využitelné na většinu nákladů </a:t>
            </a:r>
            <a:r>
              <a:rPr lang="cs-CZ" b="1" dirty="0"/>
              <a:t>souvisejících s realizací projektu </a:t>
            </a:r>
          </a:p>
          <a:p>
            <a:pPr lvl="1"/>
            <a:r>
              <a:rPr lang="cs-CZ" dirty="0"/>
              <a:t>nastavení vnitřních procesů a podpůrných opatření </a:t>
            </a:r>
          </a:p>
          <a:p>
            <a:pPr lvl="1"/>
            <a:r>
              <a:rPr lang="cs-CZ" dirty="0"/>
              <a:t>personální zajištění </a:t>
            </a:r>
          </a:p>
          <a:p>
            <a:pPr lvl="1"/>
            <a:r>
              <a:rPr lang="cs-CZ" dirty="0"/>
              <a:t>organizace výběrových řízení </a:t>
            </a:r>
          </a:p>
          <a:p>
            <a:pPr lvl="1"/>
            <a:r>
              <a:rPr lang="cs-CZ" dirty="0"/>
              <a:t>propagace a zajištění informovanosti o mobilitách </a:t>
            </a:r>
          </a:p>
          <a:p>
            <a:pPr lvl="1"/>
            <a:r>
              <a:rPr lang="cs-CZ" dirty="0"/>
              <a:t>příprava účastníků na mobilitu (např. jazyková) </a:t>
            </a:r>
          </a:p>
          <a:p>
            <a:pPr lvl="1"/>
            <a:r>
              <a:rPr lang="cs-CZ" dirty="0"/>
              <a:t>prosazování ekologičtějších mobilit a administrativních procesů </a:t>
            </a:r>
          </a:p>
          <a:p>
            <a:pPr lvl="1"/>
            <a:r>
              <a:rPr lang="cs-CZ" dirty="0"/>
              <a:t>nastavení spolupráce s partnery, včetně organizace vzájemných návštěv</a:t>
            </a:r>
          </a:p>
          <a:p>
            <a:endParaRPr lang="cs-CZ" dirty="0">
              <a:cs typeface="Arial"/>
            </a:endParaRPr>
          </a:p>
          <a:p>
            <a:endParaRPr lang="cs-CZ" dirty="0"/>
          </a:p>
          <a:p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289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44253-AE26-4994-BF49-B9FF0EF5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42773-ACD5-47E3-4A78-F476172E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10" y="2634358"/>
            <a:ext cx="4594147" cy="992057"/>
          </a:xfrm>
        </p:spPr>
        <p:txBody>
          <a:bodyPr/>
          <a:lstStyle/>
          <a:p>
            <a:pPr algn="ctr"/>
            <a:r>
              <a:rPr lang="cs-CZ" sz="6000" dirty="0"/>
              <a:t>REGIONY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830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371F29-C1F2-097C-B661-EAEDF848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930497"/>
            <a:ext cx="10515600" cy="992057"/>
          </a:xfrm>
        </p:spPr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A1021E-D584-E228-346C-A6B3657AE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2968"/>
            <a:ext cx="10281336" cy="32919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dirty="0"/>
              <a:t>Zjednodušeně řečeno: </a:t>
            </a:r>
            <a:r>
              <a:rPr lang="cs-CZ" b="1" dirty="0"/>
              <a:t>„Erasmus+ do/z celého světa“ </a:t>
            </a:r>
            <a:r>
              <a:rPr lang="cs-CZ" dirty="0"/>
              <a:t>(kromě Ruska a Běloruska – zde mobility v tuto chvíli realizovat nelze)</a:t>
            </a:r>
          </a:p>
          <a:p>
            <a:pPr lvl="0"/>
            <a:r>
              <a:rPr lang="cs-CZ" dirty="0"/>
              <a:t>Založeno na </a:t>
            </a:r>
            <a:r>
              <a:rPr lang="cs-CZ" b="1" dirty="0"/>
              <a:t>mobilitách</a:t>
            </a:r>
            <a:r>
              <a:rPr lang="cs-CZ" dirty="0"/>
              <a:t>, ale žádost musí působit uceleně jako projekt</a:t>
            </a:r>
          </a:p>
          <a:p>
            <a:pPr lvl="0"/>
            <a:r>
              <a:rPr lang="cs-CZ" b="1" dirty="0"/>
              <a:t>Oprávnění účastníci</a:t>
            </a:r>
            <a:r>
              <a:rPr lang="cs-CZ" dirty="0"/>
              <a:t>: studenti a zaměstnanci, příjezdy i výjezdy (pozor: některé země mají omezení, viz slide č. 5)</a:t>
            </a:r>
          </a:p>
          <a:p>
            <a:r>
              <a:rPr lang="cs-CZ" dirty="0"/>
              <a:t>Podpora zejména </a:t>
            </a:r>
            <a:r>
              <a:rPr lang="cs-CZ" b="1" dirty="0"/>
              <a:t>příjezdů na UK </a:t>
            </a:r>
            <a:r>
              <a:rPr lang="cs-CZ" dirty="0"/>
              <a:t>než výjezdů</a:t>
            </a:r>
          </a:p>
          <a:p>
            <a:pPr lvl="0"/>
            <a:r>
              <a:rPr lang="cs-CZ" dirty="0"/>
              <a:t>Aktivita, která napomáhá realizaci </a:t>
            </a:r>
            <a:r>
              <a:rPr lang="cs-CZ" b="1" dirty="0"/>
              <a:t>priorit vnější činnosti EU</a:t>
            </a:r>
          </a:p>
          <a:p>
            <a:pPr marL="0" indent="0">
              <a:buNone/>
            </a:pPr>
            <a:endParaRPr lang="cs-CZ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305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76AF1-04EA-1C06-B949-B795DC038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2FE20-0290-1F1D-35BD-319767C7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Regiony</a:t>
            </a:r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DDECF6-EFF2-6B6B-C2AD-6169A18C70F9}"/>
              </a:ext>
            </a:extLst>
          </p:cNvPr>
          <p:cNvSpPr txBox="1"/>
          <p:nvPr/>
        </p:nvSpPr>
        <p:spPr>
          <a:xfrm>
            <a:off x="837824" y="2156171"/>
            <a:ext cx="10788119" cy="3667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Západní Balkán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Albánie, Bosna a Hercegovina, Kosovo, Černá Hora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Důraz kladen na mobility studentů</a:t>
            </a:r>
          </a:p>
          <a:p>
            <a:pPr lvl="1">
              <a:spcBef>
                <a:spcPts val="1000"/>
              </a:spcBef>
            </a:pPr>
            <a:endParaRPr lang="cs-CZ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Země východního partnerství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Arménie, Ázerbájdžán, Gruzie, Moldávie, Ukrajina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Minimálně 40 % rozpočtu by mělo být použito na mobility studentů s omezenými příležitostmi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UK je členem uskupení </a:t>
            </a:r>
            <a:r>
              <a:rPr lang="cs-CZ" dirty="0" err="1">
                <a:solidFill>
                  <a:schemeClr val="tx2"/>
                </a:solidFill>
              </a:rPr>
              <a:t>Eastern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Partnership</a:t>
            </a:r>
            <a:r>
              <a:rPr lang="cs-CZ" dirty="0">
                <a:solidFill>
                  <a:schemeClr val="tx2"/>
                </a:solidFill>
              </a:rPr>
              <a:t> University Cluster: </a:t>
            </a:r>
            <a:r>
              <a:rPr lang="cs-CZ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https://eapuc.eu/EAPUC-1.html</a:t>
            </a:r>
            <a:r>
              <a:rPr lang="cs-CZ" dirty="0">
                <a:solidFill>
                  <a:schemeClr val="tx2"/>
                </a:solidFill>
              </a:rPr>
              <a:t> =&gt; doporučujeme zohlednit při výběru institucí (zejm. na Ukrajině)</a:t>
            </a:r>
          </a:p>
        </p:txBody>
      </p:sp>
    </p:spTree>
    <p:extLst>
      <p:ext uri="{BB962C8B-B14F-4D97-AF65-F5344CB8AC3E}">
        <p14:creationId xmlns:p14="http://schemas.microsoft.com/office/powerpoint/2010/main" val="331595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560C-1DFF-2978-B56D-1BCD60D9D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FB9412-B3A6-AE39-779B-A6173E37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Regiony</a:t>
            </a:r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2DABF1-58C8-BC82-3AA6-5B570F812940}"/>
              </a:ext>
            </a:extLst>
          </p:cNvPr>
          <p:cNvSpPr txBox="1"/>
          <p:nvPr/>
        </p:nvSpPr>
        <p:spPr>
          <a:xfrm>
            <a:off x="837824" y="2156171"/>
            <a:ext cx="10788119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Země jižního středomoří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Alžírsko, Egypt, Izrael, Jordánsko, Libanon, Libye, Maroko, Palestina, Sýrie, Tunisko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15 % rozpočtu na mobility s jakoukoli zemí v rámci regionu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Minimálně 65 % rozpočtu na mobility studentů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Minimálně 50 % mobilit studentů by měli být účastníci s omezenými příležitostmi</a:t>
            </a:r>
          </a:p>
        </p:txBody>
      </p:sp>
    </p:spTree>
    <p:extLst>
      <p:ext uri="{BB962C8B-B14F-4D97-AF65-F5344CB8AC3E}">
        <p14:creationId xmlns:p14="http://schemas.microsoft.com/office/powerpoint/2010/main" val="226990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7F222-B2D0-B640-CCB1-AD70369A7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43D7E-7121-4A5D-8B1E-8BC95818C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Regiony</a:t>
            </a:r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221EA46-9D2F-689C-64A1-448C89795256}"/>
              </a:ext>
            </a:extLst>
          </p:cNvPr>
          <p:cNvSpPr txBox="1"/>
          <p:nvPr/>
        </p:nvSpPr>
        <p:spPr>
          <a:xfrm>
            <a:off x="837824" y="2134399"/>
            <a:ext cx="1078811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Asie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2"/>
                </a:solidFill>
              </a:rPr>
              <a:t>Bangladéš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b="1" dirty="0">
                <a:solidFill>
                  <a:schemeClr val="tx2"/>
                </a:solidFill>
              </a:rPr>
              <a:t>Bhútán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b="1" dirty="0">
                <a:solidFill>
                  <a:schemeClr val="tx2"/>
                </a:solidFill>
              </a:rPr>
              <a:t>Kambodža</a:t>
            </a:r>
            <a:r>
              <a:rPr lang="cs-CZ" dirty="0">
                <a:solidFill>
                  <a:schemeClr val="tx2"/>
                </a:solidFill>
              </a:rPr>
              <a:t>, Čína, KLDR, Indie, Indonésie, </a:t>
            </a:r>
            <a:r>
              <a:rPr lang="cs-CZ" b="1" dirty="0">
                <a:solidFill>
                  <a:schemeClr val="tx2"/>
                </a:solidFill>
              </a:rPr>
              <a:t>Laos</a:t>
            </a:r>
            <a:r>
              <a:rPr lang="cs-CZ" dirty="0">
                <a:solidFill>
                  <a:schemeClr val="tx2"/>
                </a:solidFill>
              </a:rPr>
              <a:t>, Malajsie, Maledivy, Mongolsko, </a:t>
            </a:r>
            <a:r>
              <a:rPr lang="cs-CZ" b="1" dirty="0">
                <a:solidFill>
                  <a:schemeClr val="tx2"/>
                </a:solidFill>
              </a:rPr>
              <a:t>Myanmar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b="1" dirty="0">
                <a:solidFill>
                  <a:schemeClr val="tx2"/>
                </a:solidFill>
              </a:rPr>
              <a:t>Nepál</a:t>
            </a:r>
            <a:r>
              <a:rPr lang="cs-CZ" dirty="0">
                <a:solidFill>
                  <a:schemeClr val="tx2"/>
                </a:solidFill>
              </a:rPr>
              <a:t>, Pákistán, Filipíny, Srí Lanka, Thajsko, Vietnam, </a:t>
            </a:r>
            <a:r>
              <a:rPr lang="cs-CZ" b="1" dirty="0">
                <a:solidFill>
                  <a:srgbClr val="C00000"/>
                </a:solidFill>
              </a:rPr>
              <a:t>Brunej, Hong Kong, Japonsko, Korejská republika, Makao, Singapur, Tchaj-wan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Minimálně 25 % rozpočtu na mobility s nejméně rozvinutými zeměmi v rámci regionu (ve výčtu </a:t>
            </a:r>
            <a:r>
              <a:rPr lang="cs-CZ" b="1" dirty="0">
                <a:solidFill>
                  <a:schemeClr val="tx2"/>
                </a:solidFill>
              </a:rPr>
              <a:t>modře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25 % rozpočtu na mobility s nejvíce rozvinutými zeměmi v rámci regionu (ve výčtu </a:t>
            </a:r>
            <a:r>
              <a:rPr lang="cs-CZ" b="1" dirty="0">
                <a:solidFill>
                  <a:srgbClr val="C00000"/>
                </a:solidFill>
              </a:rPr>
              <a:t>červeně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15 % rozpočtu na mobility s Čínou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10 % rozpočtu na mobility s Indií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UK má velmi silnou a perspektivní spolupráci s Tchaj-wanem =&gt; doporučujeme zvážit podání projektu</a:t>
            </a:r>
            <a:r>
              <a:rPr lang="cs-CZ" dirty="0">
                <a:solidFill>
                  <a:schemeClr val="tx2"/>
                </a:solidFill>
                <a:sym typeface="Segoe UI Emoji" panose="020B0502040204020203" pitchFamily="34" charset="0"/>
              </a:rPr>
              <a:t>😊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50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F5BD-A3DA-03E9-17DF-843F2E290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3844F-947A-9DC8-42DA-FAA89E34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Regiony</a:t>
            </a:r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EBEC50-7578-FFCF-EB9B-4F4098BB28F5}"/>
              </a:ext>
            </a:extLst>
          </p:cNvPr>
          <p:cNvSpPr txBox="1"/>
          <p:nvPr/>
        </p:nvSpPr>
        <p:spPr>
          <a:xfrm>
            <a:off x="837824" y="2082334"/>
            <a:ext cx="1078811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Střední Asie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Afghánistán, Kazachstán, Kyrgyzstán, Tádžikistán, Turkmenistán, Uzbekistán</a:t>
            </a: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Blízký východ</a:t>
            </a:r>
          </a:p>
          <a:p>
            <a:pPr marL="742950" lvl="1" indent="-28575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Irán, Irák, Jemen, Bahrajn, Kuvajt, Omán, Katar, Saudská Arábie, Spojené arabské emiráty</a:t>
            </a:r>
            <a:br>
              <a:rPr lang="cs-CZ" dirty="0">
                <a:solidFill>
                  <a:schemeClr val="tx2"/>
                </a:solidFill>
              </a:rPr>
            </a:br>
            <a:endParaRPr lang="cs-CZ" sz="2400" b="1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Pacifik</a:t>
            </a:r>
          </a:p>
          <a:p>
            <a:pPr marL="742950" lvl="1" indent="-28575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Cookovy ostrovy, Šalamounovy ostrovy, Východní Timor, Maršálovy ostrovy, Papua Nová Guinea, Niue, Nauru, Palau, Mikronésie, Samoa, Fidži, Kiribati, Tonga, Tuvalu, Vanuatu, </a:t>
            </a:r>
            <a:r>
              <a:rPr lang="cs-CZ" b="1" dirty="0">
                <a:solidFill>
                  <a:schemeClr val="tx2"/>
                </a:solidFill>
              </a:rPr>
              <a:t>Austrálie, Nový Zéland</a:t>
            </a:r>
          </a:p>
          <a:p>
            <a:pPr marL="742950" lvl="1" indent="-28575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86,5 % rozpočtu na mobility s Novým Zélandem a Austrálií dohromady</a:t>
            </a:r>
          </a:p>
          <a:p>
            <a:pPr marL="685800" lvl="1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91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2124-FEFF-C7C7-B898-595400DC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898B5-A7D8-0536-C950-0F4D820D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925301"/>
            <a:ext cx="8543925" cy="992057"/>
          </a:xfrm>
        </p:spPr>
        <p:txBody>
          <a:bodyPr/>
          <a:lstStyle/>
          <a:p>
            <a:r>
              <a:rPr lang="cs-CZ" dirty="0"/>
              <a:t>Regiony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1107FF-1CAA-0191-8731-2BBC2C7C2370}"/>
              </a:ext>
            </a:extLst>
          </p:cNvPr>
          <p:cNvSpPr txBox="1"/>
          <p:nvPr/>
        </p:nvSpPr>
        <p:spPr>
          <a:xfrm>
            <a:off x="837824" y="2082334"/>
            <a:ext cx="10788119" cy="396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Subsaharská Afrika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2"/>
                </a:solidFill>
              </a:rPr>
              <a:t>Angola, Benin, </a:t>
            </a:r>
            <a:r>
              <a:rPr lang="cs-CZ" dirty="0">
                <a:solidFill>
                  <a:schemeClr val="tx2"/>
                </a:solidFill>
              </a:rPr>
              <a:t>Botswana</a:t>
            </a:r>
            <a:r>
              <a:rPr lang="cs-CZ" b="1" dirty="0">
                <a:solidFill>
                  <a:schemeClr val="tx2"/>
                </a:solidFill>
              </a:rPr>
              <a:t>, Burkina Faso, Burundi, </a:t>
            </a:r>
            <a:r>
              <a:rPr lang="cs-CZ" dirty="0">
                <a:solidFill>
                  <a:schemeClr val="tx2"/>
                </a:solidFill>
              </a:rPr>
              <a:t>Kamerun, Kapverdy, </a:t>
            </a:r>
            <a:r>
              <a:rPr lang="cs-CZ" b="1" dirty="0">
                <a:solidFill>
                  <a:schemeClr val="tx2"/>
                </a:solidFill>
              </a:rPr>
              <a:t>Středoafrická republika, Čad, Komory, </a:t>
            </a:r>
            <a:r>
              <a:rPr lang="cs-CZ" dirty="0">
                <a:solidFill>
                  <a:schemeClr val="tx2"/>
                </a:solidFill>
              </a:rPr>
              <a:t>Kongo</a:t>
            </a:r>
            <a:r>
              <a:rPr lang="cs-CZ" b="1" dirty="0">
                <a:solidFill>
                  <a:schemeClr val="tx2"/>
                </a:solidFill>
              </a:rPr>
              <a:t>, DR Kongo, Džibutsko, </a:t>
            </a:r>
            <a:r>
              <a:rPr lang="cs-CZ" dirty="0">
                <a:solidFill>
                  <a:schemeClr val="tx2"/>
                </a:solidFill>
              </a:rPr>
              <a:t>Rovníková Guinea</a:t>
            </a:r>
            <a:r>
              <a:rPr lang="cs-CZ" b="1" dirty="0">
                <a:solidFill>
                  <a:schemeClr val="tx2"/>
                </a:solidFill>
              </a:rPr>
              <a:t>, Eritrea, Etiopie, </a:t>
            </a:r>
            <a:r>
              <a:rPr lang="cs-CZ" dirty="0">
                <a:solidFill>
                  <a:schemeClr val="tx2"/>
                </a:solidFill>
              </a:rPr>
              <a:t>Gabon</a:t>
            </a:r>
            <a:r>
              <a:rPr lang="cs-CZ" b="1" dirty="0">
                <a:solidFill>
                  <a:schemeClr val="tx2"/>
                </a:solidFill>
              </a:rPr>
              <a:t>, Gambie, Ghana, Guinea, Guinea-Bissau, </a:t>
            </a:r>
            <a:r>
              <a:rPr lang="cs-CZ" dirty="0">
                <a:solidFill>
                  <a:schemeClr val="tx2"/>
                </a:solidFill>
              </a:rPr>
              <a:t>Pobřeží slonoviny, Keňa</a:t>
            </a:r>
            <a:r>
              <a:rPr lang="cs-CZ" b="1" dirty="0">
                <a:solidFill>
                  <a:schemeClr val="tx2"/>
                </a:solidFill>
              </a:rPr>
              <a:t>, Lesotho, Libérie, Madagaskar, Malawi, Mali, Mauritánie, </a:t>
            </a:r>
            <a:r>
              <a:rPr lang="cs-CZ" dirty="0">
                <a:solidFill>
                  <a:schemeClr val="tx2"/>
                </a:solidFill>
              </a:rPr>
              <a:t>Mauricius</a:t>
            </a:r>
            <a:r>
              <a:rPr lang="cs-CZ" b="1" dirty="0">
                <a:solidFill>
                  <a:schemeClr val="tx2"/>
                </a:solidFill>
              </a:rPr>
              <a:t>, Mosambik, </a:t>
            </a:r>
            <a:r>
              <a:rPr lang="cs-CZ" dirty="0">
                <a:solidFill>
                  <a:schemeClr val="tx2"/>
                </a:solidFill>
              </a:rPr>
              <a:t>Namibie</a:t>
            </a:r>
            <a:r>
              <a:rPr lang="cs-CZ" b="1" dirty="0">
                <a:solidFill>
                  <a:schemeClr val="tx2"/>
                </a:solidFill>
              </a:rPr>
              <a:t>, Niger, </a:t>
            </a:r>
            <a:r>
              <a:rPr lang="cs-CZ" dirty="0">
                <a:solidFill>
                  <a:schemeClr val="tx2"/>
                </a:solidFill>
              </a:rPr>
              <a:t>Nigérie</a:t>
            </a:r>
            <a:r>
              <a:rPr lang="cs-CZ" b="1" dirty="0">
                <a:solidFill>
                  <a:schemeClr val="tx2"/>
                </a:solidFill>
              </a:rPr>
              <a:t>, Rwanda, Svatý Tomáš a Princův ostrov, Senegal, </a:t>
            </a:r>
            <a:r>
              <a:rPr lang="cs-CZ" dirty="0">
                <a:solidFill>
                  <a:schemeClr val="tx2"/>
                </a:solidFill>
              </a:rPr>
              <a:t>Seychely</a:t>
            </a:r>
            <a:r>
              <a:rPr lang="cs-CZ" b="1" dirty="0">
                <a:solidFill>
                  <a:schemeClr val="tx2"/>
                </a:solidFill>
              </a:rPr>
              <a:t>, Sierra Leone, Somálsko, </a:t>
            </a:r>
            <a:r>
              <a:rPr lang="cs-CZ" dirty="0">
                <a:solidFill>
                  <a:schemeClr val="tx2"/>
                </a:solidFill>
              </a:rPr>
              <a:t>Jižní Afrika</a:t>
            </a:r>
            <a:r>
              <a:rPr lang="cs-CZ" b="1" dirty="0">
                <a:solidFill>
                  <a:schemeClr val="tx2"/>
                </a:solidFill>
              </a:rPr>
              <a:t>, Jižní Súdán, </a:t>
            </a:r>
            <a:r>
              <a:rPr lang="cs-CZ" dirty="0">
                <a:solidFill>
                  <a:schemeClr val="tx2"/>
                </a:solidFill>
              </a:rPr>
              <a:t>Svazijsko</a:t>
            </a:r>
            <a:r>
              <a:rPr lang="cs-CZ" b="1" dirty="0">
                <a:solidFill>
                  <a:schemeClr val="tx2"/>
                </a:solidFill>
              </a:rPr>
              <a:t>, Súdán, Tanzanie, Togo, Uganda, Zambie, </a:t>
            </a:r>
            <a:r>
              <a:rPr lang="cs-CZ" dirty="0">
                <a:solidFill>
                  <a:schemeClr val="tx2"/>
                </a:solidFill>
              </a:rPr>
              <a:t>Zimbabwe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Minimálně 35 % rozpočtu na mobility s nejméně rozvinutými zeměmi v rámci regionu </a:t>
            </a:r>
            <a:r>
              <a:rPr lang="cs-CZ" b="1" dirty="0">
                <a:solidFill>
                  <a:schemeClr val="tx2"/>
                </a:solidFill>
              </a:rPr>
              <a:t>(modře)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8 % rozpočtu na mobility s jakoukoli zemí v rámci regionu</a:t>
            </a:r>
          </a:p>
          <a:p>
            <a:pPr marL="685800" lvl="1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tx2"/>
              </a:solidFill>
            </a:endParaRPr>
          </a:p>
          <a:p>
            <a:pPr marL="685800" lvl="1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37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DA974-1ECC-52B8-E332-5044166ED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8CF23-ECD7-0980-E8B0-DDEA5A0B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4" y="620501"/>
            <a:ext cx="8543925" cy="992057"/>
          </a:xfrm>
        </p:spPr>
        <p:txBody>
          <a:bodyPr/>
          <a:lstStyle/>
          <a:p>
            <a:r>
              <a:rPr lang="cs-CZ" dirty="0"/>
              <a:t>Regiony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0750863-FBA1-F026-A0EE-E4F5372C3CB4}"/>
              </a:ext>
            </a:extLst>
          </p:cNvPr>
          <p:cNvSpPr txBox="1"/>
          <p:nvPr/>
        </p:nvSpPr>
        <p:spPr>
          <a:xfrm>
            <a:off x="837824" y="1693226"/>
            <a:ext cx="1083166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Latinská Amerika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Argentina, Bolívie, </a:t>
            </a:r>
            <a:r>
              <a:rPr lang="cs-CZ" b="1" dirty="0">
                <a:solidFill>
                  <a:schemeClr val="tx2"/>
                </a:solidFill>
              </a:rPr>
              <a:t>Brazílie</a:t>
            </a:r>
            <a:r>
              <a:rPr lang="cs-CZ" dirty="0">
                <a:solidFill>
                  <a:schemeClr val="tx2"/>
                </a:solidFill>
              </a:rPr>
              <a:t>, Chile, Kolumbie, Kostarika, Ekvádor, El Salvador, Guatemala, Honduras, </a:t>
            </a:r>
            <a:r>
              <a:rPr lang="cs-CZ" b="1" dirty="0">
                <a:solidFill>
                  <a:schemeClr val="tx2"/>
                </a:solidFill>
              </a:rPr>
              <a:t>Mexiko</a:t>
            </a:r>
            <a:r>
              <a:rPr lang="cs-CZ" dirty="0">
                <a:solidFill>
                  <a:schemeClr val="tx2"/>
                </a:solidFill>
              </a:rPr>
              <a:t>, Nikaragua, Panama, Paraguay, Peru, Uruguay, Venezuela</a:t>
            </a:r>
          </a:p>
          <a:p>
            <a:pPr marL="6858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Maximálně 30 % rozpočtu na mobility s </a:t>
            </a:r>
            <a:r>
              <a:rPr lang="cs-CZ" b="1" dirty="0">
                <a:solidFill>
                  <a:schemeClr val="tx2"/>
                </a:solidFill>
              </a:rPr>
              <a:t>Brazílií a Mexikem dohromady</a:t>
            </a:r>
            <a:br>
              <a:rPr lang="cs-CZ" b="1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Karibik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Antigua a Barbuda, Dominikánská republika, Svatý Kryštof a Nevis, Svatý Vincenc a Grenadiny, Bahamy, Barbados, Belize, Haiti, Jamajka, Surinam, Svatá Lucie, Trinidad a Tobago, Kuba, Dominika, Grenada, Guyana</a:t>
            </a:r>
            <a:br>
              <a:rPr lang="cs-CZ" dirty="0">
                <a:solidFill>
                  <a:schemeClr val="tx2"/>
                </a:solidFill>
              </a:rPr>
            </a:br>
            <a:endParaRPr lang="cs-CZ" sz="2400" b="1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USA a Kanada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Doporučujeme se při výběru podívat na seznam institucí, které vedení UK navštívilo během mise do Bostonu: </a:t>
            </a:r>
            <a:r>
              <a:rPr lang="cs-CZ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https://cuni.cz/UK-6311.html?news=23492&amp;locale=cz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50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53AD-B592-F1D0-E0C2-40C299F43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42AE7-87AE-80CF-655B-E10987FC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114" y="2168685"/>
            <a:ext cx="4395804" cy="1434051"/>
          </a:xfrm>
        </p:spPr>
        <p:txBody>
          <a:bodyPr/>
          <a:lstStyle/>
          <a:p>
            <a:pPr algn="ctr"/>
            <a:r>
              <a:rPr lang="cs-CZ" sz="6000" dirty="0"/>
              <a:t>ŽÁDOST</a:t>
            </a:r>
          </a:p>
        </p:txBody>
      </p:sp>
    </p:spTree>
    <p:extLst>
      <p:ext uri="{BB962C8B-B14F-4D97-AF65-F5344CB8AC3E}">
        <p14:creationId xmlns:p14="http://schemas.microsoft.com/office/powerpoint/2010/main" val="2141355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5E614-E760-3471-0FC9-EE8D7100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CE72F-F5AF-DB17-D514-2616FDD0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Harmonogram přípravy projektů a spolupráce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20753A2-7E60-B7DE-5B11-E7B7955269CF}"/>
              </a:ext>
            </a:extLst>
          </p:cNvPr>
          <p:cNvSpPr txBox="1"/>
          <p:nvPr/>
        </p:nvSpPr>
        <p:spPr>
          <a:xfrm>
            <a:off x="838200" y="2061057"/>
            <a:ext cx="10515600" cy="43755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31. 10.</a:t>
            </a:r>
            <a:r>
              <a:rPr lang="cs-CZ" sz="2200" dirty="0">
                <a:solidFill>
                  <a:schemeClr val="tx2"/>
                </a:solidFill>
              </a:rPr>
              <a:t> – fakulty zanesou do </a:t>
            </a:r>
            <a:r>
              <a:rPr lang="cs-CZ" sz="2200" b="1" dirty="0">
                <a:solidFill>
                  <a:schemeClr val="tx2"/>
                </a:solidFill>
                <a:hlinkClick r:id="rId2"/>
              </a:rPr>
              <a:t>sdílené tabulky</a:t>
            </a:r>
            <a:r>
              <a:rPr lang="cs-CZ" sz="2200" b="1" dirty="0">
                <a:solidFill>
                  <a:schemeClr val="tx2"/>
                </a:solidFill>
              </a:rPr>
              <a:t> </a:t>
            </a:r>
            <a:r>
              <a:rPr lang="cs-CZ" sz="2200" dirty="0">
                <a:solidFill>
                  <a:schemeClr val="tx2"/>
                </a:solidFill>
              </a:rPr>
              <a:t>zájem o podávání projektů (pozor: po tomto datu již nebudeme přibírat další návrhy do žádosti)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V mezidobí se EK RUK spojí s fakultami ohledně spolupráce pro žádosti ve stejném regionu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20. 11. </a:t>
            </a:r>
            <a:r>
              <a:rPr lang="cs-CZ" sz="2200" dirty="0">
                <a:solidFill>
                  <a:schemeClr val="tx2"/>
                </a:solidFill>
              </a:rPr>
              <a:t>– fakulty zašlou EK RUK první verzi žádosti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30. 11</a:t>
            </a:r>
            <a:r>
              <a:rPr lang="cs-CZ" sz="2200" dirty="0">
                <a:solidFill>
                  <a:schemeClr val="tx2"/>
                </a:solidFill>
              </a:rPr>
              <a:t>. – EK RUK zašle fakultám okomentovanou první verzi žádosti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20. 12. </a:t>
            </a:r>
            <a:r>
              <a:rPr lang="cs-CZ" sz="2200" dirty="0">
                <a:solidFill>
                  <a:schemeClr val="tx2"/>
                </a:solidFill>
              </a:rPr>
              <a:t>– fakulty EK RUK zašlou druhou verzi žádosti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15. 1</a:t>
            </a:r>
            <a:r>
              <a:rPr lang="cs-CZ" sz="2200" dirty="0">
                <a:solidFill>
                  <a:schemeClr val="tx2"/>
                </a:solidFill>
              </a:rPr>
              <a:t>. – EK RUK zašle fakultám okomentovanou druhou verzi žádosti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30. 1. </a:t>
            </a:r>
            <a:r>
              <a:rPr lang="cs-CZ" sz="2200" dirty="0">
                <a:solidFill>
                  <a:schemeClr val="tx2"/>
                </a:solidFill>
              </a:rPr>
              <a:t>– fakulty EK RUK zašlou finální verzi žádosti</a:t>
            </a:r>
          </a:p>
          <a:p>
            <a:pPr marL="228600" indent="-228600"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</a:rPr>
              <a:t>Do </a:t>
            </a:r>
            <a:r>
              <a:rPr lang="cs-CZ" sz="2200" b="1" dirty="0">
                <a:solidFill>
                  <a:schemeClr val="tx2"/>
                </a:solidFill>
              </a:rPr>
              <a:t>19. 2. </a:t>
            </a:r>
            <a:r>
              <a:rPr lang="cs-CZ" sz="2200" dirty="0">
                <a:solidFill>
                  <a:schemeClr val="tx2"/>
                </a:solidFill>
              </a:rPr>
              <a:t>– EK RUK podá Evropské komisi centrální žádost</a:t>
            </a:r>
          </a:p>
        </p:txBody>
      </p:sp>
    </p:spTree>
    <p:extLst>
      <p:ext uri="{BB962C8B-B14F-4D97-AF65-F5344CB8AC3E}">
        <p14:creationId xmlns:p14="http://schemas.microsoft.com/office/powerpoint/2010/main" val="1632614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C7EB5-ED7B-2762-2E24-A5F3C9B54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26F5F-3807-3C1F-11AA-37F8817D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Základní doporučení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3BF16A-9A35-B6D2-56B9-924686DA0C28}"/>
              </a:ext>
            </a:extLst>
          </p:cNvPr>
          <p:cNvSpPr txBox="1"/>
          <p:nvPr/>
        </p:nvSpPr>
        <p:spPr>
          <a:xfrm>
            <a:off x="838200" y="2154031"/>
            <a:ext cx="10797363" cy="38933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Co největší důraz na </a:t>
            </a:r>
            <a:r>
              <a:rPr lang="cs-CZ" sz="2400" b="1" dirty="0">
                <a:solidFill>
                  <a:schemeClr val="tx2"/>
                </a:solidFill>
              </a:rPr>
              <a:t>konkrétnost 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Srozumitelnost</a:t>
            </a:r>
            <a:r>
              <a:rPr lang="cs-CZ" sz="2400" dirty="0">
                <a:solidFill>
                  <a:schemeClr val="tx2"/>
                </a:solidFill>
              </a:rPr>
              <a:t> i pro hodnotitele, který není odborníkem na téma projektu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V jednotlivých sekcích třeba zodpovědět </a:t>
            </a:r>
            <a:r>
              <a:rPr lang="cs-CZ" sz="2400" b="1" dirty="0">
                <a:solidFill>
                  <a:schemeClr val="tx2"/>
                </a:solidFill>
              </a:rPr>
              <a:t>přesně</a:t>
            </a:r>
            <a:r>
              <a:rPr lang="cs-CZ" sz="2400" dirty="0">
                <a:solidFill>
                  <a:schemeClr val="tx2"/>
                </a:solidFill>
              </a:rPr>
              <a:t> to, co je požadováno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Žádost by měla působit </a:t>
            </a:r>
            <a:r>
              <a:rPr lang="cs-CZ" sz="2400" b="1" dirty="0">
                <a:solidFill>
                  <a:schemeClr val="tx2"/>
                </a:solidFill>
              </a:rPr>
              <a:t>promyšleně, realisticky a důvěryhodně </a:t>
            </a:r>
            <a:r>
              <a:rPr lang="cs-CZ" sz="2400" dirty="0">
                <a:solidFill>
                  <a:schemeClr val="tx2"/>
                </a:solidFill>
              </a:rPr>
              <a:t>(hodnotitel z ní musí mít pocit, že mobility skutečně proběhnou, budou mít velký dopad a rozpočet bude řádně vyčerpán)</a:t>
            </a: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/>
              </a:rPr>
              <a:t>Hodnotitel disponuje </a:t>
            </a:r>
            <a:r>
              <a:rPr lang="cs-CZ" sz="2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/>
              </a:rPr>
              <a:t>pouze</a:t>
            </a:r>
            <a:r>
              <a:rPr lang="cs-CZ" sz="240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/>
              </a:rPr>
              <a:t> těmi informacemi, které jsou uvedeny v textu žádosti</a:t>
            </a: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174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6321-D725-883F-675B-6076738E6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E3DAF-2222-0268-3749-EA23C6A8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Základní doporučení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AE2FBF-9757-3B18-9F32-F2E2CC0920B6}"/>
              </a:ext>
            </a:extLst>
          </p:cNvPr>
          <p:cNvSpPr txBox="1"/>
          <p:nvPr/>
        </p:nvSpPr>
        <p:spPr>
          <a:xfrm>
            <a:off x="728330" y="2066945"/>
            <a:ext cx="10797363" cy="40062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Je velmi žádoucí, aby se do žádosti integrálně propsala návaznost projektu na </a:t>
            </a:r>
            <a:r>
              <a:rPr lang="cs-CZ" sz="2400" b="1" dirty="0">
                <a:solidFill>
                  <a:schemeClr val="tx2"/>
                </a:solidFill>
              </a:rPr>
              <a:t>priority programu Erasmus+</a:t>
            </a:r>
            <a:r>
              <a:rPr lang="cs-CZ" sz="2400" dirty="0">
                <a:solidFill>
                  <a:schemeClr val="tx2"/>
                </a:solidFill>
              </a:rPr>
              <a:t> (inkluze, udržitelnost, digitalizace, občanská angažovanost)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Je potřeba popisovat projekt skutečně „z obou stran“ – nejen ze strany UK (fakulty) jakožto instituce podávající projekt, ale taktéž </a:t>
            </a:r>
            <a:r>
              <a:rPr lang="cs-CZ" sz="2400" b="1" dirty="0">
                <a:solidFill>
                  <a:schemeClr val="tx2"/>
                </a:solidFill>
              </a:rPr>
              <a:t>ze strany partnera </a:t>
            </a:r>
            <a:r>
              <a:rPr lang="cs-CZ" sz="2400" dirty="0">
                <a:solidFill>
                  <a:schemeClr val="tx2"/>
                </a:solidFill>
              </a:rPr>
              <a:t>(proč je projekt pro něj důležitý, co mu přinese, jak bude nastavena spolupráce…)</a:t>
            </a: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Z žádosti musí být patrné, že nějaká spolupráce již byla s partnerem navázána, partner je </a:t>
            </a:r>
            <a:r>
              <a:rPr 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spolehlivý</a:t>
            </a: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 a má o projekt taktéž zájem</a:t>
            </a: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161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31DFA-05D6-1695-7E7E-CBA66AD3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1187E-728C-CDD6-CF13-C8056738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567"/>
            <a:ext cx="10515600" cy="992057"/>
          </a:xfrm>
        </p:spPr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CF031C-1DE4-AEEC-4C72-BD610CD78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21" y="2211385"/>
            <a:ext cx="11074947" cy="409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b="1" dirty="0"/>
              <a:t>12 rozpočtových obálek = regionů</a:t>
            </a:r>
            <a:r>
              <a:rPr lang="cs-CZ" dirty="0"/>
              <a:t>, lze (i doporučováno) podávat projekty na více zemí v rámci jednoho regionu</a:t>
            </a:r>
          </a:p>
          <a:p>
            <a:pPr lvl="0"/>
            <a:r>
              <a:rPr lang="cs-CZ" dirty="0"/>
              <a:t>V rámci jednoho regionu (i země) se může zapojit </a:t>
            </a:r>
            <a:r>
              <a:rPr lang="cs-CZ" b="1" dirty="0"/>
              <a:t>více fakult </a:t>
            </a:r>
            <a:r>
              <a:rPr lang="cs-CZ" dirty="0"/>
              <a:t>(pak ale nutná vzájemná spolupráce při tvorbě žádosti)</a:t>
            </a:r>
          </a:p>
          <a:p>
            <a:pPr lvl="0"/>
            <a:r>
              <a:rPr lang="cs-CZ" dirty="0"/>
              <a:t>Každý region má přidělený budget dle strategie Evropské komise =&gt; podle toho se liší </a:t>
            </a:r>
            <a:r>
              <a:rPr lang="cs-CZ" b="1" dirty="0"/>
              <a:t>šance na úspěch</a:t>
            </a:r>
          </a:p>
          <a:p>
            <a:pPr lvl="0"/>
            <a:r>
              <a:rPr lang="cs-CZ" dirty="0"/>
              <a:t>Probíhá </a:t>
            </a:r>
            <a:r>
              <a:rPr lang="cs-CZ" b="1" dirty="0"/>
              <a:t>kvalitativní hodnocení </a:t>
            </a:r>
            <a:r>
              <a:rPr lang="cs-CZ" dirty="0"/>
              <a:t>žádosti =&gt; nově hodnotitel nehodnotí všechny projekty univerzity, ale všechny projekty podané v regionu</a:t>
            </a:r>
          </a:p>
          <a:p>
            <a:pPr lvl="0"/>
            <a:r>
              <a:rPr lang="cs-CZ" dirty="0"/>
              <a:t>Délka projektu – </a:t>
            </a:r>
            <a:r>
              <a:rPr lang="cs-CZ" b="1" dirty="0"/>
              <a:t>36 měsíců</a:t>
            </a:r>
          </a:p>
        </p:txBody>
      </p:sp>
    </p:spTree>
    <p:extLst>
      <p:ext uri="{BB962C8B-B14F-4D97-AF65-F5344CB8AC3E}">
        <p14:creationId xmlns:p14="http://schemas.microsoft.com/office/powerpoint/2010/main" val="2817547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DE42-6544-84A6-764B-A88C4711F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9D9F2A9F-8431-1BCF-8FB2-2A5D7632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13" y="866893"/>
            <a:ext cx="9339943" cy="56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83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D80A5-2498-2624-668A-8BAE6EBC6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46C16-92E0-18BF-6789-0A807CFE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Přehled struktury žádosti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D02A92-9A07-FFA8-5058-FECC8E4FEA01}"/>
              </a:ext>
            </a:extLst>
          </p:cNvPr>
          <p:cNvSpPr txBox="1"/>
          <p:nvPr/>
        </p:nvSpPr>
        <p:spPr>
          <a:xfrm>
            <a:off x="838200" y="2132378"/>
            <a:ext cx="10797363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cs-CZ" sz="2400" b="1" dirty="0">
                <a:solidFill>
                  <a:schemeClr val="tx2"/>
                </a:solidFill>
              </a:rPr>
              <a:t>1. Kvalita koncepce projektu a nastavení spolupráce </a:t>
            </a:r>
            <a:r>
              <a:rPr lang="cs-CZ" sz="2400" dirty="0">
                <a:solidFill>
                  <a:schemeClr val="tx2"/>
                </a:solidFill>
              </a:rPr>
              <a:t>(vyplňuje vždy Evropská kancelář OZV RUK) – 40 b., max. 12 000 znaků), nasdílíme znění s fakultami</a:t>
            </a:r>
          </a:p>
          <a:p>
            <a:pPr lvl="0"/>
            <a:endParaRPr lang="cs-CZ" sz="2400" dirty="0">
              <a:solidFill>
                <a:schemeClr val="tx2"/>
              </a:solidFill>
            </a:endParaRPr>
          </a:p>
          <a:p>
            <a:pPr lvl="0"/>
            <a:r>
              <a:rPr lang="cs-CZ" sz="2400" b="1" dirty="0">
                <a:solidFill>
                  <a:schemeClr val="tx2"/>
                </a:solidFill>
              </a:rPr>
              <a:t>2. Regionální kritéria </a:t>
            </a:r>
            <a:r>
              <a:rPr lang="cs-CZ" sz="2400" dirty="0">
                <a:solidFill>
                  <a:schemeClr val="tx2"/>
                </a:solidFill>
              </a:rPr>
              <a:t>(vyplňuje se zvlášť pro každý region, spolupráce fakulty + RUK)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arabicPeriod"/>
            </a:pPr>
            <a:r>
              <a:rPr lang="cs-CZ" u="sng" dirty="0">
                <a:solidFill>
                  <a:schemeClr val="tx2"/>
                </a:solidFill>
              </a:rPr>
              <a:t>Relevance strategie </a:t>
            </a:r>
            <a:r>
              <a:rPr lang="cs-CZ" dirty="0">
                <a:solidFill>
                  <a:schemeClr val="tx2"/>
                </a:solidFill>
              </a:rPr>
              <a:t>– 40 b., max. 10 000 znaků za UK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arabicPeriod"/>
            </a:pPr>
            <a:r>
              <a:rPr lang="cs-CZ" u="sng" dirty="0">
                <a:solidFill>
                  <a:schemeClr val="tx2"/>
                </a:solidFill>
              </a:rPr>
              <a:t>Dopad a diseminace </a:t>
            </a:r>
            <a:r>
              <a:rPr lang="cs-CZ" dirty="0">
                <a:solidFill>
                  <a:schemeClr val="tx2"/>
                </a:solidFill>
              </a:rPr>
              <a:t>– 20 b., max. 10 000 znaků za UK</a:t>
            </a:r>
          </a:p>
          <a:p>
            <a:pPr lvl="0"/>
            <a:r>
              <a:rPr lang="cs-CZ" dirty="0"/>
              <a:t> </a:t>
            </a: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488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D2AC4-4193-36DD-6263-8EFD23CCE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0DB92-6475-3AD2-A4E6-47D1B25E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Přesný popis zadání ve formuláři</a:t>
            </a:r>
          </a:p>
        </p:txBody>
      </p:sp>
      <p:pic>
        <p:nvPicPr>
          <p:cNvPr id="3" name="Obrázek 2" descr="Obsah obrázku text, Písmo, číslo, snímek obrazovky&#10;&#10;Obsah generovaný pomocí AI může být nesprávný.">
            <a:extLst>
              <a:ext uri="{FF2B5EF4-FFF2-40B4-BE49-F238E27FC236}">
                <a16:creationId xmlns:a16="http://schemas.microsoft.com/office/drawing/2014/main" id="{356B3984-7805-2FA8-227D-25705492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6" y="2262541"/>
            <a:ext cx="10657114" cy="32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5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69359-381C-4E5C-FF57-7B0A10D11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BC3C6-BB6A-D2C9-9894-B3B82EB8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Přesný popis zadání ve formuláři</a:t>
            </a:r>
          </a:p>
        </p:txBody>
      </p:sp>
      <p:pic>
        <p:nvPicPr>
          <p:cNvPr id="4" name="Obrázek 3" descr="Obsah obrázku text, snímek obrazovky, Písmo, řada/pruh&#10;&#10;Obsah generovaný pomocí AI může být nesprávný.">
            <a:extLst>
              <a:ext uri="{FF2B5EF4-FFF2-40B4-BE49-F238E27FC236}">
                <a16:creationId xmlns:a16="http://schemas.microsoft.com/office/drawing/2014/main" id="{BC1D285F-319B-9EE3-BAF9-4604A9ED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02968"/>
            <a:ext cx="10681708" cy="14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B1A4F-6153-E187-5D27-E14C47828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76FF2-F698-2420-8AF3-6199D599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77"/>
            <a:ext cx="10515600" cy="992057"/>
          </a:xfrm>
        </p:spPr>
        <p:txBody>
          <a:bodyPr/>
          <a:lstStyle/>
          <a:p>
            <a:r>
              <a:rPr lang="cs-CZ" dirty="0"/>
              <a:t>Relevance strategie – Jak na to?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3F2DD25-FBBE-E1E1-C38F-61F766211629}"/>
              </a:ext>
            </a:extLst>
          </p:cNvPr>
          <p:cNvSpPr txBox="1"/>
          <p:nvPr/>
        </p:nvSpPr>
        <p:spPr>
          <a:xfrm>
            <a:off x="838200" y="2275114"/>
            <a:ext cx="10797363" cy="3282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Návaznost na strategii internacionalizace UK, fakulty a součásti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Popis typů a náplně mobilit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Management projektu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Návaznost na priority programu Erasmus+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2"/>
              </a:solidFill>
            </a:endParaRP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1D718B9E-237C-B91F-0A56-60D85204C26B}"/>
              </a:ext>
            </a:extLst>
          </p:cNvPr>
          <p:cNvSpPr/>
          <p:nvPr/>
        </p:nvSpPr>
        <p:spPr>
          <a:xfrm>
            <a:off x="5986510" y="4582886"/>
            <a:ext cx="5007428" cy="15087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Detailně každý bod rozebrán na dalších slidech</a:t>
            </a:r>
          </a:p>
        </p:txBody>
      </p:sp>
    </p:spTree>
    <p:extLst>
      <p:ext uri="{BB962C8B-B14F-4D97-AF65-F5344CB8AC3E}">
        <p14:creationId xmlns:p14="http://schemas.microsoft.com/office/powerpoint/2010/main" val="416528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A40D-4FDB-1A73-A581-9AC07432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6D260-E6A9-D30D-B88D-BCF58151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18" y="1072435"/>
            <a:ext cx="10515600" cy="992057"/>
          </a:xfrm>
        </p:spPr>
        <p:txBody>
          <a:bodyPr/>
          <a:lstStyle/>
          <a:p>
            <a:r>
              <a:rPr lang="cs-CZ" dirty="0"/>
              <a:t>Návaznost na strategii internacionalizace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5DC936-E954-5FDC-3812-B3B089DD786C}"/>
              </a:ext>
            </a:extLst>
          </p:cNvPr>
          <p:cNvSpPr txBox="1"/>
          <p:nvPr/>
        </p:nvSpPr>
        <p:spPr>
          <a:xfrm>
            <a:off x="697318" y="2310663"/>
            <a:ext cx="10797363" cy="40164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Je program Erasmus+ nebo Erasmus+ mezinárodní kreditová mobilita přímo zmíněn ve Strategickém záměru fakulty, popř. v plánu jeho plnění na aktuální rok?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Je ve Strategickém záměru zmíněn konkrétní region, popř. vybraná země?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Má již fakulta/ základní součást jakoukoliv spolupráci s vybraným regionem, popř. s vybranou zemí (zeměmi)?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Pokud je odpověď na předchozí otázku „ano“, jaké konkrétní projekty/události již v rámci spolupráce proběhly?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Pokud je odpověď na předchozí otázku „ne“, proč je důležité tuto novou spolupráci navázat a nakolik jste již byli v kontaktu s partnerskou univerzitou ohledně vyjasnění plánu spolupráce?</a:t>
            </a: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467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7D09-0191-0139-8ED8-9864C1821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6D86-AED6-5486-7F57-6B98BCE6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178"/>
            <a:ext cx="10515600" cy="992057"/>
          </a:xfrm>
        </p:spPr>
        <p:txBody>
          <a:bodyPr/>
          <a:lstStyle/>
          <a:p>
            <a:r>
              <a:rPr lang="cs-CZ" dirty="0"/>
              <a:t>Návaznost na strategii internacionalizace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C365BFC-E23B-AF5D-10CD-1C5CAE4AC326}"/>
              </a:ext>
            </a:extLst>
          </p:cNvPr>
          <p:cNvSpPr txBox="1"/>
          <p:nvPr/>
        </p:nvSpPr>
        <p:spPr>
          <a:xfrm>
            <a:off x="838200" y="2435107"/>
            <a:ext cx="10797363" cy="39600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Měla již fakulta zkušenost s realizací Erasmus+ mezinárodní kreditové mobility? Má tuto zkušenost s vybraným regionem/vybranou zemí/institucí?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Proč je plánovaná spolupráce strategická pro vybraný region/zemi/partnerskou instituci?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Je Evropská unie, popř. přímo ČR zakotvena ve strategických dokumentech partnerské zahraniční instituce jako strategický region?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Proč má DZS přidělit financování právě UK a vybraným institucím? Co je spojuje, v čem je plánovaná spolupráce unikátní? 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2"/>
              </a:solidFill>
            </a:endParaRP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913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B9CD9-B7E5-4DB1-C421-6CF23BF75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690D4-E02E-6716-CEDC-B85F43F4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4835"/>
            <a:ext cx="10515600" cy="992057"/>
          </a:xfrm>
        </p:spPr>
        <p:txBody>
          <a:bodyPr/>
          <a:lstStyle/>
          <a:p>
            <a:r>
              <a:rPr lang="cs-CZ" dirty="0"/>
              <a:t>Popis typů a náplně mobilit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FE3BE90-F1A8-0721-11DA-824F89F5BB16}"/>
              </a:ext>
            </a:extLst>
          </p:cNvPr>
          <p:cNvSpPr txBox="1"/>
          <p:nvPr/>
        </p:nvSpPr>
        <p:spPr>
          <a:xfrm>
            <a:off x="838200" y="2407814"/>
            <a:ext cx="10797363" cy="37805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Co je hlavním tématem spolupráce? 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Jaké typy mobilit jsou plánovány a proč zrovna tyto typy?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Jaká je plánovaná délka jednotlivých mobilit a proč právě tato délka?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Co bude náplní plánovaných mobilit? 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Na jaké přednášky a semináře budou chodit výměnní studenti na obou stranách? Co budou výměnní studenti dělat během praktických stáží nebo Ph.D. krátkodobých mobilit?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2"/>
              </a:solidFill>
            </a:endParaRP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842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8C02D-2B1A-6CED-D97B-F2CC5C34F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E0D00-BB9A-30E1-BAAA-41B07FB38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80" y="1126863"/>
            <a:ext cx="10515600" cy="992057"/>
          </a:xfrm>
        </p:spPr>
        <p:txBody>
          <a:bodyPr/>
          <a:lstStyle/>
          <a:p>
            <a:r>
              <a:rPr lang="cs-CZ" dirty="0"/>
              <a:t>Popis typů a náplně mobilit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F53F327-B880-59E4-BF90-D4CDAA2E227F}"/>
              </a:ext>
            </a:extLst>
          </p:cNvPr>
          <p:cNvSpPr txBox="1"/>
          <p:nvPr/>
        </p:nvSpPr>
        <p:spPr>
          <a:xfrm>
            <a:off x="838199" y="2368384"/>
            <a:ext cx="10797363" cy="35804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Jaké předměty budou během mobilit vyučovat výměnní zaměstnanci? Jaké přinesou know-how? Budou též např. k dispozici pro konzultaci závěrečných prací? Budou se účastnit zkoušek/obhajob? 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se mobilit účastnit i administrativní pracovníci (neakademičtí, THP)? Pokud ano, za jakým účelem? Je součástí mobility účast na </a:t>
            </a:r>
            <a:r>
              <a:rPr lang="cs-CZ" sz="2000" dirty="0" err="1">
                <a:solidFill>
                  <a:schemeClr val="tx2"/>
                </a:solidFill>
              </a:rPr>
              <a:t>staff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weeku</a:t>
            </a:r>
            <a:r>
              <a:rPr lang="cs-CZ" sz="2000" dirty="0">
                <a:solidFill>
                  <a:schemeClr val="tx2"/>
                </a:solidFill>
              </a:rPr>
              <a:t> či jazykovém kurzu? Budou se účastnit pracovního stínování, kdy přijedou např. na návštěvu zahraničního oddělení partnerské instituce za účelem sdílení dobré praxe?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764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D31BB-915C-CD49-7145-F77DFFCC9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C4A1E-D1C0-5E32-FC57-3F3E1E824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81" y="909149"/>
            <a:ext cx="10515600" cy="992057"/>
          </a:xfrm>
        </p:spPr>
        <p:txBody>
          <a:bodyPr/>
          <a:lstStyle/>
          <a:p>
            <a:r>
              <a:rPr lang="cs-CZ" dirty="0"/>
              <a:t>Management projektu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DD91AB4-4D7F-79BE-09C6-9C5DC71C958D}"/>
              </a:ext>
            </a:extLst>
          </p:cNvPr>
          <p:cNvSpPr txBox="1"/>
          <p:nvPr/>
        </p:nvSpPr>
        <p:spPr>
          <a:xfrm>
            <a:off x="979081" y="2168329"/>
            <a:ext cx="10797363" cy="48577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Kdo jsou akademičtí garanti projektu na obou stranách? Jakým způsobem budou spolupracovat a zajistí, aby projekt proběhl úspěšně?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je zajištěna administrativní stránka projektu? Má fakulta administrátory Mezinárodní kreditové mobility? Jak budou fungovat, aby projekt proběhl úspěšně a veškeré finance byly řádně vyčerpány?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budou probíhat výběrová řízení účastníků mobilit? Jak v nich bude garantován transparentní a inkluzivní přístup?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Jakým způsobem budou v projektu ošetřena rizika? (např. v případě zhoršení bezpečnostní situace v zemi nebo nedostatečného zájmu o výjezdy)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Jakým způsobem bude hlídáno průběžné naplňování plánů projektu a čerpání rozpočtu?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33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21481-34BA-6B0F-4731-653631AF4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8E56F93F-3D12-75F9-F085-989D53C3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7"/>
          <a:stretch>
            <a:fillRect/>
          </a:stretch>
        </p:blipFill>
        <p:spPr>
          <a:xfrm>
            <a:off x="84886" y="75732"/>
            <a:ext cx="12022228" cy="62976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842DFB09-B13D-56EA-7814-30D4EFB6E4AF}"/>
                  </a:ext>
                </a:extLst>
              </p14:cNvPr>
              <p14:cNvContentPartPr/>
              <p14:nvPr/>
            </p14:nvContentPartPr>
            <p14:xfrm>
              <a:off x="3721248" y="6236136"/>
              <a:ext cx="6474960" cy="72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842DFB09-B13D-56EA-7814-30D4EFB6E4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67248" y="6020136"/>
                <a:ext cx="65826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992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C44AE-2028-E829-03CF-9166B8EB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B7915-5FB3-5956-0083-68DFE9F3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81" y="909149"/>
            <a:ext cx="10515600" cy="992057"/>
          </a:xfrm>
        </p:spPr>
        <p:txBody>
          <a:bodyPr/>
          <a:lstStyle/>
          <a:p>
            <a:r>
              <a:rPr lang="cs-CZ" dirty="0"/>
              <a:t>Návaznost na priority E+ – INKLUZE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9EB6955-6849-CDF2-1A50-594C62F37990}"/>
              </a:ext>
            </a:extLst>
          </p:cNvPr>
          <p:cNvSpPr txBox="1"/>
          <p:nvPr/>
        </p:nvSpPr>
        <p:spPr>
          <a:xfrm>
            <a:off x="979081" y="1901206"/>
            <a:ext cx="10797363" cy="57656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Jedná se o zemi s nižší/podprůměrnou životní úrovní? 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Jaké je v zemi postavení žen? Jsou zahrnuty do projektu?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Je/byla ve vybrané zemi humanitární krize?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Bude se v případě zapojených studentů/zaměstnanců jednat o první zkušenost s výjezdem do zahraničí?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Je ve vybraném regionu/zemi zvykem, že mají zdejší obyvatelé vysokoškolské vzdělání? Bude se v případě studentů jednat o tzv. „</a:t>
            </a:r>
            <a:r>
              <a:rPr lang="cs-CZ" dirty="0" err="1">
                <a:solidFill>
                  <a:schemeClr val="tx2"/>
                </a:solidFill>
              </a:rPr>
              <a:t>first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generation</a:t>
            </a:r>
            <a:r>
              <a:rPr lang="cs-CZ" dirty="0">
                <a:solidFill>
                  <a:schemeClr val="tx2"/>
                </a:solidFill>
              </a:rPr>
              <a:t> students“, tedy studenty, jejichž rodiče vysokoškolské vzdělání nemají?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Bude mít projekt nějaký vliv na zlepšení celkové situace ve vybrané zemi (např. vliv na zdravotnictví, školství, kulturu…)?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Budou do projektu zapojeni studenti/zaměstnanci se specifickými potřebami, nebo se socioekonomickými překážkami?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Pocházejí účastníci mobilit z odlehlých oblastí mimo velká města?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718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A7518-B980-46FB-C92C-16EAAA031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48A5E-1A78-D1C6-9A63-FD4883FB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81" y="1131828"/>
            <a:ext cx="10515600" cy="992057"/>
          </a:xfrm>
        </p:spPr>
        <p:txBody>
          <a:bodyPr/>
          <a:lstStyle/>
          <a:p>
            <a:r>
              <a:rPr lang="cs-CZ" dirty="0"/>
              <a:t>Návaznost na priority E+ – UDRŽITELNOST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9F3F7FE-367C-751E-C6E7-9EE144E38533}"/>
              </a:ext>
            </a:extLst>
          </p:cNvPr>
          <p:cNvSpPr txBox="1"/>
          <p:nvPr/>
        </p:nvSpPr>
        <p:spPr>
          <a:xfrm>
            <a:off x="979081" y="2227778"/>
            <a:ext cx="10797363" cy="34983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Nakolik je vybraná země ohrožena změnou klimatu? Pomáhá projekt situaci nějakým způsobem zlepšit?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Jakými dopravními prostředky plánují účastníci mobilit cestovat? Ekologické způsoby dopravy jsou: vlak, autobus, kolo, sdílený automobil.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Zahrnuje projekt nějaké metody edukace o udržitelnosti v širokém smyslu slova?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Souvisí téma projektu nějakým způsobem s udržitelností? 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089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6869A-FCDD-43F5-C6B6-98D77312A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EC7B5-0DA6-43F0-AD53-D180FD95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81" y="1131828"/>
            <a:ext cx="10515600" cy="992057"/>
          </a:xfrm>
        </p:spPr>
        <p:txBody>
          <a:bodyPr/>
          <a:lstStyle/>
          <a:p>
            <a:r>
              <a:rPr lang="cs-CZ" dirty="0"/>
              <a:t>Návaznost na priority E+ – DIGITALIZACE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D33BE5-BB97-7341-2ED3-29469594A48A}"/>
              </a:ext>
            </a:extLst>
          </p:cNvPr>
          <p:cNvSpPr txBox="1"/>
          <p:nvPr/>
        </p:nvSpPr>
        <p:spPr>
          <a:xfrm>
            <a:off x="979081" y="2227778"/>
            <a:ext cx="10797363" cy="39344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Na jaké úrovni je digitalizace ve vybrané zemi/vybraném regionu?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Dojde během projektu k prohloubení kompetencí účastníků v oblasti digitalizace na UK/v ČR nebo v partnerské zemi?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výměnní studenti navštěvovat přednášky/semináře jakkoliv spojené s digitalizací?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během projektu probíhat taktéž online konzultace/virtuální prohlídky pracovišť?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Bude během mobilit probíhat sdílení dobré praxe při využití digitálních technologií při výuce/výzkumu/studiu?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051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5914B-53A0-2156-8ADD-9F15D4B5B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70491-EE27-E02D-F5BE-F789A8D2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81" y="1458400"/>
            <a:ext cx="10515600" cy="992057"/>
          </a:xfrm>
        </p:spPr>
        <p:txBody>
          <a:bodyPr/>
          <a:lstStyle/>
          <a:p>
            <a:r>
              <a:rPr lang="cs-CZ" dirty="0"/>
              <a:t>Návaznost na priority E+ – DEMOKRACIE, HODNOTY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240C81-DCAB-408C-D5C2-2E541756DF74}"/>
              </a:ext>
            </a:extLst>
          </p:cNvPr>
          <p:cNvSpPr txBox="1"/>
          <p:nvPr/>
        </p:nvSpPr>
        <p:spPr>
          <a:xfrm>
            <a:off x="979082" y="2766911"/>
            <a:ext cx="10515600" cy="30931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Na jaké úrovni je ve vybraném regionu/vybrané zemi situace v oblasti demokracie? Pomůže tento projekt situaci zlepšit?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Dojde během mobilit k setkání kultur a prohloubení vzájemného respektu?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mít studenti možnost zapojit se i do </a:t>
            </a:r>
            <a:r>
              <a:rPr lang="cs-CZ" sz="2000" dirty="0" err="1">
                <a:solidFill>
                  <a:schemeClr val="tx2"/>
                </a:solidFill>
              </a:rPr>
              <a:t>mimostudijních</a:t>
            </a:r>
            <a:r>
              <a:rPr lang="cs-CZ" sz="2000" dirty="0">
                <a:solidFill>
                  <a:schemeClr val="tx2"/>
                </a:solidFill>
              </a:rPr>
              <a:t> aktivit (např. členství ve spolcích, zapojení do Erasmus student network, návštěva akcí pořádaných univerzitou?)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mít studenti možnost se během mobilit zapojit do dobrovolnictví?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100000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008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6D55-CDBC-A06C-4B2F-6BE8A2C78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1258D-E875-F3DB-81DD-42F6BF4F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320"/>
            <a:ext cx="10515600" cy="992057"/>
          </a:xfrm>
        </p:spPr>
        <p:txBody>
          <a:bodyPr/>
          <a:lstStyle/>
          <a:p>
            <a:r>
              <a:rPr lang="cs-CZ" dirty="0"/>
              <a:t>Dopad a diseminace – Jak na to?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6651BA-04E2-68BD-2A84-D5C290C52B74}"/>
              </a:ext>
            </a:extLst>
          </p:cNvPr>
          <p:cNvSpPr txBox="1"/>
          <p:nvPr/>
        </p:nvSpPr>
        <p:spPr>
          <a:xfrm>
            <a:off x="925919" y="2284659"/>
            <a:ext cx="10797363" cy="43140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Dopady projektu 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na individuální, 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na institucionální, 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na regionální, 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na národní,</a:t>
            </a:r>
          </a:p>
          <a:p>
            <a:pPr marL="685800" lvl="1" indent="-228600">
              <a:spcBef>
                <a:spcPts val="10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na mezinárodní úrovni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Šíření výsledků projektu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Monitoring a evaluace</a:t>
            </a: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00881A72-3F1B-619B-78F5-1189D898F4CA}"/>
              </a:ext>
            </a:extLst>
          </p:cNvPr>
          <p:cNvSpPr/>
          <p:nvPr/>
        </p:nvSpPr>
        <p:spPr>
          <a:xfrm>
            <a:off x="5986510" y="4582886"/>
            <a:ext cx="5007428" cy="15087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Detailně každý bod rozebrán na dalších slidech</a:t>
            </a:r>
          </a:p>
        </p:txBody>
      </p:sp>
    </p:spTree>
    <p:extLst>
      <p:ext uri="{BB962C8B-B14F-4D97-AF65-F5344CB8AC3E}">
        <p14:creationId xmlns:p14="http://schemas.microsoft.com/office/powerpoint/2010/main" val="1596611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FC7AF-341A-9A00-2D12-663A7381D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B434A-DDE2-6F75-48F2-5B8D1734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577"/>
            <a:ext cx="11027229" cy="992057"/>
          </a:xfrm>
        </p:spPr>
        <p:txBody>
          <a:bodyPr/>
          <a:lstStyle/>
          <a:p>
            <a:pPr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cs-CZ" dirty="0"/>
              <a:t>Dopady projektu na individuální, institucionální, regionální, národní a mezinárodní úrovni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790DEA-E8C7-3228-5D88-141A76B1C3FC}"/>
              </a:ext>
            </a:extLst>
          </p:cNvPr>
          <p:cNvSpPr txBox="1"/>
          <p:nvPr/>
        </p:nvSpPr>
        <p:spPr>
          <a:xfrm>
            <a:off x="838200" y="2562718"/>
            <a:ext cx="11212286" cy="47602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Jaký přínos budou mít mobility pro studenty UK a partnerské instituce? Jaké během nich získají poznatky? Naučí se něco, co by se bez tohoto projektu nenaučili? 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Jaký přínos budou mít mobility pro zaměstnance UK a partnerské instituce? Dojde během nich ke sdílení nových výukových metod? Budou mít šanci pracovat s přístroji, které na domovské instituci nejsou k dispozici?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Jakým způsobem budou z projektu profitovat UK a partnerská instituce? Podaří se díky realizovaným mobilitám zlepšit/rozvít/obohatit výuku v oboru? Je možné, že budou na projekt navazovat další společné iniciativy/projekty – např. sdílené online kurzy, společné publikace, spolupráce na vedení závěrečných prací…?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Bude mít projekt širší dopady na regionální/národní úrovni? Dostanou se výsledky projektu k širší veřejnosti? 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Bude mít projekt dopady na mezinárodní úrovni?</a:t>
            </a:r>
          </a:p>
          <a:p>
            <a:pPr marL="228600" indent="-228600" algn="l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000" i="0" dirty="0">
              <a:solidFill>
                <a:schemeClr val="tx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28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D15C3-E6DA-BBEE-BB20-AEA2D430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88B86-5AF7-8150-5542-6498FAF5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577"/>
            <a:ext cx="11027229" cy="992057"/>
          </a:xfrm>
        </p:spPr>
        <p:txBody>
          <a:bodyPr/>
          <a:lstStyle/>
          <a:p>
            <a:pPr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cs-CZ" dirty="0"/>
              <a:t>Šíření výsledků projektu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21F3CE2-AC77-91E1-9EC2-4183CB09E84D}"/>
              </a:ext>
            </a:extLst>
          </p:cNvPr>
          <p:cNvSpPr txBox="1"/>
          <p:nvPr/>
        </p:nvSpPr>
        <p:spPr>
          <a:xfrm>
            <a:off x="838200" y="2523384"/>
            <a:ext cx="10797363" cy="42729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bude o výsledcích projektu informována základní součást, fakulta, UK? Např. na pravidelných schůzkách/poradách?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bude výsledky projektu šířit na své instituci zahraniční partner?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bude probíhat sběr zpětné vazby z mobilit? Budou účastníci mobility vypracovávat závěrečné zprávy/vyplňovat dotazníky? 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nějakým způsobem vyžity zkušenosti absolventů mobilit pro propagaci projektu?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Je v plánu uspořádat společnou výstavu/konferenci/soutěž/letní školu…?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výsledky projektu publikovány v článcích na webu základní součásti/fakulty/univerzity? Platí pro UK i partnerskou instituci…</a:t>
            </a:r>
          </a:p>
          <a:p>
            <a:pPr marL="228600" indent="-228600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388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DDE1D-7B99-E116-8D5A-C8FF22009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A9221-5224-1CDA-B908-9D7EB5EE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577"/>
            <a:ext cx="11027229" cy="992057"/>
          </a:xfrm>
        </p:spPr>
        <p:txBody>
          <a:bodyPr/>
          <a:lstStyle/>
          <a:p>
            <a:pPr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cs-CZ" dirty="0"/>
              <a:t>Šíření výsledků projektu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48CCA4-6921-51F6-C4EE-5888896E99D3}"/>
              </a:ext>
            </a:extLst>
          </p:cNvPr>
          <p:cNvSpPr txBox="1"/>
          <p:nvPr/>
        </p:nvSpPr>
        <p:spPr>
          <a:xfrm>
            <a:off x="838200" y="2523384"/>
            <a:ext cx="10797363" cy="37087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Je v plánu využití univerzitních sociálních sítí?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Je v plánu šíření výsledků mimo univerzitní média – např. rozhlas, televizi, tisk?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se o výsledcích dozví odborná veřejnost v ČR i v zahraničí? Budou výsledky projektu obsahem článků do odborných periodik?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se o výsledcích projektu dozví zájmová a širší veřejnost na straně UK a partnerské univerzity? Vzejdou z projektu nějaké výsledky, které mohou být prezentovány v rámci např. univerzity třetího věku/dětské univerzity/v centru </a:t>
            </a:r>
            <a:r>
              <a:rPr lang="cs-CZ" sz="2000" dirty="0" err="1">
                <a:solidFill>
                  <a:schemeClr val="tx2"/>
                </a:solidFill>
              </a:rPr>
              <a:t>Didacticon</a:t>
            </a:r>
            <a:r>
              <a:rPr lang="cs-CZ" sz="2000" dirty="0">
                <a:solidFill>
                  <a:schemeClr val="tx2"/>
                </a:solidFill>
              </a:rPr>
              <a:t>/na jakýchkoliv přednáškách pro širší veřejnost?</a:t>
            </a:r>
          </a:p>
          <a:p>
            <a:pPr marL="228600" indent="-228600">
              <a:spcBef>
                <a:spcPts val="1000"/>
              </a:spcBef>
              <a:buClr>
                <a:srgbClr val="D22D4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175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C5B4-77E6-E96E-B851-61573D912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CA919-83E8-FDC6-AA2B-653714FE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577"/>
            <a:ext cx="11027229" cy="992057"/>
          </a:xfrm>
        </p:spPr>
        <p:txBody>
          <a:bodyPr/>
          <a:lstStyle/>
          <a:p>
            <a:pPr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cs-CZ" dirty="0"/>
              <a:t>Monitoring a evaluace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4E0359D-4B77-3254-196C-58F2DA491678}"/>
              </a:ext>
            </a:extLst>
          </p:cNvPr>
          <p:cNvSpPr txBox="1"/>
          <p:nvPr/>
        </p:nvSpPr>
        <p:spPr>
          <a:xfrm>
            <a:off x="838200" y="2523384"/>
            <a:ext cx="10797363" cy="26571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Jaké metody a nástroje budou použity pro průběžný monitoring projektu a evaluaci výsledků?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Budou se konat pravidelné schůzky akademických garantů, schůzky administrátorů Erasmus+ mezinárodní kreditové mobility na straně UK a partnera?</a:t>
            </a:r>
          </a:p>
          <a:p>
            <a:pPr marL="228600" lvl="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</a:rPr>
              <a:t>Jak budou minimalizována rizika nedočerpání přiděleného rozpočtu? </a:t>
            </a:r>
          </a:p>
          <a:p>
            <a:pPr marL="228600" indent="-228600"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625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824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133B21-70C1-BA17-CD30-9B07C8A52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9251" y="3284226"/>
            <a:ext cx="7564556" cy="20607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4000" dirty="0"/>
              <a:t>Dotazy? Komentáře?</a:t>
            </a:r>
            <a:endParaRPr lang="cs-CZ" sz="4000" dirty="0">
              <a:cs typeface="Arial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E4E2F9-AFDE-1798-38B0-567DD303A4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56723" y="2952194"/>
            <a:ext cx="1997075" cy="2404314"/>
          </a:xfrm>
        </p:spPr>
        <p:txBody>
          <a:bodyPr/>
          <a:lstStyle/>
          <a:p>
            <a:r>
              <a:rPr lang="cs-CZ" dirty="0"/>
              <a:t>PhDr. Jelizaveta Getta, Ph.D.</a:t>
            </a:r>
          </a:p>
          <a:p>
            <a:r>
              <a:rPr lang="cs-CZ" dirty="0"/>
              <a:t>PhDr. Denis Žernov</a:t>
            </a:r>
          </a:p>
          <a:p>
            <a:pPr lvl="1"/>
            <a:r>
              <a:rPr lang="cs-CZ" dirty="0"/>
              <a:t>Vedoucí Evropské kanceláře</a:t>
            </a:r>
            <a:br>
              <a:rPr lang="cs-CZ" dirty="0"/>
            </a:br>
            <a:r>
              <a:rPr lang="cs-CZ" dirty="0"/>
              <a:t>Odbor zahraničních vztahů</a:t>
            </a:r>
          </a:p>
          <a:p>
            <a:pPr lvl="1"/>
            <a:r>
              <a:rPr lang="cs-CZ" dirty="0"/>
              <a:t>Ovocný trh 560/5</a:t>
            </a:r>
            <a:br>
              <a:rPr lang="cs-CZ" dirty="0"/>
            </a:br>
            <a:r>
              <a:rPr lang="cs-CZ" dirty="0"/>
              <a:t>116 36 Praha 1</a:t>
            </a:r>
          </a:p>
          <a:p>
            <a:pPr lvl="1"/>
            <a:r>
              <a:rPr lang="cs-CZ" dirty="0"/>
              <a:t>Jelizaveta.getta@ruk.cuni.cz</a:t>
            </a:r>
            <a:br>
              <a:rPr lang="cs-CZ" dirty="0"/>
            </a:br>
            <a:r>
              <a:rPr lang="cs-CZ" dirty="0"/>
              <a:t>+420 224 491 310</a:t>
            </a:r>
            <a:br>
              <a:rPr lang="cs-CZ" dirty="0"/>
            </a:br>
            <a:r>
              <a:rPr lang="cs-CZ" dirty="0"/>
              <a:t>www.cuni.cz</a:t>
            </a:r>
          </a:p>
        </p:txBody>
      </p:sp>
    </p:spTree>
    <p:extLst>
      <p:ext uri="{BB962C8B-B14F-4D97-AF65-F5344CB8AC3E}">
        <p14:creationId xmlns:p14="http://schemas.microsoft.com/office/powerpoint/2010/main" val="3959570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907E-9C1E-339F-A576-7437B7C95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ED591A42-F0A3-1BF9-FD62-1DAF0DB4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5" y="174172"/>
            <a:ext cx="11557169" cy="63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AD000-5CAE-FA4F-0306-A06F1D8DA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4D234-736E-4813-49BC-3C9EE8CBE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84" y="1015091"/>
            <a:ext cx="10515600" cy="992057"/>
          </a:xfrm>
        </p:spPr>
        <p:txBody>
          <a:bodyPr/>
          <a:lstStyle/>
          <a:p>
            <a:r>
              <a:rPr lang="cs-CZ" dirty="0"/>
              <a:t>Regiony, kde je největší šance na úspěch</a:t>
            </a:r>
            <a:endParaRPr lang="cs-CZ" dirty="0">
              <a:cs typeface="Arial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0D21C5-4546-202D-A24A-69729599C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84" y="2259153"/>
            <a:ext cx="9911353" cy="32816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20000"/>
              </a:lnSpc>
            </a:pPr>
            <a:r>
              <a:rPr lang="cs-CZ" dirty="0"/>
              <a:t>Subsaharská Afrika</a:t>
            </a:r>
          </a:p>
          <a:p>
            <a:pPr lvl="0">
              <a:lnSpc>
                <a:spcPct val="120000"/>
              </a:lnSpc>
            </a:pPr>
            <a:r>
              <a:rPr lang="cs-CZ" dirty="0"/>
              <a:t>Země východního partnerství (zejm. Ukrajina)</a:t>
            </a:r>
          </a:p>
          <a:p>
            <a:pPr>
              <a:lnSpc>
                <a:spcPct val="120000"/>
              </a:lnSpc>
            </a:pPr>
            <a:r>
              <a:rPr lang="cs-CZ" dirty="0"/>
              <a:t>Západní Balkán</a:t>
            </a:r>
          </a:p>
          <a:p>
            <a:pPr>
              <a:lnSpc>
                <a:spcPct val="120000"/>
              </a:lnSpc>
            </a:pPr>
            <a:r>
              <a:rPr lang="cs-CZ" b="1" dirty="0"/>
              <a:t>ALE</a:t>
            </a:r>
            <a:r>
              <a:rPr lang="cs-CZ" dirty="0"/>
              <a:t>: v minulé Výzvě měla UK úspěch i v řadě velmi konkurenčních regionů, není důvod to tedy „nezkusit“</a:t>
            </a:r>
          </a:p>
        </p:txBody>
      </p:sp>
    </p:spTree>
    <p:extLst>
      <p:ext uri="{BB962C8B-B14F-4D97-AF65-F5344CB8AC3E}">
        <p14:creationId xmlns:p14="http://schemas.microsoft.com/office/powerpoint/2010/main" val="42402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6161E-1966-9543-0FA7-648B52A9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F2E9AA3-59C4-5C1E-CA99-EB884E78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4" y="304364"/>
            <a:ext cx="11517332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9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CD80-244B-9471-60F8-D6A501C2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řada/pruh&#10;&#10;Obsah generovaný pomocí AI může být nesprávný.">
            <a:extLst>
              <a:ext uri="{FF2B5EF4-FFF2-40B4-BE49-F238E27FC236}">
                <a16:creationId xmlns:a16="http://schemas.microsoft.com/office/drawing/2014/main" id="{1C517CF0-93A9-CFA7-5EC4-F41C2806A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93" y="1208317"/>
            <a:ext cx="9441581" cy="55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4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8059-08F8-0051-A92B-556B5B852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Vykreslený graf, diagram&#10;&#10;Obsah generovaný pomocí AI může být nesprávný.">
            <a:extLst>
              <a:ext uri="{FF2B5EF4-FFF2-40B4-BE49-F238E27FC236}">
                <a16:creationId xmlns:a16="http://schemas.microsoft.com/office/drawing/2014/main" id="{496CAAD0-69FA-1BE3-33D1-D08D96DAE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" b="8596"/>
          <a:stretch>
            <a:fillRect/>
          </a:stretch>
        </p:blipFill>
        <p:spPr bwMode="auto">
          <a:xfrm>
            <a:off x="783311" y="335506"/>
            <a:ext cx="8523974" cy="6186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EE693BB4-31EF-2655-78CC-7811E74CC6B2}"/>
                  </a:ext>
                </a:extLst>
              </p14:cNvPr>
              <p14:cNvContentPartPr/>
              <p14:nvPr/>
            </p14:nvContentPartPr>
            <p14:xfrm>
              <a:off x="5772977" y="6096120"/>
              <a:ext cx="268560" cy="19980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EE693BB4-31EF-2655-78CC-7811E74CC6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9337" y="5988120"/>
                <a:ext cx="376200" cy="41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2686771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zita Karlova">
  <a:themeElements>
    <a:clrScheme name="Univerzita Karlova">
      <a:dk1>
        <a:sysClr val="windowText" lastClr="000000"/>
      </a:dk1>
      <a:lt1>
        <a:sysClr val="window" lastClr="FFFFFF"/>
      </a:lt1>
      <a:dk2>
        <a:srgbClr val="003657"/>
      </a:dk2>
      <a:lt2>
        <a:srgbClr val="9D9D9C"/>
      </a:lt2>
      <a:accent1>
        <a:srgbClr val="D22D40"/>
      </a:accent1>
      <a:accent2>
        <a:srgbClr val="003657"/>
      </a:accent2>
      <a:accent3>
        <a:srgbClr val="000000"/>
      </a:accent3>
      <a:accent4>
        <a:srgbClr val="9D9D9C"/>
      </a:accent4>
      <a:accent5>
        <a:srgbClr val="E16C79"/>
      </a:accent5>
      <a:accent6>
        <a:srgbClr val="9AAFBC"/>
      </a:accent6>
      <a:hlink>
        <a:srgbClr val="D22D40"/>
      </a:hlink>
      <a:folHlink>
        <a:srgbClr val="E16C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-prezentace-RUK-v1.2-slide-library [Jen pro čtení]" id="{B55B2288-259F-46FC-B4B8-805FB32ED311}" vid="{D48ECABA-55DC-4960-8491-AD912629437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B04EC0CE1599489912BC3BB6A99D24" ma:contentTypeVersion="6" ma:contentTypeDescription="Vytvoří nový dokument" ma:contentTypeScope="" ma:versionID="ef4823771da21003725d09b4a7753210">
  <xsd:schema xmlns:xsd="http://www.w3.org/2001/XMLSchema" xmlns:xs="http://www.w3.org/2001/XMLSchema" xmlns:p="http://schemas.microsoft.com/office/2006/metadata/properties" xmlns:ns2="a52a04cd-abfc-406f-bfff-83bfc995ebc5" xmlns:ns3="acc1ca2e-2cf7-4662-8ef0-124cc34299fe" targetNamespace="http://schemas.microsoft.com/office/2006/metadata/properties" ma:root="true" ma:fieldsID="9ace647bcd48738cca4f5cc1198fca4b" ns2:_="" ns3:_="">
    <xsd:import namespace="a52a04cd-abfc-406f-bfff-83bfc995ebc5"/>
    <xsd:import namespace="acc1ca2e-2cf7-4662-8ef0-124cc3429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2a04cd-abfc-406f-bfff-83bfc995e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1ca2e-2cf7-4662-8ef0-124cc34299f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B0A54C-BEB8-428D-82AE-D9368FFB38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E50A610-CDF8-4D88-B7DD-6D2575F6A6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F304DB-BB78-4EEE-8401-093E2373C456}">
  <ds:schemaRefs>
    <ds:schemaRef ds:uri="a52a04cd-abfc-406f-bfff-83bfc995ebc5"/>
    <ds:schemaRef ds:uri="acc1ca2e-2cf7-4662-8ef0-124cc34299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UK-prezentace-RUK-v1.2-slide-library (003)</Template>
  <TotalTime>280</TotalTime>
  <Words>3177</Words>
  <Application>Microsoft Office PowerPoint</Application>
  <PresentationFormat>Širokoúhlá obrazovka</PresentationFormat>
  <Paragraphs>268</Paragraphs>
  <Slides>49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Aptos</vt:lpstr>
      <vt:lpstr>Segoe UI Emoji</vt:lpstr>
      <vt:lpstr>Arial</vt:lpstr>
      <vt:lpstr>Univerzita Karlova</vt:lpstr>
      <vt:lpstr>Prezentace aplikace PowerPoint</vt:lpstr>
      <vt:lpstr>Základní informace</vt:lpstr>
      <vt:lpstr>Základní informace</vt:lpstr>
      <vt:lpstr>Prezentace aplikace PowerPoint</vt:lpstr>
      <vt:lpstr>Prezentace aplikace PowerPoint</vt:lpstr>
      <vt:lpstr>Regiony, kde je největší šance na úspěch</vt:lpstr>
      <vt:lpstr>Prezentace aplikace PowerPoint</vt:lpstr>
      <vt:lpstr>Prezentace aplikace PowerPoint</vt:lpstr>
      <vt:lpstr>Prezentace aplikace PowerPoint</vt:lpstr>
      <vt:lpstr>Typy mobilit</vt:lpstr>
      <vt:lpstr>Studentské mobility</vt:lpstr>
      <vt:lpstr>Studentské mobility</vt:lpstr>
      <vt:lpstr>Financování studentských mobilit</vt:lpstr>
      <vt:lpstr>Financování studentských mobilit</vt:lpstr>
      <vt:lpstr>Prezentace aplikace PowerPoint</vt:lpstr>
      <vt:lpstr>Zaměstnanecké mobility</vt:lpstr>
      <vt:lpstr>Financování zaměstnaneckých mobilit</vt:lpstr>
      <vt:lpstr>Grant na tzv. organizaci mobilit</vt:lpstr>
      <vt:lpstr>REGIONY</vt:lpstr>
      <vt:lpstr>Regiony</vt:lpstr>
      <vt:lpstr>Regiony</vt:lpstr>
      <vt:lpstr>Regiony</vt:lpstr>
      <vt:lpstr>Regiony</vt:lpstr>
      <vt:lpstr>Regiony</vt:lpstr>
      <vt:lpstr>Regiony</vt:lpstr>
      <vt:lpstr>ŽÁDOST</vt:lpstr>
      <vt:lpstr>Harmonogram přípravy projektů a spolupráce</vt:lpstr>
      <vt:lpstr>Základní doporučení</vt:lpstr>
      <vt:lpstr>Základní doporučení</vt:lpstr>
      <vt:lpstr>Prezentace aplikace PowerPoint</vt:lpstr>
      <vt:lpstr>Přehled struktury žádosti</vt:lpstr>
      <vt:lpstr>Přesný popis zadání ve formuláři</vt:lpstr>
      <vt:lpstr>Přesný popis zadání ve formuláři</vt:lpstr>
      <vt:lpstr>Relevance strategie – Jak na to?</vt:lpstr>
      <vt:lpstr>Návaznost na strategii internacionalizace</vt:lpstr>
      <vt:lpstr>Návaznost na strategii internacionalizace</vt:lpstr>
      <vt:lpstr>Popis typů a náplně mobilit</vt:lpstr>
      <vt:lpstr>Popis typů a náplně mobilit</vt:lpstr>
      <vt:lpstr>Management projektu</vt:lpstr>
      <vt:lpstr>Návaznost na priority E+ – INKLUZE</vt:lpstr>
      <vt:lpstr>Návaznost na priority E+ – UDRŽITELNOST</vt:lpstr>
      <vt:lpstr>Návaznost na priority E+ – DIGITALIZACE</vt:lpstr>
      <vt:lpstr>Návaznost na priority E+ – DEMOKRACIE, HODNOTY</vt:lpstr>
      <vt:lpstr>Dopad a diseminace – Jak na to?</vt:lpstr>
      <vt:lpstr>Dopady projektu na individuální, institucionální, regionální, národní a mezinárodní úrovni</vt:lpstr>
      <vt:lpstr>Šíření výsledků projektu</vt:lpstr>
      <vt:lpstr>Šíření výsledků projektu</vt:lpstr>
      <vt:lpstr>Monitoring a evaluace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Rostislav Trávníček</dc:creator>
  <cp:lastModifiedBy>Jelizaveta Getta</cp:lastModifiedBy>
  <cp:revision>446</cp:revision>
  <cp:lastPrinted>2024-10-07T10:03:54Z</cp:lastPrinted>
  <dcterms:created xsi:type="dcterms:W3CDTF">2024-10-07T10:22:18Z</dcterms:created>
  <dcterms:modified xsi:type="dcterms:W3CDTF">2025-10-02T07:39:29Z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0x0101005EB04EC0CE1599489912BC3BB6A99D24</vt:lpwstr>
  </property>
</Properties>
</file>