
<file path=[Content_Types].xml><?xml version="1.0" encoding="utf-8"?>
<Types xmlns="http://schemas.openxmlformats.org/package/2006/content-types">
  <Default Extension="bin" ContentType="application/vnd.openxmlformats-officedocument.oleObject"/>
  <Default Extension="docx" ContentType="application/vnd.openxmlformats-officedocument.wordprocessingml.documen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257" r:id="rId2"/>
    <p:sldId id="258" r:id="rId3"/>
    <p:sldId id="260" r:id="rId4"/>
    <p:sldId id="261" r:id="rId5"/>
    <p:sldId id="305" r:id="rId6"/>
    <p:sldId id="262" r:id="rId7"/>
    <p:sldId id="263" r:id="rId8"/>
    <p:sldId id="264" r:id="rId9"/>
    <p:sldId id="265" r:id="rId10"/>
    <p:sldId id="267" r:id="rId11"/>
    <p:sldId id="266" r:id="rId12"/>
    <p:sldId id="296" r:id="rId13"/>
    <p:sldId id="268" r:id="rId14"/>
    <p:sldId id="269" r:id="rId15"/>
    <p:sldId id="270" r:id="rId16"/>
    <p:sldId id="271" r:id="rId17"/>
    <p:sldId id="297" r:id="rId18"/>
    <p:sldId id="306" r:id="rId19"/>
    <p:sldId id="300" r:id="rId20"/>
    <p:sldId id="307" r:id="rId21"/>
    <p:sldId id="272" r:id="rId22"/>
    <p:sldId id="273" r:id="rId23"/>
    <p:sldId id="274" r:id="rId24"/>
    <p:sldId id="303" r:id="rId25"/>
    <p:sldId id="302" r:id="rId26"/>
    <p:sldId id="298" r:id="rId27"/>
    <p:sldId id="334" r:id="rId28"/>
    <p:sldId id="276" r:id="rId29"/>
    <p:sldId id="281" r:id="rId30"/>
    <p:sldId id="333" r:id="rId31"/>
    <p:sldId id="282" r:id="rId32"/>
    <p:sldId id="283" r:id="rId33"/>
    <p:sldId id="284" r:id="rId34"/>
    <p:sldId id="287" r:id="rId35"/>
    <p:sldId id="288" r:id="rId36"/>
    <p:sldId id="289" r:id="rId37"/>
    <p:sldId id="290" r:id="rId38"/>
    <p:sldId id="291" r:id="rId39"/>
    <p:sldId id="292" r:id="rId40"/>
    <p:sldId id="299" r:id="rId41"/>
    <p:sldId id="293" r:id="rId42"/>
    <p:sldId id="301" r:id="rId43"/>
    <p:sldId id="294" r:id="rId44"/>
    <p:sldId id="295" r:id="rId45"/>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nika" initials="M" lastIdx="9" clrIdx="0"/>
  <p:cmAuthor id="2" name="Sechovcová, Monika" initials="SM" lastIdx="6" clrIdx="1">
    <p:extLst>
      <p:ext uri="{19B8F6BF-5375-455C-9EA6-DF929625EA0E}">
        <p15:presenceInfo xmlns:p15="http://schemas.microsoft.com/office/powerpoint/2012/main" userId="S::sechovcm@ff.cuni.cz::c2257416-bba9-4d2d-ba06-18705987e5c0" providerId="AD"/>
      </p:ext>
    </p:extLst>
  </p:cmAuthor>
  <p:cmAuthor id="3" name="Tříska, Jiří" initials="TJ" lastIdx="1" clrIdx="2">
    <p:extLst>
      <p:ext uri="{19B8F6BF-5375-455C-9EA6-DF929625EA0E}">
        <p15:presenceInfo xmlns:p15="http://schemas.microsoft.com/office/powerpoint/2012/main" userId="S::triskaji@ff.cuni.cz::a05d2b0f-1500-4074-b7a5-8fb672d104e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5317CC-BBD0-435F-A99B-142345320458}" type="datetimeFigureOut">
              <a:rPr lang="cs-CZ" smtClean="0"/>
              <a:pPr/>
              <a:t>21.08.2024</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3D8F26-A4AF-459C-9723-1C08B59F785D}" type="slidenum">
              <a:rPr lang="cs-CZ" smtClean="0"/>
              <a:pPr/>
              <a:t>‹#›</a:t>
            </a:fld>
            <a:endParaRPr lang="cs-CZ"/>
          </a:p>
        </p:txBody>
      </p:sp>
    </p:spTree>
    <p:extLst>
      <p:ext uri="{BB962C8B-B14F-4D97-AF65-F5344CB8AC3E}">
        <p14:creationId xmlns:p14="http://schemas.microsoft.com/office/powerpoint/2010/main" val="2231381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3</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2178165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13</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14156340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14</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34681033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15</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10733377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16</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38299769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17</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37987277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19</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39924101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21</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14941072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22</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35848352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23</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35713235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800562C3-C057-49AC-8298-AFFEB5080D63}" type="slidenum">
              <a:rPr lang="cs-CZ" smtClean="0"/>
              <a:pPr/>
              <a:t>25</a:t>
            </a:fld>
            <a:endParaRPr lang="cs-CZ"/>
          </a:p>
        </p:txBody>
      </p:sp>
    </p:spTree>
    <p:extLst>
      <p:ext uri="{BB962C8B-B14F-4D97-AF65-F5344CB8AC3E}">
        <p14:creationId xmlns:p14="http://schemas.microsoft.com/office/powerpoint/2010/main" val="6079976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4</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41243952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26</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4943434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27</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4943434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28</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234169712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29</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34177521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31</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413814752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32</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237086230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33</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311794862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34</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206518692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35</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257149285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36</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22636040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6</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82403529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37</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403634308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38</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219231239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39</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134906964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40</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58065561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41</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342082703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42</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236549054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43</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170748736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44</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13055815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7</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9482003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8</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4817789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9</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24122120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10</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3373014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11</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10886602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37B638EC-B353-4BAE-AE79-603AD69808A6}" type="slidenum">
              <a:rPr lang="cs-CZ" smtClean="0"/>
              <a:pPr/>
              <a:t>12</a:t>
            </a:fld>
            <a:endParaRPr lang="cs-CZ"/>
          </a:p>
        </p:txBody>
      </p:sp>
      <p:sp>
        <p:nvSpPr>
          <p:cNvPr id="5" name="Zástupný symbol pro záhlaví 4"/>
          <p:cNvSpPr>
            <a:spLocks noGrp="1"/>
          </p:cNvSpPr>
          <p:nvPr>
            <p:ph type="hdr" sz="quarter" idx="11"/>
          </p:nvPr>
        </p:nvSpPr>
        <p:spPr/>
        <p:txBody>
          <a:bodyPr/>
          <a:lstStyle/>
          <a:p>
            <a:endParaRPr lang="cs-CZ"/>
          </a:p>
        </p:txBody>
      </p:sp>
    </p:spTree>
    <p:extLst>
      <p:ext uri="{BB962C8B-B14F-4D97-AF65-F5344CB8AC3E}">
        <p14:creationId xmlns:p14="http://schemas.microsoft.com/office/powerpoint/2010/main" val="14082200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BA3C2DD-917D-40E8-A5C2-17B0FCA42D72}"/>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28BE0926-112E-4B21-8E85-95B4DF5269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6A015E96-1F35-41BE-83EF-751972D6C84A}"/>
              </a:ext>
            </a:extLst>
          </p:cNvPr>
          <p:cNvSpPr>
            <a:spLocks noGrp="1"/>
          </p:cNvSpPr>
          <p:nvPr>
            <p:ph type="dt" sz="half" idx="10"/>
          </p:nvPr>
        </p:nvSpPr>
        <p:spPr/>
        <p:txBody>
          <a:bodyPr/>
          <a:lstStyle/>
          <a:p>
            <a:fld id="{6C59B9F9-BC85-4D75-A858-E15752EDB8F6}" type="datetime1">
              <a:rPr lang="cs-CZ" smtClean="0"/>
              <a:t>21.08.2024</a:t>
            </a:fld>
            <a:endParaRPr lang="cs-CZ"/>
          </a:p>
        </p:txBody>
      </p:sp>
      <p:sp>
        <p:nvSpPr>
          <p:cNvPr id="5" name="Zástupný symbol pro zápatí 4">
            <a:extLst>
              <a:ext uri="{FF2B5EF4-FFF2-40B4-BE49-F238E27FC236}">
                <a16:creationId xmlns:a16="http://schemas.microsoft.com/office/drawing/2014/main" id="{A32AD331-C29C-45F8-8BA2-16DAD9247E88}"/>
              </a:ext>
            </a:extLst>
          </p:cNvPr>
          <p:cNvSpPr>
            <a:spLocks noGrp="1"/>
          </p:cNvSpPr>
          <p:nvPr>
            <p:ph type="ftr" sz="quarter" idx="11"/>
          </p:nvPr>
        </p:nvSpPr>
        <p:spPr/>
        <p:txBody>
          <a:bodyPr/>
          <a:lstStyle/>
          <a:p>
            <a:r>
              <a:rPr lang="cs-CZ" dirty="0"/>
              <a:t>GA CU 2024</a:t>
            </a:r>
          </a:p>
        </p:txBody>
      </p:sp>
      <p:sp>
        <p:nvSpPr>
          <p:cNvPr id="6" name="Zástupný symbol pro číslo snímku 5">
            <a:extLst>
              <a:ext uri="{FF2B5EF4-FFF2-40B4-BE49-F238E27FC236}">
                <a16:creationId xmlns:a16="http://schemas.microsoft.com/office/drawing/2014/main" id="{F815F96C-010F-4117-B92E-FCD5A4043AE8}"/>
              </a:ext>
            </a:extLst>
          </p:cNvPr>
          <p:cNvSpPr>
            <a:spLocks noGrp="1"/>
          </p:cNvSpPr>
          <p:nvPr>
            <p:ph type="sldNum" sz="quarter" idx="12"/>
          </p:nvPr>
        </p:nvSpPr>
        <p:spPr/>
        <p:txBody>
          <a:bodyPr/>
          <a:lstStyle/>
          <a:p>
            <a:fld id="{FD6992BB-97A3-4719-8BA6-1EDF29AB5995}" type="slidenum">
              <a:rPr lang="cs-CZ" smtClean="0"/>
              <a:pPr/>
              <a:t>‹#›</a:t>
            </a:fld>
            <a:endParaRPr lang="cs-CZ"/>
          </a:p>
        </p:txBody>
      </p:sp>
    </p:spTree>
    <p:extLst>
      <p:ext uri="{BB962C8B-B14F-4D97-AF65-F5344CB8AC3E}">
        <p14:creationId xmlns:p14="http://schemas.microsoft.com/office/powerpoint/2010/main" val="2171356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3E5B3C1-68CE-470F-AD27-43A9E5DA5164}"/>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E0A42CF6-808A-4300-99B0-C54BA7888BBE}"/>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A091F7C9-44B8-449A-948D-B01BD380A287}"/>
              </a:ext>
            </a:extLst>
          </p:cNvPr>
          <p:cNvSpPr>
            <a:spLocks noGrp="1"/>
          </p:cNvSpPr>
          <p:nvPr>
            <p:ph type="dt" sz="half" idx="10"/>
          </p:nvPr>
        </p:nvSpPr>
        <p:spPr/>
        <p:txBody>
          <a:bodyPr/>
          <a:lstStyle/>
          <a:p>
            <a:fld id="{15381003-93C3-414E-B8CB-C450DE814404}" type="datetime1">
              <a:rPr lang="cs-CZ" smtClean="0"/>
              <a:t>21.08.2024</a:t>
            </a:fld>
            <a:endParaRPr lang="cs-CZ"/>
          </a:p>
        </p:txBody>
      </p:sp>
      <p:sp>
        <p:nvSpPr>
          <p:cNvPr id="5" name="Zástupný symbol pro zápatí 4">
            <a:extLst>
              <a:ext uri="{FF2B5EF4-FFF2-40B4-BE49-F238E27FC236}">
                <a16:creationId xmlns:a16="http://schemas.microsoft.com/office/drawing/2014/main" id="{15B0F341-62E1-4F95-B533-B00CBBF73661}"/>
              </a:ext>
            </a:extLst>
          </p:cNvPr>
          <p:cNvSpPr>
            <a:spLocks noGrp="1"/>
          </p:cNvSpPr>
          <p:nvPr>
            <p:ph type="ftr" sz="quarter" idx="11"/>
          </p:nvPr>
        </p:nvSpPr>
        <p:spPr/>
        <p:txBody>
          <a:bodyPr/>
          <a:lstStyle/>
          <a:p>
            <a:r>
              <a:rPr lang="cs-CZ" dirty="0"/>
              <a:t>GA CU 2024</a:t>
            </a:r>
          </a:p>
        </p:txBody>
      </p:sp>
      <p:sp>
        <p:nvSpPr>
          <p:cNvPr id="6" name="Zástupný symbol pro číslo snímku 5">
            <a:extLst>
              <a:ext uri="{FF2B5EF4-FFF2-40B4-BE49-F238E27FC236}">
                <a16:creationId xmlns:a16="http://schemas.microsoft.com/office/drawing/2014/main" id="{BE00B023-5592-4038-B380-A2A4EF50C36B}"/>
              </a:ext>
            </a:extLst>
          </p:cNvPr>
          <p:cNvSpPr>
            <a:spLocks noGrp="1"/>
          </p:cNvSpPr>
          <p:nvPr>
            <p:ph type="sldNum" sz="quarter" idx="12"/>
          </p:nvPr>
        </p:nvSpPr>
        <p:spPr/>
        <p:txBody>
          <a:bodyPr/>
          <a:lstStyle/>
          <a:p>
            <a:fld id="{FD6992BB-97A3-4719-8BA6-1EDF29AB5995}" type="slidenum">
              <a:rPr lang="cs-CZ" smtClean="0"/>
              <a:pPr/>
              <a:t>‹#›</a:t>
            </a:fld>
            <a:endParaRPr lang="cs-CZ"/>
          </a:p>
        </p:txBody>
      </p:sp>
    </p:spTree>
    <p:extLst>
      <p:ext uri="{BB962C8B-B14F-4D97-AF65-F5344CB8AC3E}">
        <p14:creationId xmlns:p14="http://schemas.microsoft.com/office/powerpoint/2010/main" val="306483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7799E576-00C2-41F1-A212-ADD50C8C61ED}"/>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2DC195AD-9C4D-4C89-9BD7-81E09038C9D1}"/>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DB10758C-1E73-4180-B73B-847D43E28178}"/>
              </a:ext>
            </a:extLst>
          </p:cNvPr>
          <p:cNvSpPr>
            <a:spLocks noGrp="1"/>
          </p:cNvSpPr>
          <p:nvPr>
            <p:ph type="dt" sz="half" idx="10"/>
          </p:nvPr>
        </p:nvSpPr>
        <p:spPr/>
        <p:txBody>
          <a:bodyPr/>
          <a:lstStyle/>
          <a:p>
            <a:fld id="{6CAAA76E-E4E2-4AC1-8F61-D0FA487BF8FD}" type="datetime1">
              <a:rPr lang="cs-CZ" smtClean="0"/>
              <a:t>21.08.2024</a:t>
            </a:fld>
            <a:endParaRPr lang="cs-CZ"/>
          </a:p>
        </p:txBody>
      </p:sp>
      <p:sp>
        <p:nvSpPr>
          <p:cNvPr id="5" name="Zástupný symbol pro zápatí 4">
            <a:extLst>
              <a:ext uri="{FF2B5EF4-FFF2-40B4-BE49-F238E27FC236}">
                <a16:creationId xmlns:a16="http://schemas.microsoft.com/office/drawing/2014/main" id="{8696AC3E-6A93-442E-862C-B26F39E1DBE9}"/>
              </a:ext>
            </a:extLst>
          </p:cNvPr>
          <p:cNvSpPr>
            <a:spLocks noGrp="1"/>
          </p:cNvSpPr>
          <p:nvPr>
            <p:ph type="ftr" sz="quarter" idx="11"/>
          </p:nvPr>
        </p:nvSpPr>
        <p:spPr/>
        <p:txBody>
          <a:bodyPr/>
          <a:lstStyle/>
          <a:p>
            <a:r>
              <a:rPr lang="cs-CZ" dirty="0"/>
              <a:t>GA CU 2024</a:t>
            </a:r>
          </a:p>
        </p:txBody>
      </p:sp>
      <p:sp>
        <p:nvSpPr>
          <p:cNvPr id="6" name="Zástupný symbol pro číslo snímku 5">
            <a:extLst>
              <a:ext uri="{FF2B5EF4-FFF2-40B4-BE49-F238E27FC236}">
                <a16:creationId xmlns:a16="http://schemas.microsoft.com/office/drawing/2014/main" id="{F20F6D35-42FA-4FDC-A571-BD891596A6F0}"/>
              </a:ext>
            </a:extLst>
          </p:cNvPr>
          <p:cNvSpPr>
            <a:spLocks noGrp="1"/>
          </p:cNvSpPr>
          <p:nvPr>
            <p:ph type="sldNum" sz="quarter" idx="12"/>
          </p:nvPr>
        </p:nvSpPr>
        <p:spPr/>
        <p:txBody>
          <a:bodyPr/>
          <a:lstStyle/>
          <a:p>
            <a:fld id="{FD6992BB-97A3-4719-8BA6-1EDF29AB5995}" type="slidenum">
              <a:rPr lang="cs-CZ" smtClean="0"/>
              <a:pPr/>
              <a:t>‹#›</a:t>
            </a:fld>
            <a:endParaRPr lang="cs-CZ"/>
          </a:p>
        </p:txBody>
      </p:sp>
    </p:spTree>
    <p:extLst>
      <p:ext uri="{BB962C8B-B14F-4D97-AF65-F5344CB8AC3E}">
        <p14:creationId xmlns:p14="http://schemas.microsoft.com/office/powerpoint/2010/main" val="1353051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F6E934-D415-4E36-B554-4798A88484CC}"/>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CE17E8F8-7CEE-484C-90CF-23FACAE8BADF}"/>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F2F7DB75-17AF-4435-8661-C34BC706CC00}"/>
              </a:ext>
            </a:extLst>
          </p:cNvPr>
          <p:cNvSpPr>
            <a:spLocks noGrp="1"/>
          </p:cNvSpPr>
          <p:nvPr>
            <p:ph type="dt" sz="half" idx="10"/>
          </p:nvPr>
        </p:nvSpPr>
        <p:spPr/>
        <p:txBody>
          <a:bodyPr/>
          <a:lstStyle/>
          <a:p>
            <a:fld id="{A557B562-2516-41A7-B940-B9A12D57DC98}" type="datetime1">
              <a:rPr lang="cs-CZ" smtClean="0"/>
              <a:t>21.08.2024</a:t>
            </a:fld>
            <a:endParaRPr lang="cs-CZ"/>
          </a:p>
        </p:txBody>
      </p:sp>
      <p:sp>
        <p:nvSpPr>
          <p:cNvPr id="5" name="Zástupný symbol pro zápatí 4">
            <a:extLst>
              <a:ext uri="{FF2B5EF4-FFF2-40B4-BE49-F238E27FC236}">
                <a16:creationId xmlns:a16="http://schemas.microsoft.com/office/drawing/2014/main" id="{373A85D0-A369-4D63-9295-32DEE454E409}"/>
              </a:ext>
            </a:extLst>
          </p:cNvPr>
          <p:cNvSpPr>
            <a:spLocks noGrp="1"/>
          </p:cNvSpPr>
          <p:nvPr>
            <p:ph type="ftr" sz="quarter" idx="11"/>
          </p:nvPr>
        </p:nvSpPr>
        <p:spPr/>
        <p:txBody>
          <a:bodyPr/>
          <a:lstStyle/>
          <a:p>
            <a:r>
              <a:rPr lang="cs-CZ" dirty="0"/>
              <a:t>GA CU 2024</a:t>
            </a:r>
          </a:p>
        </p:txBody>
      </p:sp>
      <p:sp>
        <p:nvSpPr>
          <p:cNvPr id="6" name="Zástupný symbol pro číslo snímku 5">
            <a:extLst>
              <a:ext uri="{FF2B5EF4-FFF2-40B4-BE49-F238E27FC236}">
                <a16:creationId xmlns:a16="http://schemas.microsoft.com/office/drawing/2014/main" id="{2C354D87-7A4B-4F04-93AE-AC6052D3790D}"/>
              </a:ext>
            </a:extLst>
          </p:cNvPr>
          <p:cNvSpPr>
            <a:spLocks noGrp="1"/>
          </p:cNvSpPr>
          <p:nvPr>
            <p:ph type="sldNum" sz="quarter" idx="12"/>
          </p:nvPr>
        </p:nvSpPr>
        <p:spPr/>
        <p:txBody>
          <a:bodyPr/>
          <a:lstStyle/>
          <a:p>
            <a:fld id="{FD6992BB-97A3-4719-8BA6-1EDF29AB5995}" type="slidenum">
              <a:rPr lang="cs-CZ" smtClean="0"/>
              <a:pPr/>
              <a:t>‹#›</a:t>
            </a:fld>
            <a:endParaRPr lang="cs-CZ"/>
          </a:p>
        </p:txBody>
      </p:sp>
    </p:spTree>
    <p:extLst>
      <p:ext uri="{BB962C8B-B14F-4D97-AF65-F5344CB8AC3E}">
        <p14:creationId xmlns:p14="http://schemas.microsoft.com/office/powerpoint/2010/main" val="3309824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524BB0-88DE-40F7-804A-F9D8A3BEEC8D}"/>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CF77A58A-1646-41DD-BCCE-9861D2059AB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AD214A05-A330-4F09-8E63-C8B237BA4941}"/>
              </a:ext>
            </a:extLst>
          </p:cNvPr>
          <p:cNvSpPr>
            <a:spLocks noGrp="1"/>
          </p:cNvSpPr>
          <p:nvPr>
            <p:ph type="dt" sz="half" idx="10"/>
          </p:nvPr>
        </p:nvSpPr>
        <p:spPr/>
        <p:txBody>
          <a:bodyPr/>
          <a:lstStyle/>
          <a:p>
            <a:fld id="{F01D3472-E2AA-4651-99FD-F7E49156DF98}" type="datetime1">
              <a:rPr lang="cs-CZ" smtClean="0"/>
              <a:t>21.08.2024</a:t>
            </a:fld>
            <a:endParaRPr lang="cs-CZ"/>
          </a:p>
        </p:txBody>
      </p:sp>
      <p:sp>
        <p:nvSpPr>
          <p:cNvPr id="5" name="Zástupný symbol pro zápatí 4">
            <a:extLst>
              <a:ext uri="{FF2B5EF4-FFF2-40B4-BE49-F238E27FC236}">
                <a16:creationId xmlns:a16="http://schemas.microsoft.com/office/drawing/2014/main" id="{377EB69B-B468-49F8-843D-E77314A3829A}"/>
              </a:ext>
            </a:extLst>
          </p:cNvPr>
          <p:cNvSpPr>
            <a:spLocks noGrp="1"/>
          </p:cNvSpPr>
          <p:nvPr>
            <p:ph type="ftr" sz="quarter" idx="11"/>
          </p:nvPr>
        </p:nvSpPr>
        <p:spPr/>
        <p:txBody>
          <a:bodyPr/>
          <a:lstStyle/>
          <a:p>
            <a:r>
              <a:rPr lang="cs-CZ" dirty="0"/>
              <a:t>GA CU 2024</a:t>
            </a:r>
          </a:p>
        </p:txBody>
      </p:sp>
      <p:sp>
        <p:nvSpPr>
          <p:cNvPr id="6" name="Zástupný symbol pro číslo snímku 5">
            <a:extLst>
              <a:ext uri="{FF2B5EF4-FFF2-40B4-BE49-F238E27FC236}">
                <a16:creationId xmlns:a16="http://schemas.microsoft.com/office/drawing/2014/main" id="{BA076AE3-4A3F-443A-8140-C43C2B36A478}"/>
              </a:ext>
            </a:extLst>
          </p:cNvPr>
          <p:cNvSpPr>
            <a:spLocks noGrp="1"/>
          </p:cNvSpPr>
          <p:nvPr>
            <p:ph type="sldNum" sz="quarter" idx="12"/>
          </p:nvPr>
        </p:nvSpPr>
        <p:spPr/>
        <p:txBody>
          <a:bodyPr/>
          <a:lstStyle/>
          <a:p>
            <a:fld id="{FD6992BB-97A3-4719-8BA6-1EDF29AB5995}" type="slidenum">
              <a:rPr lang="cs-CZ" smtClean="0"/>
              <a:pPr/>
              <a:t>‹#›</a:t>
            </a:fld>
            <a:endParaRPr lang="cs-CZ"/>
          </a:p>
        </p:txBody>
      </p:sp>
    </p:spTree>
    <p:extLst>
      <p:ext uri="{BB962C8B-B14F-4D97-AF65-F5344CB8AC3E}">
        <p14:creationId xmlns:p14="http://schemas.microsoft.com/office/powerpoint/2010/main" val="35410381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622600-B97C-435E-8BA7-BDBFB0C485B4}"/>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782067D7-2633-4A2A-935D-2CA88A46C6A3}"/>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2F1875C7-F9EB-4D1A-8132-1DDC4D7EA52E}"/>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E7B67494-06DC-4B56-BA35-285C52608075}"/>
              </a:ext>
            </a:extLst>
          </p:cNvPr>
          <p:cNvSpPr>
            <a:spLocks noGrp="1"/>
          </p:cNvSpPr>
          <p:nvPr>
            <p:ph type="dt" sz="half" idx="10"/>
          </p:nvPr>
        </p:nvSpPr>
        <p:spPr/>
        <p:txBody>
          <a:bodyPr/>
          <a:lstStyle/>
          <a:p>
            <a:fld id="{89C32787-7168-4250-91E8-DFC8E0DB6BD9}" type="datetime1">
              <a:rPr lang="cs-CZ" smtClean="0"/>
              <a:t>21.08.2024</a:t>
            </a:fld>
            <a:endParaRPr lang="cs-CZ"/>
          </a:p>
        </p:txBody>
      </p:sp>
      <p:sp>
        <p:nvSpPr>
          <p:cNvPr id="6" name="Zástupný symbol pro zápatí 5">
            <a:extLst>
              <a:ext uri="{FF2B5EF4-FFF2-40B4-BE49-F238E27FC236}">
                <a16:creationId xmlns:a16="http://schemas.microsoft.com/office/drawing/2014/main" id="{F563657F-7B3D-40C9-BEEB-AB8E2299DA51}"/>
              </a:ext>
            </a:extLst>
          </p:cNvPr>
          <p:cNvSpPr>
            <a:spLocks noGrp="1"/>
          </p:cNvSpPr>
          <p:nvPr>
            <p:ph type="ftr" sz="quarter" idx="11"/>
          </p:nvPr>
        </p:nvSpPr>
        <p:spPr/>
        <p:txBody>
          <a:bodyPr/>
          <a:lstStyle/>
          <a:p>
            <a:r>
              <a:rPr lang="cs-CZ" dirty="0"/>
              <a:t>GA CU 2024</a:t>
            </a:r>
          </a:p>
        </p:txBody>
      </p:sp>
      <p:sp>
        <p:nvSpPr>
          <p:cNvPr id="7" name="Zástupný symbol pro číslo snímku 6">
            <a:extLst>
              <a:ext uri="{FF2B5EF4-FFF2-40B4-BE49-F238E27FC236}">
                <a16:creationId xmlns:a16="http://schemas.microsoft.com/office/drawing/2014/main" id="{D0729B7F-DA71-4990-BEFA-A7571690AEDB}"/>
              </a:ext>
            </a:extLst>
          </p:cNvPr>
          <p:cNvSpPr>
            <a:spLocks noGrp="1"/>
          </p:cNvSpPr>
          <p:nvPr>
            <p:ph type="sldNum" sz="quarter" idx="12"/>
          </p:nvPr>
        </p:nvSpPr>
        <p:spPr/>
        <p:txBody>
          <a:bodyPr/>
          <a:lstStyle/>
          <a:p>
            <a:fld id="{FD6992BB-97A3-4719-8BA6-1EDF29AB5995}" type="slidenum">
              <a:rPr lang="cs-CZ" smtClean="0"/>
              <a:pPr/>
              <a:t>‹#›</a:t>
            </a:fld>
            <a:endParaRPr lang="cs-CZ"/>
          </a:p>
        </p:txBody>
      </p:sp>
    </p:spTree>
    <p:extLst>
      <p:ext uri="{BB962C8B-B14F-4D97-AF65-F5344CB8AC3E}">
        <p14:creationId xmlns:p14="http://schemas.microsoft.com/office/powerpoint/2010/main" val="30089937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011856B-D8FC-4C64-991D-C91DB2995556}"/>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67DACEC8-FC90-4B5F-A8CA-2B95B54654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63907B0D-2AF2-4B71-918F-FF3DF849933A}"/>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3C40F4FA-6974-4C24-97DC-27D0E0E371D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C86EFD2F-1EC9-44B1-B20D-16518C1B6F8E}"/>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565DD507-F097-4CE7-A733-CDADC90500B7}"/>
              </a:ext>
            </a:extLst>
          </p:cNvPr>
          <p:cNvSpPr>
            <a:spLocks noGrp="1"/>
          </p:cNvSpPr>
          <p:nvPr>
            <p:ph type="dt" sz="half" idx="10"/>
          </p:nvPr>
        </p:nvSpPr>
        <p:spPr/>
        <p:txBody>
          <a:bodyPr/>
          <a:lstStyle/>
          <a:p>
            <a:fld id="{F1B1DCE7-1C0C-4BBA-97A7-831584E0AFFA}" type="datetime1">
              <a:rPr lang="cs-CZ" smtClean="0"/>
              <a:t>21.08.2024</a:t>
            </a:fld>
            <a:endParaRPr lang="cs-CZ"/>
          </a:p>
        </p:txBody>
      </p:sp>
      <p:sp>
        <p:nvSpPr>
          <p:cNvPr id="8" name="Zástupný symbol pro zápatí 7">
            <a:extLst>
              <a:ext uri="{FF2B5EF4-FFF2-40B4-BE49-F238E27FC236}">
                <a16:creationId xmlns:a16="http://schemas.microsoft.com/office/drawing/2014/main" id="{034B5F31-6A3D-4E2F-BB0C-9D159279B2A8}"/>
              </a:ext>
            </a:extLst>
          </p:cNvPr>
          <p:cNvSpPr>
            <a:spLocks noGrp="1"/>
          </p:cNvSpPr>
          <p:nvPr>
            <p:ph type="ftr" sz="quarter" idx="11"/>
          </p:nvPr>
        </p:nvSpPr>
        <p:spPr/>
        <p:txBody>
          <a:bodyPr/>
          <a:lstStyle/>
          <a:p>
            <a:r>
              <a:rPr lang="cs-CZ" dirty="0"/>
              <a:t>GA CU 2024</a:t>
            </a:r>
          </a:p>
        </p:txBody>
      </p:sp>
      <p:sp>
        <p:nvSpPr>
          <p:cNvPr id="9" name="Zástupný symbol pro číslo snímku 8">
            <a:extLst>
              <a:ext uri="{FF2B5EF4-FFF2-40B4-BE49-F238E27FC236}">
                <a16:creationId xmlns:a16="http://schemas.microsoft.com/office/drawing/2014/main" id="{0616F3C3-4650-4929-BA11-6D59D7C49C28}"/>
              </a:ext>
            </a:extLst>
          </p:cNvPr>
          <p:cNvSpPr>
            <a:spLocks noGrp="1"/>
          </p:cNvSpPr>
          <p:nvPr>
            <p:ph type="sldNum" sz="quarter" idx="12"/>
          </p:nvPr>
        </p:nvSpPr>
        <p:spPr/>
        <p:txBody>
          <a:bodyPr/>
          <a:lstStyle/>
          <a:p>
            <a:fld id="{FD6992BB-97A3-4719-8BA6-1EDF29AB5995}" type="slidenum">
              <a:rPr lang="cs-CZ" smtClean="0"/>
              <a:pPr/>
              <a:t>‹#›</a:t>
            </a:fld>
            <a:endParaRPr lang="cs-CZ"/>
          </a:p>
        </p:txBody>
      </p:sp>
    </p:spTree>
    <p:extLst>
      <p:ext uri="{BB962C8B-B14F-4D97-AF65-F5344CB8AC3E}">
        <p14:creationId xmlns:p14="http://schemas.microsoft.com/office/powerpoint/2010/main" val="1676477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3DBCE12-06EF-421A-927E-576CDC7C0E5C}"/>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AB15F599-2BDD-4C47-96A4-FB5A38C50830}"/>
              </a:ext>
            </a:extLst>
          </p:cNvPr>
          <p:cNvSpPr>
            <a:spLocks noGrp="1"/>
          </p:cNvSpPr>
          <p:nvPr>
            <p:ph type="dt" sz="half" idx="10"/>
          </p:nvPr>
        </p:nvSpPr>
        <p:spPr/>
        <p:txBody>
          <a:bodyPr/>
          <a:lstStyle/>
          <a:p>
            <a:fld id="{70CBC31B-8134-454F-9E3B-3366ADB2621A}" type="datetime1">
              <a:rPr lang="cs-CZ" smtClean="0"/>
              <a:t>21.08.2024</a:t>
            </a:fld>
            <a:endParaRPr lang="cs-CZ"/>
          </a:p>
        </p:txBody>
      </p:sp>
      <p:sp>
        <p:nvSpPr>
          <p:cNvPr id="4" name="Zástupný symbol pro zápatí 3">
            <a:extLst>
              <a:ext uri="{FF2B5EF4-FFF2-40B4-BE49-F238E27FC236}">
                <a16:creationId xmlns:a16="http://schemas.microsoft.com/office/drawing/2014/main" id="{5D8C9124-22C9-4650-BAA1-6B2135389AD1}"/>
              </a:ext>
            </a:extLst>
          </p:cNvPr>
          <p:cNvSpPr>
            <a:spLocks noGrp="1"/>
          </p:cNvSpPr>
          <p:nvPr>
            <p:ph type="ftr" sz="quarter" idx="11"/>
          </p:nvPr>
        </p:nvSpPr>
        <p:spPr/>
        <p:txBody>
          <a:bodyPr/>
          <a:lstStyle/>
          <a:p>
            <a:r>
              <a:rPr lang="cs-CZ" dirty="0"/>
              <a:t>GA CU 2024</a:t>
            </a:r>
          </a:p>
        </p:txBody>
      </p:sp>
      <p:sp>
        <p:nvSpPr>
          <p:cNvPr id="5" name="Zástupný symbol pro číslo snímku 4">
            <a:extLst>
              <a:ext uri="{FF2B5EF4-FFF2-40B4-BE49-F238E27FC236}">
                <a16:creationId xmlns:a16="http://schemas.microsoft.com/office/drawing/2014/main" id="{B0C34F42-6578-4EBD-B952-094AA213EFF8}"/>
              </a:ext>
            </a:extLst>
          </p:cNvPr>
          <p:cNvSpPr>
            <a:spLocks noGrp="1"/>
          </p:cNvSpPr>
          <p:nvPr>
            <p:ph type="sldNum" sz="quarter" idx="12"/>
          </p:nvPr>
        </p:nvSpPr>
        <p:spPr/>
        <p:txBody>
          <a:bodyPr/>
          <a:lstStyle/>
          <a:p>
            <a:fld id="{FD6992BB-97A3-4719-8BA6-1EDF29AB5995}" type="slidenum">
              <a:rPr lang="cs-CZ" smtClean="0"/>
              <a:pPr/>
              <a:t>‹#›</a:t>
            </a:fld>
            <a:endParaRPr lang="cs-CZ"/>
          </a:p>
        </p:txBody>
      </p:sp>
    </p:spTree>
    <p:extLst>
      <p:ext uri="{BB962C8B-B14F-4D97-AF65-F5344CB8AC3E}">
        <p14:creationId xmlns:p14="http://schemas.microsoft.com/office/powerpoint/2010/main" val="2295161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9C1D373C-C7BA-4348-9481-2B7C42F310EA}"/>
              </a:ext>
            </a:extLst>
          </p:cNvPr>
          <p:cNvSpPr>
            <a:spLocks noGrp="1"/>
          </p:cNvSpPr>
          <p:nvPr>
            <p:ph type="dt" sz="half" idx="10"/>
          </p:nvPr>
        </p:nvSpPr>
        <p:spPr/>
        <p:txBody>
          <a:bodyPr/>
          <a:lstStyle/>
          <a:p>
            <a:fld id="{42AE288D-83F3-4239-AC82-35FE551B5B78}" type="datetime1">
              <a:rPr lang="cs-CZ" smtClean="0"/>
              <a:t>21.08.2024</a:t>
            </a:fld>
            <a:endParaRPr lang="cs-CZ"/>
          </a:p>
        </p:txBody>
      </p:sp>
      <p:sp>
        <p:nvSpPr>
          <p:cNvPr id="3" name="Zástupný symbol pro zápatí 2">
            <a:extLst>
              <a:ext uri="{FF2B5EF4-FFF2-40B4-BE49-F238E27FC236}">
                <a16:creationId xmlns:a16="http://schemas.microsoft.com/office/drawing/2014/main" id="{0FB3DE7E-37AE-4319-BB6C-2F7E00AD9C69}"/>
              </a:ext>
            </a:extLst>
          </p:cNvPr>
          <p:cNvSpPr>
            <a:spLocks noGrp="1"/>
          </p:cNvSpPr>
          <p:nvPr>
            <p:ph type="ftr" sz="quarter" idx="11"/>
          </p:nvPr>
        </p:nvSpPr>
        <p:spPr/>
        <p:txBody>
          <a:bodyPr/>
          <a:lstStyle/>
          <a:p>
            <a:r>
              <a:rPr lang="cs-CZ" dirty="0"/>
              <a:t>GA CU 2024</a:t>
            </a:r>
          </a:p>
        </p:txBody>
      </p:sp>
      <p:sp>
        <p:nvSpPr>
          <p:cNvPr id="4" name="Zástupný symbol pro číslo snímku 3">
            <a:extLst>
              <a:ext uri="{FF2B5EF4-FFF2-40B4-BE49-F238E27FC236}">
                <a16:creationId xmlns:a16="http://schemas.microsoft.com/office/drawing/2014/main" id="{CAA2BECE-EC64-44F5-B3E5-4174CC5BB9A5}"/>
              </a:ext>
            </a:extLst>
          </p:cNvPr>
          <p:cNvSpPr>
            <a:spLocks noGrp="1"/>
          </p:cNvSpPr>
          <p:nvPr>
            <p:ph type="sldNum" sz="quarter" idx="12"/>
          </p:nvPr>
        </p:nvSpPr>
        <p:spPr/>
        <p:txBody>
          <a:bodyPr/>
          <a:lstStyle/>
          <a:p>
            <a:fld id="{FD6992BB-97A3-4719-8BA6-1EDF29AB5995}" type="slidenum">
              <a:rPr lang="cs-CZ" smtClean="0"/>
              <a:pPr/>
              <a:t>‹#›</a:t>
            </a:fld>
            <a:endParaRPr lang="cs-CZ"/>
          </a:p>
        </p:txBody>
      </p:sp>
    </p:spTree>
    <p:extLst>
      <p:ext uri="{BB962C8B-B14F-4D97-AF65-F5344CB8AC3E}">
        <p14:creationId xmlns:p14="http://schemas.microsoft.com/office/powerpoint/2010/main" val="1439601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6080BA-278B-48B9-9EEF-A0D31B5B8C40}"/>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6A2B1C5C-DF4E-439E-9D0E-5E47691E3C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4B2A6334-FB9E-41B2-9DC4-EDBA931792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16FAB957-0087-4B2A-8C6E-EAC5C8C3BEA8}"/>
              </a:ext>
            </a:extLst>
          </p:cNvPr>
          <p:cNvSpPr>
            <a:spLocks noGrp="1"/>
          </p:cNvSpPr>
          <p:nvPr>
            <p:ph type="dt" sz="half" idx="10"/>
          </p:nvPr>
        </p:nvSpPr>
        <p:spPr/>
        <p:txBody>
          <a:bodyPr/>
          <a:lstStyle/>
          <a:p>
            <a:fld id="{F2E2960B-25D6-441A-BCFE-E04656FFE1E2}" type="datetime1">
              <a:rPr lang="cs-CZ" smtClean="0"/>
              <a:t>21.08.2024</a:t>
            </a:fld>
            <a:endParaRPr lang="cs-CZ"/>
          </a:p>
        </p:txBody>
      </p:sp>
      <p:sp>
        <p:nvSpPr>
          <p:cNvPr id="6" name="Zástupný symbol pro zápatí 5">
            <a:extLst>
              <a:ext uri="{FF2B5EF4-FFF2-40B4-BE49-F238E27FC236}">
                <a16:creationId xmlns:a16="http://schemas.microsoft.com/office/drawing/2014/main" id="{5A0B25D6-97A8-4082-910D-AD19E4462CD6}"/>
              </a:ext>
            </a:extLst>
          </p:cNvPr>
          <p:cNvSpPr>
            <a:spLocks noGrp="1"/>
          </p:cNvSpPr>
          <p:nvPr>
            <p:ph type="ftr" sz="quarter" idx="11"/>
          </p:nvPr>
        </p:nvSpPr>
        <p:spPr/>
        <p:txBody>
          <a:bodyPr/>
          <a:lstStyle/>
          <a:p>
            <a:r>
              <a:rPr lang="cs-CZ" dirty="0"/>
              <a:t>GA CU 2024</a:t>
            </a:r>
          </a:p>
        </p:txBody>
      </p:sp>
      <p:sp>
        <p:nvSpPr>
          <p:cNvPr id="7" name="Zástupný symbol pro číslo snímku 6">
            <a:extLst>
              <a:ext uri="{FF2B5EF4-FFF2-40B4-BE49-F238E27FC236}">
                <a16:creationId xmlns:a16="http://schemas.microsoft.com/office/drawing/2014/main" id="{E4A2A333-644D-492E-BCB6-9B8FC96EE05A}"/>
              </a:ext>
            </a:extLst>
          </p:cNvPr>
          <p:cNvSpPr>
            <a:spLocks noGrp="1"/>
          </p:cNvSpPr>
          <p:nvPr>
            <p:ph type="sldNum" sz="quarter" idx="12"/>
          </p:nvPr>
        </p:nvSpPr>
        <p:spPr/>
        <p:txBody>
          <a:bodyPr/>
          <a:lstStyle/>
          <a:p>
            <a:fld id="{FD6992BB-97A3-4719-8BA6-1EDF29AB5995}" type="slidenum">
              <a:rPr lang="cs-CZ" smtClean="0"/>
              <a:pPr/>
              <a:t>‹#›</a:t>
            </a:fld>
            <a:endParaRPr lang="cs-CZ"/>
          </a:p>
        </p:txBody>
      </p:sp>
    </p:spTree>
    <p:extLst>
      <p:ext uri="{BB962C8B-B14F-4D97-AF65-F5344CB8AC3E}">
        <p14:creationId xmlns:p14="http://schemas.microsoft.com/office/powerpoint/2010/main" val="1970206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A83B779-9010-4B29-8A4F-43C3F78E3DDA}"/>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FF137276-5C5D-4D0E-BA66-0E1F71ACAB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040802F8-C6CE-44C5-81F7-B2E913ED25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CEF72C07-A012-4F1C-98EF-D794E5EAD4E9}"/>
              </a:ext>
            </a:extLst>
          </p:cNvPr>
          <p:cNvSpPr>
            <a:spLocks noGrp="1"/>
          </p:cNvSpPr>
          <p:nvPr>
            <p:ph type="dt" sz="half" idx="10"/>
          </p:nvPr>
        </p:nvSpPr>
        <p:spPr/>
        <p:txBody>
          <a:bodyPr/>
          <a:lstStyle/>
          <a:p>
            <a:fld id="{DC4B1533-5F10-4DBB-976D-3EBC88621260}" type="datetime1">
              <a:rPr lang="cs-CZ" smtClean="0"/>
              <a:t>21.08.2024</a:t>
            </a:fld>
            <a:endParaRPr lang="cs-CZ"/>
          </a:p>
        </p:txBody>
      </p:sp>
      <p:sp>
        <p:nvSpPr>
          <p:cNvPr id="6" name="Zástupný symbol pro zápatí 5">
            <a:extLst>
              <a:ext uri="{FF2B5EF4-FFF2-40B4-BE49-F238E27FC236}">
                <a16:creationId xmlns:a16="http://schemas.microsoft.com/office/drawing/2014/main" id="{DE7C1BB1-78EB-4894-B7E6-984B7F0FA5CD}"/>
              </a:ext>
            </a:extLst>
          </p:cNvPr>
          <p:cNvSpPr>
            <a:spLocks noGrp="1"/>
          </p:cNvSpPr>
          <p:nvPr>
            <p:ph type="ftr" sz="quarter" idx="11"/>
          </p:nvPr>
        </p:nvSpPr>
        <p:spPr/>
        <p:txBody>
          <a:bodyPr/>
          <a:lstStyle/>
          <a:p>
            <a:r>
              <a:rPr lang="cs-CZ" dirty="0"/>
              <a:t>GA CU 2024</a:t>
            </a:r>
          </a:p>
        </p:txBody>
      </p:sp>
      <p:sp>
        <p:nvSpPr>
          <p:cNvPr id="7" name="Zástupný symbol pro číslo snímku 6">
            <a:extLst>
              <a:ext uri="{FF2B5EF4-FFF2-40B4-BE49-F238E27FC236}">
                <a16:creationId xmlns:a16="http://schemas.microsoft.com/office/drawing/2014/main" id="{880183FD-954C-4B28-8374-695CE793942F}"/>
              </a:ext>
            </a:extLst>
          </p:cNvPr>
          <p:cNvSpPr>
            <a:spLocks noGrp="1"/>
          </p:cNvSpPr>
          <p:nvPr>
            <p:ph type="sldNum" sz="quarter" idx="12"/>
          </p:nvPr>
        </p:nvSpPr>
        <p:spPr/>
        <p:txBody>
          <a:bodyPr/>
          <a:lstStyle/>
          <a:p>
            <a:fld id="{FD6992BB-97A3-4719-8BA6-1EDF29AB5995}" type="slidenum">
              <a:rPr lang="cs-CZ" smtClean="0"/>
              <a:pPr/>
              <a:t>‹#›</a:t>
            </a:fld>
            <a:endParaRPr lang="cs-CZ"/>
          </a:p>
        </p:txBody>
      </p:sp>
    </p:spTree>
    <p:extLst>
      <p:ext uri="{BB962C8B-B14F-4D97-AF65-F5344CB8AC3E}">
        <p14:creationId xmlns:p14="http://schemas.microsoft.com/office/powerpoint/2010/main" val="1753373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9119A204-6203-4F89-9682-C01AA2933BE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3345B77B-B739-439C-BC2B-9777623CD6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BF8E0921-9FCB-4420-AC4C-41B73BFF83A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8D4725-D0C3-48B0-9BE5-F378DD13DF16}" type="datetime1">
              <a:rPr lang="cs-CZ" smtClean="0"/>
              <a:t>21.08.2024</a:t>
            </a:fld>
            <a:endParaRPr lang="cs-CZ"/>
          </a:p>
        </p:txBody>
      </p:sp>
      <p:sp>
        <p:nvSpPr>
          <p:cNvPr id="5" name="Zástupný symbol pro zápatí 4">
            <a:extLst>
              <a:ext uri="{FF2B5EF4-FFF2-40B4-BE49-F238E27FC236}">
                <a16:creationId xmlns:a16="http://schemas.microsoft.com/office/drawing/2014/main" id="{6C546FAE-3334-46B8-9BC6-A595DDBBCD0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cs-CZ" dirty="0"/>
              <a:t>GA CU 2024</a:t>
            </a:r>
          </a:p>
        </p:txBody>
      </p:sp>
      <p:sp>
        <p:nvSpPr>
          <p:cNvPr id="6" name="Zástupný symbol pro číslo snímku 5">
            <a:extLst>
              <a:ext uri="{FF2B5EF4-FFF2-40B4-BE49-F238E27FC236}">
                <a16:creationId xmlns:a16="http://schemas.microsoft.com/office/drawing/2014/main" id="{8F09447F-48C8-451B-91C0-EF9A1F17C0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6992BB-97A3-4719-8BA6-1EDF29AB5995}" type="slidenum">
              <a:rPr lang="cs-CZ" smtClean="0"/>
              <a:pPr/>
              <a:t>‹#›</a:t>
            </a:fld>
            <a:endParaRPr lang="cs-CZ"/>
          </a:p>
        </p:txBody>
      </p:sp>
    </p:spTree>
    <p:extLst>
      <p:ext uri="{BB962C8B-B14F-4D97-AF65-F5344CB8AC3E}">
        <p14:creationId xmlns:p14="http://schemas.microsoft.com/office/powerpoint/2010/main" val="4094559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www.ff.cuni.cz/wp-content/uploads/2013/01/Sd%C4%9Blen%C3%AD-tajemn%C3%ADka-%C4%8D.-2_2016.pdf"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hyperlink" Target="https://www.ff.cuni.cz/fakulta/struktura-historie/oddeleni-dekanatu/ekonomicke-oddeleni/formulare/" TargetMode="External"/><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hyperlink" Target="http://www.cuni.cz/UK-2446.html" TargetMode="External"/><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hyperlink" Target="https://view.officeapps.live.com/op/view.aspx?src=https%3A%2F%2Fcuni.cz%2FUK-2446-version1-zmeny_rozpocet_gauk_en.xlsx&amp;wdOrigin=BROWSELINK" TargetMode="External"/><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hyperlink" Target="http://manualy.ff.cuni.cz/index.php/%C5%BD%C3%A1danky" TargetMode="External"/><Relationship Id="rId2" Type="http://schemas.openxmlformats.org/officeDocument/2006/relationships/hyperlink" Target="https://cis.ff.cuni.cz/fcgi/verso.fpl/_TS_/1613482004?fname=web_index&amp;__def_stranka__=zad_zadanka_sez&amp;__def_filtr__=1&amp;fname=web_index&amp;_navig_code_=3cacd3a30704dd161f2e8e95df74936c&amp;__modul_name=Objedn%C3%A1vky%20/%20%C5%BD%C3%A1danky" TargetMode="External"/><Relationship Id="rId1" Type="http://schemas.openxmlformats.org/officeDocument/2006/relationships/slideLayout" Target="../slideLayouts/slideLayout7.xml"/><Relationship Id="rId5" Type="http://schemas.openxmlformats.org/officeDocument/2006/relationships/image" Target="../media/image1.png"/><Relationship Id="rId4" Type="http://schemas.openxmlformats.org/officeDocument/2006/relationships/hyperlink" Target="about:blank"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www.ff.cuni.cz/fakulta/struktura-historie/oddeleni-dekanatu/projektove-grantove-oddeleni/formulare/" TargetMode="External"/><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hyperlink" Target="https://ffuk.sharepoint.com/:f:/s/elearningGAUKFFUK/EnUDckYjVaFCoXpBSPd4D84BFuY06kFqpNCUnth-1TF-EQ?e=Wnn7qG" TargetMode="External"/><Relationship Id="rId2" Type="http://schemas.openxmlformats.org/officeDocument/2006/relationships/notesSlide" Target="../notesSlides/notesSlide18.xml"/><Relationship Id="rId1" Type="http://schemas.openxmlformats.org/officeDocument/2006/relationships/slideLayout" Target="../slideLayouts/slideLayout7.xml"/><Relationship Id="rId5" Type="http://schemas.openxmlformats.org/officeDocument/2006/relationships/image" Target="../media/image1.png"/><Relationship Id="rId4" Type="http://schemas.openxmlformats.org/officeDocument/2006/relationships/hyperlink" Target="https://www.ff.cuni.cz/fakulta/struktura-historie/oddeleni-dekanatu/osobni-oddeleni/"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25.xml.rels><?xml version="1.0" encoding="UTF-8" standalone="yes"?>
<Relationships xmlns="http://schemas.openxmlformats.org/package/2006/relationships"><Relationship Id="rId3" Type="http://schemas.openxmlformats.org/officeDocument/2006/relationships/hyperlink" Target="http://www.ff.cuni.cz/odd-oso" TargetMode="External"/><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3" Type="http://schemas.openxmlformats.org/officeDocument/2006/relationships/hyperlink" Target="https://www.ff.cuni.cz/fakulta/struktura-historie/oddeleni-dekanatu/projektove-grantove-oddeleni/formulare/" TargetMode="External"/><Relationship Id="rId2" Type="http://schemas.openxmlformats.org/officeDocument/2006/relationships/notesSlide" Target="../notesSlides/notesSlide20.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12.emf"/><Relationship Id="rId2" Type="http://schemas.openxmlformats.org/officeDocument/2006/relationships/notesSlide" Target="../notesSlides/notesSlide21.xml"/><Relationship Id="rId1" Type="http://schemas.openxmlformats.org/officeDocument/2006/relationships/slideLayout" Target="../slideLayouts/slideLayout7.xml"/><Relationship Id="rId6" Type="http://schemas.openxmlformats.org/officeDocument/2006/relationships/package" Target="../embeddings/Microsoft_Word_Document.docx"/><Relationship Id="rId5" Type="http://schemas.openxmlformats.org/officeDocument/2006/relationships/image" Target="../media/image11.emf"/><Relationship Id="rId4" Type="http://schemas.openxmlformats.org/officeDocument/2006/relationships/oleObject" Target="../embeddings/oleObject1.bin"/></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notesSlide" Target="../notesSlides/notesSlide23.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hyperlink" Target="http://www.ff.cuni.cz/fakulta/oddeleni-dekanatu/ekonomicke-" TargetMode="External"/><Relationship Id="rId2" Type="http://schemas.openxmlformats.org/officeDocument/2006/relationships/hyperlink" Target="about:blank" TargetMode="Externa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31.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notesSlide" Target="../notesSlides/notesSlide24.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32.xml.rels><?xml version="1.0" encoding="UTF-8" standalone="yes"?>
<Relationships xmlns="http://schemas.openxmlformats.org/package/2006/relationships"><Relationship Id="rId3" Type="http://schemas.openxmlformats.org/officeDocument/2006/relationships/hyperlink" Target="https://ffuk.sharepoint.com/:b:/s/Knihovna/Ef3YaHRHXfdNsCzrD9WtcqMBOBhQg7XdwOscXHHFeQIL0Q" TargetMode="External"/><Relationship Id="rId2" Type="http://schemas.openxmlformats.org/officeDocument/2006/relationships/notesSlide" Target="../notesSlides/notesSlide25.xml"/><Relationship Id="rId1" Type="http://schemas.openxmlformats.org/officeDocument/2006/relationships/slideLayout" Target="../slideLayouts/slideLayout7.xml"/><Relationship Id="rId5" Type="http://schemas.openxmlformats.org/officeDocument/2006/relationships/image" Target="../media/image1.png"/><Relationship Id="rId4" Type="http://schemas.openxmlformats.org/officeDocument/2006/relationships/hyperlink" Target="about:blank"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notesSlide" Target="../notesSlides/notesSlide26.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notesSlide" Target="../notesSlides/notesSlide28.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hyperlink" Target="http://www.ff.cuni.cz/fakulta/oddeleni-dekanatu/grantove-oddeleni/" TargetMode="External"/><Relationship Id="rId2" Type="http://schemas.openxmlformats.org/officeDocument/2006/relationships/notesSlide" Target="../notesSlides/notesSlide30.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38.xml.rels><?xml version="1.0" encoding="UTF-8" standalone="yes"?>
<Relationships xmlns="http://schemas.openxmlformats.org/package/2006/relationships"><Relationship Id="rId3" Type="http://schemas.openxmlformats.org/officeDocument/2006/relationships/hyperlink" Target="https://www.cuni.cz/UK-1673.html" TargetMode="External"/><Relationship Id="rId2" Type="http://schemas.openxmlformats.org/officeDocument/2006/relationships/notesSlide" Target="../notesSlides/notesSlide31.xml"/><Relationship Id="rId1" Type="http://schemas.openxmlformats.org/officeDocument/2006/relationships/slideLayout" Target="../slideLayouts/slideLayout7.xml"/><Relationship Id="rId5" Type="http://schemas.openxmlformats.org/officeDocument/2006/relationships/image" Target="../media/image1.png"/><Relationship Id="rId4" Type="http://schemas.openxmlformats.org/officeDocument/2006/relationships/hyperlink" Target="http://www.cuni.cz/UK-2446.html" TargetMode="Externa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hyperlink" Target="https://www.ff.cuni.cz/fakulta/struktura-historie/oddeleni-dekanatu/projektove-grantove-oddeleni/" TargetMode="External"/><Relationship Id="rId2" Type="http://schemas.openxmlformats.org/officeDocument/2006/relationships/notesSlide" Target="../notesSlides/notesSlide37.xml"/><Relationship Id="rId1" Type="http://schemas.openxmlformats.org/officeDocument/2006/relationships/slideLayout" Target="../slideLayouts/slideLayout7.xml"/><Relationship Id="rId5" Type="http://schemas.openxmlformats.org/officeDocument/2006/relationships/image" Target="../media/image13.pn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www.ff.cuni.cz/fakulta/struktura-historie/oddeleni-dekanatu/ekonomicke-oddeleni/formulare/"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2047592" y="1749660"/>
            <a:ext cx="8096816" cy="1298575"/>
          </a:xfrm>
          <a:prstGeom prst="rect">
            <a:avLst/>
          </a:prstGeom>
        </p:spPr>
        <p:txBody>
          <a:bodyPr vert="horz" lIns="91440" tIns="45720" rIns="91440" bIns="45720" rtlCol="0" anchor="b">
            <a:normAutofit fontScale="5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cs-CZ" b="1" dirty="0"/>
              <a:t>G</a:t>
            </a:r>
            <a:r>
              <a:rPr lang="en-US" b="1" dirty="0"/>
              <a:t>rant </a:t>
            </a:r>
            <a:r>
              <a:rPr lang="cs-CZ" b="1" dirty="0"/>
              <a:t>A</a:t>
            </a:r>
            <a:r>
              <a:rPr lang="en-GB" b="1" dirty="0"/>
              <a:t>gency</a:t>
            </a:r>
            <a:r>
              <a:rPr lang="en-US" b="1" dirty="0"/>
              <a:t> of Charles University (GA CU)</a:t>
            </a:r>
          </a:p>
          <a:p>
            <a:r>
              <a:rPr lang="cs-CZ" b="1" dirty="0"/>
              <a:t>2024</a:t>
            </a:r>
            <a:endParaRPr lang="cs-CZ" dirty="0"/>
          </a:p>
        </p:txBody>
      </p:sp>
      <p:sp>
        <p:nvSpPr>
          <p:cNvPr id="5" name="Podnadpis 2"/>
          <p:cNvSpPr txBox="1">
            <a:spLocks/>
          </p:cNvSpPr>
          <p:nvPr/>
        </p:nvSpPr>
        <p:spPr>
          <a:xfrm>
            <a:off x="1524000" y="3602038"/>
            <a:ext cx="9144000"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dirty="0"/>
              <a:t>Guideline for recipients</a:t>
            </a:r>
            <a:endParaRPr lang="cs-CZ" dirty="0"/>
          </a:p>
        </p:txBody>
      </p:sp>
      <p:pic>
        <p:nvPicPr>
          <p:cNvPr id="7" name="Obrázek 6"/>
          <p:cNvPicPr>
            <a:picLocks noChangeAspect="1"/>
          </p:cNvPicPr>
          <p:nvPr/>
        </p:nvPicPr>
        <p:blipFill>
          <a:blip r:embed="rId2" cstate="print"/>
          <a:stretch>
            <a:fillRect/>
          </a:stretch>
        </p:blipFill>
        <p:spPr>
          <a:xfrm flipV="1">
            <a:off x="0" y="6648450"/>
            <a:ext cx="12192000" cy="209548"/>
          </a:xfrm>
          <a:prstGeom prst="rect">
            <a:avLst/>
          </a:prstGeom>
        </p:spPr>
      </p:pic>
      <p:sp>
        <p:nvSpPr>
          <p:cNvPr id="2" name="Zástupný symbol pro číslo snímku 1"/>
          <p:cNvSpPr>
            <a:spLocks noGrp="1"/>
          </p:cNvSpPr>
          <p:nvPr>
            <p:ph type="sldNum" sz="quarter" idx="12"/>
          </p:nvPr>
        </p:nvSpPr>
        <p:spPr/>
        <p:txBody>
          <a:bodyPr/>
          <a:lstStyle/>
          <a:p>
            <a:fld id="{0258315F-CA55-47DF-9A9C-380C33269B8B}" type="slidenum">
              <a:rPr lang="cs-CZ" smtClean="0"/>
              <a:pPr/>
              <a:t>1</a:t>
            </a:fld>
            <a:endParaRPr lang="cs-CZ" dirty="0"/>
          </a:p>
        </p:txBody>
      </p:sp>
      <p:pic>
        <p:nvPicPr>
          <p:cNvPr id="9" name="obrázek 53" descr="rgb3"/>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14756"/>
            <a:ext cx="5286895" cy="1631164"/>
          </a:xfrm>
          <a:prstGeom prst="rect">
            <a:avLst/>
          </a:prstGeom>
          <a:noFill/>
        </p:spPr>
      </p:pic>
      <p:pic>
        <p:nvPicPr>
          <p:cNvPr id="3" name="Obrázek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658225" y="262573"/>
            <a:ext cx="3533775" cy="838200"/>
          </a:xfrm>
          <a:prstGeom prst="rect">
            <a:avLst/>
          </a:prstGeom>
        </p:spPr>
      </p:pic>
      <p:sp>
        <p:nvSpPr>
          <p:cNvPr id="8" name="Zástupný symbol pro zápatí 7"/>
          <p:cNvSpPr>
            <a:spLocks noGrp="1"/>
          </p:cNvSpPr>
          <p:nvPr>
            <p:ph type="ftr" sz="quarter" idx="11"/>
          </p:nvPr>
        </p:nvSpPr>
        <p:spPr/>
        <p:txBody>
          <a:bodyPr/>
          <a:lstStyle/>
          <a:p>
            <a:r>
              <a:rPr lang="cs-CZ" dirty="0"/>
              <a:t>GA CU 2024</a:t>
            </a:r>
          </a:p>
        </p:txBody>
      </p:sp>
    </p:spTree>
    <p:extLst>
      <p:ext uri="{BB962C8B-B14F-4D97-AF65-F5344CB8AC3E}">
        <p14:creationId xmlns:p14="http://schemas.microsoft.com/office/powerpoint/2010/main" val="14058755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172994" y="234893"/>
            <a:ext cx="11903675" cy="584775"/>
          </a:xfrm>
          <a:prstGeom prst="rect">
            <a:avLst/>
          </a:prstGeom>
        </p:spPr>
        <p:txBody>
          <a:bodyPr wrap="square">
            <a:spAutoFit/>
          </a:bodyPr>
          <a:lstStyle/>
          <a:p>
            <a:pPr lvl="0" algn="ctr"/>
            <a:r>
              <a:rPr lang="en-US" sz="3200" b="1" dirty="0">
                <a:ln w="0"/>
                <a:solidFill>
                  <a:schemeClr val="accent1">
                    <a:lumMod val="75000"/>
                  </a:schemeClr>
                </a:solidFill>
              </a:rPr>
              <a:t>Accounting document requirements – most common errors</a:t>
            </a:r>
          </a:p>
        </p:txBody>
      </p:sp>
      <p:sp>
        <p:nvSpPr>
          <p:cNvPr id="2" name="Obdélník 1"/>
          <p:cNvSpPr/>
          <p:nvPr/>
        </p:nvSpPr>
        <p:spPr>
          <a:xfrm>
            <a:off x="370704" y="939113"/>
            <a:ext cx="11401166" cy="4570482"/>
          </a:xfrm>
          <a:prstGeom prst="rect">
            <a:avLst/>
          </a:prstGeom>
        </p:spPr>
        <p:txBody>
          <a:bodyPr wrap="square">
            <a:spAutoFit/>
          </a:bodyPr>
          <a:lstStyle/>
          <a:p>
            <a:endParaRPr lang="cs-CZ" sz="2700" dirty="0">
              <a:solidFill>
                <a:schemeClr val="accent1">
                  <a:lumMod val="75000"/>
                </a:schemeClr>
              </a:solidFill>
            </a:endParaRPr>
          </a:p>
          <a:p>
            <a:endParaRPr lang="cs-CZ" sz="2400" b="1" dirty="0"/>
          </a:p>
          <a:p>
            <a:pPr marL="285750" indent="-285750" algn="just">
              <a:buFont typeface="Arial" panose="020B0604020202020204" pitchFamily="34" charset="0"/>
              <a:buChar char="•"/>
            </a:pPr>
            <a:r>
              <a:rPr lang="en-GB" sz="2400" dirty="0"/>
              <a:t>The entire university has the same identification number and tax identification number.</a:t>
            </a:r>
          </a:p>
          <a:p>
            <a:pPr marL="285750" indent="-285750" algn="just">
              <a:buFont typeface="Arial" panose="020B0604020202020204" pitchFamily="34" charset="0"/>
              <a:buChar char="•"/>
            </a:pPr>
            <a:r>
              <a:rPr lang="en-GB" sz="2400" dirty="0"/>
              <a:t>Some companies leave out the two initial zeros when issuing invoices –  </a:t>
            </a:r>
            <a:r>
              <a:rPr lang="en-GB" sz="2400" dirty="0">
                <a:solidFill>
                  <a:srgbClr val="FF0000"/>
                </a:solidFill>
              </a:rPr>
              <a:t>This is a mistake!</a:t>
            </a:r>
          </a:p>
          <a:p>
            <a:pPr marL="285750" indent="-285750" algn="just">
              <a:buFont typeface="Arial" panose="020B0604020202020204" pitchFamily="34" charset="0"/>
              <a:buChar char="•"/>
            </a:pPr>
            <a:r>
              <a:rPr lang="en-GB" sz="2400" dirty="0"/>
              <a:t>The number must always have all eight digits.</a:t>
            </a:r>
          </a:p>
          <a:p>
            <a:pPr marL="285750" indent="-285750" algn="just">
              <a:buFont typeface="Arial" panose="020B0604020202020204" pitchFamily="34" charset="0"/>
              <a:buChar char="•"/>
            </a:pPr>
            <a:r>
              <a:rPr lang="en-GB" sz="2400" dirty="0"/>
              <a:t>Correct ID and tax numbers : </a:t>
            </a:r>
            <a:r>
              <a:rPr lang="en-GB" sz="2400" b="1" dirty="0"/>
              <a:t>ID no. 00216208</a:t>
            </a:r>
            <a:r>
              <a:rPr lang="en-GB" sz="2400" dirty="0"/>
              <a:t>, </a:t>
            </a:r>
            <a:r>
              <a:rPr lang="en-GB" sz="2400" b="1" dirty="0"/>
              <a:t>Tax ID no. CZ00216208</a:t>
            </a:r>
            <a:endParaRPr lang="cs-CZ" sz="2400" b="1" dirty="0"/>
          </a:p>
          <a:p>
            <a:pPr marL="285750" indent="-285750" algn="just">
              <a:buFont typeface="Arial" panose="020B0604020202020204" pitchFamily="34" charset="0"/>
              <a:buChar char="•"/>
            </a:pPr>
            <a:endParaRPr lang="en-GB" sz="2400" b="1" dirty="0"/>
          </a:p>
          <a:p>
            <a:pPr marL="285750" indent="-285750" algn="just">
              <a:buFont typeface="Arial" panose="020B0604020202020204" pitchFamily="34" charset="0"/>
              <a:buChar char="•"/>
            </a:pPr>
            <a:r>
              <a:rPr lang="en-GB" sz="2400" dirty="0"/>
              <a:t>Wrong customer, especially when making purchases online: </a:t>
            </a:r>
            <a:r>
              <a:rPr lang="en-GB" sz="2400" b="1" dirty="0"/>
              <a:t>The customer is a person</a:t>
            </a:r>
            <a:r>
              <a:rPr lang="en-GB" sz="2400" dirty="0"/>
              <a:t>; but the official invoice address of the Faculty of Arts, Charles University must be stated (</a:t>
            </a:r>
            <a:r>
              <a:rPr lang="en-GB" sz="2400" b="1" dirty="0"/>
              <a:t>see </a:t>
            </a:r>
            <a:r>
              <a:rPr lang="cs-CZ" sz="2400" b="1" dirty="0"/>
              <a:t>slide</a:t>
            </a:r>
            <a:r>
              <a:rPr lang="en-GB" sz="2400" b="1" dirty="0"/>
              <a:t> 8</a:t>
            </a:r>
            <a:r>
              <a:rPr lang="en-GB" sz="2400" dirty="0"/>
              <a:t>).</a:t>
            </a:r>
          </a:p>
          <a:p>
            <a:pPr marL="285750" indent="-285750" algn="just">
              <a:buFont typeface="Arial" panose="020B0604020202020204" pitchFamily="34" charset="0"/>
              <a:buChar char="•"/>
            </a:pPr>
            <a:r>
              <a:rPr lang="en-GB" sz="2400" dirty="0"/>
              <a:t>For online sales, you must agree with the seller on the correctly issued invoice.</a:t>
            </a:r>
          </a:p>
        </p:txBody>
      </p:sp>
      <p:pic>
        <p:nvPicPr>
          <p:cNvPr id="6" name="Obrázek 5"/>
          <p:cNvPicPr>
            <a:picLocks noChangeAspect="1"/>
          </p:cNvPicPr>
          <p:nvPr/>
        </p:nvPicPr>
        <p:blipFill>
          <a:blip r:embed="rId3" cstate="print"/>
          <a:stretch>
            <a:fillRect/>
          </a:stretch>
        </p:blipFill>
        <p:spPr>
          <a:xfrm flipV="1">
            <a:off x="0" y="6693358"/>
            <a:ext cx="12192000" cy="209548"/>
          </a:xfrm>
          <a:prstGeom prst="rect">
            <a:avLst/>
          </a:prstGeom>
        </p:spPr>
      </p:pic>
      <p:sp>
        <p:nvSpPr>
          <p:cNvPr id="3" name="Zástupný symbol pro číslo snímku 2"/>
          <p:cNvSpPr>
            <a:spLocks noGrp="1"/>
          </p:cNvSpPr>
          <p:nvPr>
            <p:ph type="sldNum" sz="quarter" idx="12"/>
          </p:nvPr>
        </p:nvSpPr>
        <p:spPr/>
        <p:txBody>
          <a:bodyPr/>
          <a:lstStyle/>
          <a:p>
            <a:fld id="{0258315F-CA55-47DF-9A9C-380C33269B8B}" type="slidenum">
              <a:rPr lang="cs-CZ" smtClean="0"/>
              <a:pPr/>
              <a:t>10</a:t>
            </a:fld>
            <a:endParaRPr lang="cs-CZ"/>
          </a:p>
        </p:txBody>
      </p:sp>
      <p:sp>
        <p:nvSpPr>
          <p:cNvPr id="7" name="Zástupný symbol pro zápatí 6"/>
          <p:cNvSpPr>
            <a:spLocks noGrp="1"/>
          </p:cNvSpPr>
          <p:nvPr>
            <p:ph type="ftr" sz="quarter" idx="11"/>
          </p:nvPr>
        </p:nvSpPr>
        <p:spPr>
          <a:xfrm>
            <a:off x="115330" y="6356350"/>
            <a:ext cx="1746421"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3221011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247135" y="189470"/>
            <a:ext cx="11755395" cy="1569660"/>
          </a:xfrm>
          <a:prstGeom prst="rect">
            <a:avLst/>
          </a:prstGeom>
        </p:spPr>
        <p:txBody>
          <a:bodyPr wrap="square">
            <a:spAutoFit/>
          </a:bodyPr>
          <a:lstStyle/>
          <a:p>
            <a:pPr lvl="0" algn="ctr"/>
            <a:r>
              <a:rPr lang="cs-CZ" sz="4800" dirty="0">
                <a:ln w="0"/>
                <a:effectLst>
                  <a:outerShdw blurRad="38100" dist="19050" dir="2700000" algn="tl" rotWithShape="0">
                    <a:schemeClr val="dk1">
                      <a:alpha val="40000"/>
                    </a:schemeClr>
                  </a:outerShdw>
                </a:effectLst>
              </a:rPr>
              <a:t>   </a:t>
            </a:r>
            <a:r>
              <a:rPr lang="en-US" sz="3200" b="1" dirty="0">
                <a:ln w="0"/>
                <a:solidFill>
                  <a:srgbClr val="4472C4">
                    <a:lumMod val="75000"/>
                  </a:srgbClr>
                </a:solidFill>
              </a:rPr>
              <a:t>Accounting document requirements – most common errors</a:t>
            </a:r>
          </a:p>
          <a:p>
            <a:pPr lvl="0" algn="ctr"/>
            <a:endParaRPr lang="cs-CZ" sz="4800" dirty="0">
              <a:ln w="0"/>
              <a:effectLst>
                <a:outerShdw blurRad="38100" dist="19050" dir="2700000" algn="tl" rotWithShape="0">
                  <a:schemeClr val="dk1">
                    <a:alpha val="40000"/>
                  </a:schemeClr>
                </a:outerShdw>
              </a:effectLst>
            </a:endParaRPr>
          </a:p>
        </p:txBody>
      </p:sp>
      <p:sp>
        <p:nvSpPr>
          <p:cNvPr id="2" name="Obdélník 1"/>
          <p:cNvSpPr/>
          <p:nvPr/>
        </p:nvSpPr>
        <p:spPr>
          <a:xfrm>
            <a:off x="502509" y="1318054"/>
            <a:ext cx="11252886" cy="4431983"/>
          </a:xfrm>
          <a:prstGeom prst="rect">
            <a:avLst/>
          </a:prstGeom>
        </p:spPr>
        <p:txBody>
          <a:bodyPr wrap="square">
            <a:spAutoFit/>
          </a:bodyPr>
          <a:lstStyle/>
          <a:p>
            <a:endParaRPr lang="cs-CZ" dirty="0">
              <a:solidFill>
                <a:schemeClr val="accent1">
                  <a:lumMod val="75000"/>
                </a:schemeClr>
              </a:solidFill>
            </a:endParaRPr>
          </a:p>
          <a:p>
            <a:pPr marL="285750" indent="-285750" algn="just">
              <a:buFont typeface="Arial" panose="020B0604020202020204" pitchFamily="34" charset="0"/>
              <a:buChar char="•"/>
            </a:pPr>
            <a:r>
              <a:rPr lang="en-GB" sz="2400" dirty="0"/>
              <a:t>Incorrect name of the university: e.g. “CU”, “CU in Prague”, etc. Documents with incorrect names cannot be accepted or paid by the FO.</a:t>
            </a:r>
            <a:endParaRPr lang="sk-SK" sz="2400" dirty="0"/>
          </a:p>
          <a:p>
            <a:pPr marL="285750" indent="-285750" algn="just"/>
            <a:endParaRPr lang="en-GB" sz="2400" dirty="0"/>
          </a:p>
          <a:p>
            <a:pPr marL="285750" indent="-285750" algn="just">
              <a:buFont typeface="Arial" panose="020B0604020202020204" pitchFamily="34" charset="0"/>
              <a:buChar char="•"/>
            </a:pPr>
            <a:r>
              <a:rPr lang="en-GB" sz="2400" b="1" dirty="0"/>
              <a:t>Correct name of the university</a:t>
            </a:r>
            <a:r>
              <a:rPr lang="en-GB" sz="2400" dirty="0"/>
              <a:t>: on all tax documents where the name of the customer is required, the following correct name must always be stated: “Charles University, Faculty of Arts”.</a:t>
            </a:r>
            <a:endParaRPr lang="sk-SK" sz="2400" dirty="0"/>
          </a:p>
          <a:p>
            <a:pPr marL="285750" indent="-285750" algn="just"/>
            <a:endParaRPr lang="en-GB" sz="2400" dirty="0"/>
          </a:p>
          <a:p>
            <a:pPr marL="285750" indent="-285750" algn="just">
              <a:buFont typeface="Arial" panose="020B0604020202020204" pitchFamily="34" charset="0"/>
              <a:buChar char="•"/>
            </a:pPr>
            <a:r>
              <a:rPr lang="en-GB" sz="2400" dirty="0"/>
              <a:t>Payments by card may be made only when purchasing air tickets or other expenses paid via the scholarship for subsistence expenses, otherwise it is not allowed. </a:t>
            </a:r>
            <a:r>
              <a:rPr lang="en-GB" sz="2400" b="1" dirty="0"/>
              <a:t>The account statement is required for all expenses paid by card and is submitted to the Grant Office.</a:t>
            </a:r>
          </a:p>
        </p:txBody>
      </p:sp>
      <p:pic>
        <p:nvPicPr>
          <p:cNvPr id="6" name="Obrázek 5"/>
          <p:cNvPicPr>
            <a:picLocks noChangeAspect="1"/>
          </p:cNvPicPr>
          <p:nvPr/>
        </p:nvPicPr>
        <p:blipFill>
          <a:blip r:embed="rId3" cstate="print"/>
          <a:stretch>
            <a:fillRect/>
          </a:stretch>
        </p:blipFill>
        <p:spPr>
          <a:xfrm flipV="1">
            <a:off x="0" y="6753226"/>
            <a:ext cx="12192000" cy="209548"/>
          </a:xfrm>
          <a:prstGeom prst="rect">
            <a:avLst/>
          </a:prstGeom>
        </p:spPr>
      </p:pic>
      <p:sp>
        <p:nvSpPr>
          <p:cNvPr id="3" name="Zástupný symbol pro číslo snímku 2"/>
          <p:cNvSpPr>
            <a:spLocks noGrp="1"/>
          </p:cNvSpPr>
          <p:nvPr>
            <p:ph type="sldNum" sz="quarter" idx="12"/>
          </p:nvPr>
        </p:nvSpPr>
        <p:spPr/>
        <p:txBody>
          <a:bodyPr/>
          <a:lstStyle/>
          <a:p>
            <a:fld id="{0258315F-CA55-47DF-9A9C-380C33269B8B}" type="slidenum">
              <a:rPr lang="cs-CZ" smtClean="0"/>
              <a:pPr/>
              <a:t>11</a:t>
            </a:fld>
            <a:endParaRPr lang="cs-CZ" dirty="0"/>
          </a:p>
        </p:txBody>
      </p:sp>
      <p:sp>
        <p:nvSpPr>
          <p:cNvPr id="7" name="Zástupný symbol pro zápatí 6"/>
          <p:cNvSpPr>
            <a:spLocks noGrp="1"/>
          </p:cNvSpPr>
          <p:nvPr>
            <p:ph type="ftr" sz="quarter" idx="11"/>
          </p:nvPr>
        </p:nvSpPr>
        <p:spPr>
          <a:xfrm>
            <a:off x="115329" y="6356350"/>
            <a:ext cx="1746421"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31608024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315296" y="181233"/>
            <a:ext cx="11613093" cy="2554545"/>
          </a:xfrm>
          <a:prstGeom prst="rect">
            <a:avLst/>
          </a:prstGeom>
        </p:spPr>
        <p:txBody>
          <a:bodyPr wrap="square">
            <a:spAutoFit/>
          </a:bodyPr>
          <a:lstStyle/>
          <a:p>
            <a:pPr algn="ctr"/>
            <a:r>
              <a:rPr lang="cs-CZ" sz="4800" dirty="0">
                <a:ln w="0"/>
                <a:effectLst>
                  <a:outerShdw blurRad="38100" dist="19050" dir="2700000" algn="tl" rotWithShape="0">
                    <a:schemeClr val="dk1">
                      <a:alpha val="40000"/>
                    </a:schemeClr>
                  </a:outerShdw>
                </a:effectLst>
              </a:rPr>
              <a:t>   </a:t>
            </a:r>
            <a:r>
              <a:rPr lang="en-US" sz="3200" b="1" dirty="0">
                <a:ln w="0"/>
                <a:solidFill>
                  <a:srgbClr val="4472C4">
                    <a:lumMod val="75000"/>
                  </a:srgbClr>
                </a:solidFill>
              </a:rPr>
              <a:t>Accounting document requirements – </a:t>
            </a:r>
            <a:r>
              <a:rPr lang="en-GB" sz="3200" b="1" dirty="0">
                <a:solidFill>
                  <a:schemeClr val="accent1">
                    <a:lumMod val="75000"/>
                  </a:schemeClr>
                </a:solidFill>
              </a:rPr>
              <a:t>Orders exceeding CZK 50,000, exclusive of VAT</a:t>
            </a:r>
          </a:p>
          <a:p>
            <a:pPr lvl="0" algn="ctr"/>
            <a:endParaRPr lang="en-US" sz="3200" b="1" dirty="0">
              <a:ln w="0"/>
              <a:solidFill>
                <a:srgbClr val="4472C4">
                  <a:lumMod val="75000"/>
                </a:srgbClr>
              </a:solidFill>
            </a:endParaRPr>
          </a:p>
          <a:p>
            <a:pPr lvl="0" algn="ctr"/>
            <a:endParaRPr lang="cs-CZ" sz="4800" dirty="0">
              <a:ln w="0"/>
              <a:effectLst>
                <a:outerShdw blurRad="38100" dist="19050" dir="2700000" algn="tl" rotWithShape="0">
                  <a:schemeClr val="dk1">
                    <a:alpha val="40000"/>
                  </a:schemeClr>
                </a:outerShdw>
              </a:effectLst>
            </a:endParaRPr>
          </a:p>
        </p:txBody>
      </p:sp>
      <p:sp>
        <p:nvSpPr>
          <p:cNvPr id="2" name="Obdélník 1"/>
          <p:cNvSpPr/>
          <p:nvPr/>
        </p:nvSpPr>
        <p:spPr>
          <a:xfrm>
            <a:off x="354227" y="1411358"/>
            <a:ext cx="11376454" cy="3416320"/>
          </a:xfrm>
          <a:prstGeom prst="rect">
            <a:avLst/>
          </a:prstGeom>
        </p:spPr>
        <p:txBody>
          <a:bodyPr wrap="square">
            <a:spAutoFit/>
          </a:bodyPr>
          <a:lstStyle/>
          <a:p>
            <a:endParaRPr lang="en-GB" sz="2200" b="1" dirty="0">
              <a:solidFill>
                <a:schemeClr val="accent1">
                  <a:lumMod val="75000"/>
                </a:schemeClr>
              </a:solidFill>
            </a:endParaRPr>
          </a:p>
          <a:p>
            <a:pPr marL="285750" indent="-285750" algn="just">
              <a:buFont typeface="Arial" panose="020B0604020202020204" pitchFamily="34" charset="0"/>
              <a:buChar char="•"/>
            </a:pPr>
            <a:r>
              <a:rPr lang="en-GB" sz="2200" dirty="0"/>
              <a:t>All </a:t>
            </a:r>
            <a:r>
              <a:rPr lang="en-GB" sz="2200" b="1" dirty="0"/>
              <a:t>orders exceeding CZK 50,000</a:t>
            </a:r>
            <a:r>
              <a:rPr lang="en-GB" sz="2200" dirty="0"/>
              <a:t>, exclusive of VAT must be published by the faculty in the register of contracts of the Czech Ministry of the Interior.</a:t>
            </a:r>
          </a:p>
          <a:p>
            <a:pPr marL="285750" indent="-285750" algn="just">
              <a:buFont typeface="Arial" panose="020B0604020202020204" pitchFamily="34" charset="0"/>
              <a:buChar char="•"/>
            </a:pPr>
            <a:r>
              <a:rPr lang="en-GB" sz="2200" dirty="0"/>
              <a:t>Such orders must always be made </a:t>
            </a:r>
            <a:r>
              <a:rPr lang="en-GB" sz="2200" b="1" dirty="0"/>
              <a:t>only by written agreement </a:t>
            </a:r>
            <a:r>
              <a:rPr lang="en-GB" sz="2200" dirty="0"/>
              <a:t>and their conclusion is</a:t>
            </a:r>
            <a:r>
              <a:rPr lang="en-GB" sz="2200" b="1" dirty="0"/>
              <a:t> subject to </a:t>
            </a:r>
            <a:r>
              <a:rPr lang="en-GB" sz="2200" b="1" dirty="0">
                <a:hlinkClick r:id="rId3"/>
              </a:rPr>
              <a:t>Notification of the Secretary 4/2016</a:t>
            </a:r>
            <a:r>
              <a:rPr lang="en-GB" sz="2200" b="1" dirty="0"/>
              <a:t>.</a:t>
            </a:r>
          </a:p>
          <a:p>
            <a:pPr marL="285750" indent="-285750" algn="just">
              <a:buFont typeface="Arial" panose="020B0604020202020204" pitchFamily="34" charset="0"/>
              <a:buChar char="•"/>
            </a:pPr>
            <a:r>
              <a:rPr lang="en-GB" sz="2200" dirty="0"/>
              <a:t>No employee or student of the FA</a:t>
            </a:r>
            <a:r>
              <a:rPr lang="cs-CZ" sz="2200" dirty="0"/>
              <a:t> </a:t>
            </a:r>
            <a:r>
              <a:rPr lang="en-GB" sz="2200" dirty="0"/>
              <a:t>CU is authorized to conclude on behalf of the faculty any contract exceeding CZK 50,000, exclusive of VAT.</a:t>
            </a:r>
          </a:p>
          <a:p>
            <a:pPr marL="285750" indent="-285750" algn="just">
              <a:buFont typeface="Arial" panose="020B0604020202020204" pitchFamily="34" charset="0"/>
              <a:buChar char="•"/>
            </a:pPr>
            <a:r>
              <a:rPr lang="en-GB" sz="2200" dirty="0"/>
              <a:t>In the event of uncertainties regarding the procedure</a:t>
            </a:r>
            <a:r>
              <a:rPr lang="cs-CZ" sz="2200" dirty="0"/>
              <a:t> </a:t>
            </a:r>
            <a:r>
              <a:rPr lang="en-GB" sz="2200" dirty="0"/>
              <a:t>for orders over CZK 50,000 (exclusive of VAT),</a:t>
            </a:r>
            <a:r>
              <a:rPr lang="cs-CZ" sz="2200" dirty="0"/>
              <a:t> </a:t>
            </a:r>
            <a:r>
              <a:rPr lang="en-GB" sz="2200" dirty="0"/>
              <a:t>please contact the secretary of your </a:t>
            </a:r>
            <a:r>
              <a:rPr lang="cs-CZ" sz="2200" dirty="0"/>
              <a:t>department</a:t>
            </a:r>
            <a:r>
              <a:rPr lang="en-GB" sz="2200" dirty="0"/>
              <a:t>.</a:t>
            </a:r>
          </a:p>
          <a:p>
            <a:pPr marL="285750" indent="-285750">
              <a:buFont typeface="Arial" panose="020B0604020202020204" pitchFamily="34" charset="0"/>
              <a:buChar char="•"/>
            </a:pPr>
            <a:endParaRPr lang="cs-CZ" b="1" dirty="0"/>
          </a:p>
        </p:txBody>
      </p:sp>
      <p:pic>
        <p:nvPicPr>
          <p:cNvPr id="6" name="Obrázek 5"/>
          <p:cNvPicPr>
            <a:picLocks noChangeAspect="1"/>
          </p:cNvPicPr>
          <p:nvPr/>
        </p:nvPicPr>
        <p:blipFill>
          <a:blip r:embed="rId4" cstate="print"/>
          <a:stretch>
            <a:fillRect/>
          </a:stretch>
        </p:blipFill>
        <p:spPr>
          <a:xfrm flipV="1">
            <a:off x="0" y="6721475"/>
            <a:ext cx="12192000" cy="209548"/>
          </a:xfrm>
          <a:prstGeom prst="rect">
            <a:avLst/>
          </a:prstGeom>
        </p:spPr>
      </p:pic>
      <p:grpSp>
        <p:nvGrpSpPr>
          <p:cNvPr id="7" name="Group 13"/>
          <p:cNvGrpSpPr/>
          <p:nvPr/>
        </p:nvGrpSpPr>
        <p:grpSpPr>
          <a:xfrm>
            <a:off x="5272992" y="4649376"/>
            <a:ext cx="5984772" cy="1485614"/>
            <a:chOff x="860836" y="4509977"/>
            <a:chExt cx="6397719" cy="2438069"/>
          </a:xfrm>
        </p:grpSpPr>
        <p:pic>
          <p:nvPicPr>
            <p:cNvPr id="9" name="Picture 6"/>
            <p:cNvPicPr>
              <a:picLocks noChangeAspect="1"/>
            </p:cNvPicPr>
            <p:nvPr/>
          </p:nvPicPr>
          <p:blipFill>
            <a:blip r:embed="rId5" cstate="print"/>
            <a:stretch>
              <a:fillRect/>
            </a:stretch>
          </p:blipFill>
          <p:spPr>
            <a:xfrm>
              <a:off x="2918362" y="4509977"/>
              <a:ext cx="4340193" cy="2438069"/>
            </a:xfrm>
            <a:prstGeom prst="rect">
              <a:avLst/>
            </a:prstGeom>
          </p:spPr>
        </p:pic>
        <p:sp>
          <p:nvSpPr>
            <p:cNvPr id="11" name="Rectangle 7"/>
            <p:cNvSpPr/>
            <p:nvPr/>
          </p:nvSpPr>
          <p:spPr>
            <a:xfrm rot="21445873">
              <a:off x="3399928" y="4988460"/>
              <a:ext cx="3521702" cy="656628"/>
            </a:xfrm>
            <a:prstGeom prst="rect">
              <a:avLst/>
            </a:prstGeom>
          </p:spPr>
          <p:txBody>
            <a:bodyPr wrap="square">
              <a:spAutoFit/>
            </a:bodyPr>
            <a:lstStyle/>
            <a:p>
              <a:r>
                <a:rPr lang="en-GB" sz="1000" b="1" dirty="0">
                  <a:solidFill>
                    <a:srgbClr val="FF0000"/>
                  </a:solidFill>
                  <a:latin typeface="Segoe Print" panose="02000600000000000000" pitchFamily="2" charset="0"/>
                </a:rPr>
                <a:t>http://www.ff.cuni.cz/wp-content/uploads/2013/01/16-11-07.pdf </a:t>
              </a:r>
            </a:p>
          </p:txBody>
        </p:sp>
        <p:sp>
          <p:nvSpPr>
            <p:cNvPr id="12" name="Arc 8"/>
            <p:cNvSpPr/>
            <p:nvPr/>
          </p:nvSpPr>
          <p:spPr>
            <a:xfrm rot="21301746">
              <a:off x="860836" y="5884435"/>
              <a:ext cx="5470982" cy="891846"/>
            </a:xfrm>
            <a:prstGeom prst="arc">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grpSp>
      <p:sp>
        <p:nvSpPr>
          <p:cNvPr id="3" name="Zástupný symbol pro číslo snímku 2"/>
          <p:cNvSpPr>
            <a:spLocks noGrp="1"/>
          </p:cNvSpPr>
          <p:nvPr>
            <p:ph type="sldNum" sz="quarter" idx="12"/>
          </p:nvPr>
        </p:nvSpPr>
        <p:spPr/>
        <p:txBody>
          <a:bodyPr/>
          <a:lstStyle/>
          <a:p>
            <a:fld id="{0258315F-CA55-47DF-9A9C-380C33269B8B}" type="slidenum">
              <a:rPr lang="cs-CZ" smtClean="0"/>
              <a:pPr/>
              <a:t>12</a:t>
            </a:fld>
            <a:endParaRPr lang="cs-CZ"/>
          </a:p>
        </p:txBody>
      </p:sp>
      <p:sp>
        <p:nvSpPr>
          <p:cNvPr id="10" name="Zástupný symbol pro zápatí 9"/>
          <p:cNvSpPr>
            <a:spLocks noGrp="1"/>
          </p:cNvSpPr>
          <p:nvPr>
            <p:ph type="ftr" sz="quarter" idx="11"/>
          </p:nvPr>
        </p:nvSpPr>
        <p:spPr>
          <a:xfrm>
            <a:off x="140043" y="6356350"/>
            <a:ext cx="1762897"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940831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148281" y="164758"/>
            <a:ext cx="11846011" cy="584775"/>
          </a:xfrm>
          <a:prstGeom prst="rect">
            <a:avLst/>
          </a:prstGeom>
        </p:spPr>
        <p:txBody>
          <a:bodyPr wrap="square">
            <a:spAutoFit/>
          </a:bodyPr>
          <a:lstStyle/>
          <a:p>
            <a:pPr lvl="0" algn="ctr"/>
            <a:r>
              <a:rPr lang="en-US" sz="3200" b="1" dirty="0">
                <a:solidFill>
                  <a:srgbClr val="4472C4">
                    <a:lumMod val="75000"/>
                  </a:srgbClr>
                </a:solidFill>
              </a:rPr>
              <a:t>Forms for billing at the Faculty of Arts</a:t>
            </a:r>
          </a:p>
        </p:txBody>
      </p:sp>
      <p:sp>
        <p:nvSpPr>
          <p:cNvPr id="2" name="Obdélník 1"/>
          <p:cNvSpPr/>
          <p:nvPr/>
        </p:nvSpPr>
        <p:spPr>
          <a:xfrm>
            <a:off x="304800" y="897924"/>
            <a:ext cx="11574162" cy="4832092"/>
          </a:xfrm>
          <a:prstGeom prst="rect">
            <a:avLst/>
          </a:prstGeom>
        </p:spPr>
        <p:txBody>
          <a:bodyPr wrap="square">
            <a:spAutoFit/>
          </a:bodyPr>
          <a:lstStyle/>
          <a:p>
            <a:endParaRPr lang="cs-CZ" sz="2200" b="1" dirty="0">
              <a:solidFill>
                <a:schemeClr val="accent1">
                  <a:lumMod val="75000"/>
                </a:schemeClr>
              </a:solidFill>
            </a:endParaRPr>
          </a:p>
          <a:p>
            <a:pPr marL="342900" indent="-342900" algn="just">
              <a:buFont typeface="Arial" panose="020B0604020202020204" pitchFamily="34" charset="0"/>
              <a:buChar char="•"/>
            </a:pPr>
            <a:r>
              <a:rPr lang="en-GB" sz="2200" b="1" dirty="0"/>
              <a:t>Invoice cover sheet </a:t>
            </a:r>
            <a:r>
              <a:rPr lang="en-GB" sz="2200" dirty="0"/>
              <a:t>– Use this with an invoice that is correctly issued to the FA</a:t>
            </a:r>
            <a:r>
              <a:rPr lang="cs-CZ" sz="2200" dirty="0"/>
              <a:t> </a:t>
            </a:r>
            <a:r>
              <a:rPr lang="en-GB" sz="2200" dirty="0"/>
              <a:t>CU. First, provide the invoice to the secretary of your </a:t>
            </a:r>
            <a:r>
              <a:rPr lang="cs-CZ" sz="2200" dirty="0"/>
              <a:t>department</a:t>
            </a:r>
            <a:r>
              <a:rPr lang="en-GB" sz="2200" dirty="0"/>
              <a:t>, who will enter the invoice in the Electronic Filing Service (ESS). Then take the invoice with the invoice cover sheet to the mail room for scanning and handing over to the FO. </a:t>
            </a:r>
          </a:p>
          <a:p>
            <a:pPr marL="342900" indent="-342900" algn="just">
              <a:buFont typeface="Arial" panose="020B0604020202020204" pitchFamily="34" charset="0"/>
              <a:buChar char="•"/>
            </a:pPr>
            <a:r>
              <a:rPr lang="en-GB" sz="2200" b="1" dirty="0"/>
              <a:t>Billing form </a:t>
            </a:r>
            <a:r>
              <a:rPr lang="en-GB" sz="2200" dirty="0"/>
              <a:t>– Based on this form, the billed amount will be paid out to you (that which you have already paid); provide this to the FO together with the original invoices, either in person or via the mail room.</a:t>
            </a:r>
          </a:p>
          <a:p>
            <a:pPr marL="342900" indent="-342900" algn="just">
              <a:buFont typeface="Arial" panose="020B0604020202020204" pitchFamily="34" charset="0"/>
              <a:buChar char="•"/>
            </a:pPr>
            <a:r>
              <a:rPr lang="en-GB" sz="2200" dirty="0"/>
              <a:t>Fill in: name, order (= billing number), contact, unit-department, subject matter, amount, date, signature according to the specimen signature.</a:t>
            </a:r>
          </a:p>
          <a:p>
            <a:pPr marL="342900" indent="-342900">
              <a:buFont typeface="Arial" panose="020B0604020202020204" pitchFamily="34" charset="0"/>
              <a:buChar char="•"/>
            </a:pPr>
            <a:r>
              <a:rPr lang="en-GB" sz="2200" dirty="0"/>
              <a:t>The forms are available here: </a:t>
            </a:r>
            <a:r>
              <a:rPr lang="en-GB" sz="2200" dirty="0">
                <a:hlinkClick r:id="rId3"/>
              </a:rPr>
              <a:t>https://www.ff.cuni.cz/fakulta/struktura-historie/oddeleni-dekanatu/ekonomicke-oddeleni/formulare/</a:t>
            </a:r>
            <a:r>
              <a:rPr lang="en-GB" sz="2200" dirty="0"/>
              <a:t>.</a:t>
            </a:r>
          </a:p>
          <a:p>
            <a:pPr marL="342900" indent="-342900" algn="just">
              <a:buFont typeface="Arial" panose="020B0604020202020204" pitchFamily="34" charset="0"/>
              <a:buChar char="•"/>
            </a:pPr>
            <a:r>
              <a:rPr lang="en-GB" sz="2200" b="1" dirty="0"/>
              <a:t>The FO’s deadline for accepting accounting documents will most likely be set for </a:t>
            </a:r>
            <a:r>
              <a:rPr lang="en-GB" sz="2200" b="1" dirty="0">
                <a:solidFill>
                  <a:srgbClr val="FF0000"/>
                </a:solidFill>
              </a:rPr>
              <a:t>30 November 2024</a:t>
            </a:r>
            <a:r>
              <a:rPr lang="en-GB" sz="2200" b="1" dirty="0"/>
              <a:t> (the term will be specified by a dean’s measure).</a:t>
            </a:r>
          </a:p>
        </p:txBody>
      </p:sp>
      <p:sp>
        <p:nvSpPr>
          <p:cNvPr id="3" name="Zástupný symbol pro číslo snímku 2"/>
          <p:cNvSpPr>
            <a:spLocks noGrp="1"/>
          </p:cNvSpPr>
          <p:nvPr>
            <p:ph type="sldNum" sz="quarter" idx="12"/>
          </p:nvPr>
        </p:nvSpPr>
        <p:spPr/>
        <p:txBody>
          <a:bodyPr/>
          <a:lstStyle/>
          <a:p>
            <a:fld id="{0258315F-CA55-47DF-9A9C-380C33269B8B}" type="slidenum">
              <a:rPr lang="cs-CZ" smtClean="0"/>
              <a:pPr/>
              <a:t>13</a:t>
            </a:fld>
            <a:endParaRPr lang="cs-CZ"/>
          </a:p>
        </p:txBody>
      </p:sp>
      <p:pic>
        <p:nvPicPr>
          <p:cNvPr id="7" name="Obrázek 6"/>
          <p:cNvPicPr>
            <a:picLocks noChangeAspect="1"/>
          </p:cNvPicPr>
          <p:nvPr/>
        </p:nvPicPr>
        <p:blipFill>
          <a:blip r:embed="rId4" cstate="print"/>
          <a:stretch>
            <a:fillRect/>
          </a:stretch>
        </p:blipFill>
        <p:spPr>
          <a:xfrm flipV="1">
            <a:off x="0" y="6753226"/>
            <a:ext cx="12192000" cy="209548"/>
          </a:xfrm>
          <a:prstGeom prst="rect">
            <a:avLst/>
          </a:prstGeom>
        </p:spPr>
      </p:pic>
      <p:sp>
        <p:nvSpPr>
          <p:cNvPr id="6" name="Zástupný symbol pro zápatí 5"/>
          <p:cNvSpPr>
            <a:spLocks noGrp="1"/>
          </p:cNvSpPr>
          <p:nvPr>
            <p:ph type="ftr" sz="quarter" idx="11"/>
          </p:nvPr>
        </p:nvSpPr>
        <p:spPr>
          <a:xfrm>
            <a:off x="131805" y="6356350"/>
            <a:ext cx="1977081"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12038475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5349975" y="701160"/>
            <a:ext cx="603050" cy="830997"/>
          </a:xfrm>
          <a:prstGeom prst="rect">
            <a:avLst/>
          </a:prstGeom>
        </p:spPr>
        <p:txBody>
          <a:bodyPr wrap="none">
            <a:spAutoFit/>
          </a:bodyPr>
          <a:lstStyle/>
          <a:p>
            <a:pPr algn="ctr"/>
            <a:r>
              <a:rPr lang="cs-CZ" sz="4800" dirty="0">
                <a:ln w="0"/>
                <a:effectLst>
                  <a:outerShdw blurRad="38100" dist="19050" dir="2700000" algn="tl" rotWithShape="0">
                    <a:schemeClr val="dk1">
                      <a:alpha val="40000"/>
                    </a:schemeClr>
                  </a:outerShdw>
                </a:effectLst>
              </a:rPr>
              <a:t>   </a:t>
            </a:r>
          </a:p>
        </p:txBody>
      </p:sp>
      <p:pic>
        <p:nvPicPr>
          <p:cNvPr id="5" name="Obrázek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11365" y="0"/>
            <a:ext cx="4867891" cy="6858000"/>
          </a:xfrm>
          <a:prstGeom prst="rect">
            <a:avLst/>
          </a:prstGeom>
        </p:spPr>
      </p:pic>
      <p:sp>
        <p:nvSpPr>
          <p:cNvPr id="2" name="Zástupný symbol pro číslo snímku 1"/>
          <p:cNvSpPr>
            <a:spLocks noGrp="1"/>
          </p:cNvSpPr>
          <p:nvPr>
            <p:ph type="sldNum" sz="quarter" idx="12"/>
          </p:nvPr>
        </p:nvSpPr>
        <p:spPr/>
        <p:txBody>
          <a:bodyPr/>
          <a:lstStyle/>
          <a:p>
            <a:fld id="{0258315F-CA55-47DF-9A9C-380C33269B8B}" type="slidenum">
              <a:rPr lang="cs-CZ" smtClean="0"/>
              <a:pPr/>
              <a:t>14</a:t>
            </a:fld>
            <a:endParaRPr lang="cs-CZ"/>
          </a:p>
        </p:txBody>
      </p:sp>
      <p:pic>
        <p:nvPicPr>
          <p:cNvPr id="6" name="Obrázek 5"/>
          <p:cNvPicPr>
            <a:picLocks noChangeAspect="1"/>
          </p:cNvPicPr>
          <p:nvPr/>
        </p:nvPicPr>
        <p:blipFill>
          <a:blip r:embed="rId4" cstate="print"/>
          <a:stretch>
            <a:fillRect/>
          </a:stretch>
        </p:blipFill>
        <p:spPr>
          <a:xfrm flipV="1">
            <a:off x="0" y="6789738"/>
            <a:ext cx="12192000" cy="209548"/>
          </a:xfrm>
          <a:prstGeom prst="rect">
            <a:avLst/>
          </a:prstGeom>
        </p:spPr>
      </p:pic>
      <p:sp>
        <p:nvSpPr>
          <p:cNvPr id="7" name="Zástupný symbol pro zápatí 6"/>
          <p:cNvSpPr>
            <a:spLocks noGrp="1"/>
          </p:cNvSpPr>
          <p:nvPr>
            <p:ph type="ftr" sz="quarter" idx="11"/>
          </p:nvPr>
        </p:nvSpPr>
        <p:spPr/>
        <p:txBody>
          <a:bodyPr/>
          <a:lstStyle/>
          <a:p>
            <a:r>
              <a:rPr lang="cs-CZ" dirty="0"/>
              <a:t>GA CU 2024</a:t>
            </a:r>
          </a:p>
        </p:txBody>
      </p:sp>
    </p:spTree>
    <p:extLst>
      <p:ext uri="{BB962C8B-B14F-4D97-AF65-F5344CB8AC3E}">
        <p14:creationId xmlns:p14="http://schemas.microsoft.com/office/powerpoint/2010/main" val="730523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5349975" y="701160"/>
            <a:ext cx="603050" cy="830997"/>
          </a:xfrm>
          <a:prstGeom prst="rect">
            <a:avLst/>
          </a:prstGeom>
        </p:spPr>
        <p:txBody>
          <a:bodyPr wrap="none">
            <a:spAutoFit/>
          </a:bodyPr>
          <a:lstStyle/>
          <a:p>
            <a:pPr algn="ctr"/>
            <a:r>
              <a:rPr lang="cs-CZ" sz="4800" dirty="0">
                <a:ln w="0"/>
                <a:effectLst>
                  <a:outerShdw blurRad="38100" dist="19050" dir="2700000" algn="tl" rotWithShape="0">
                    <a:schemeClr val="dk1">
                      <a:alpha val="40000"/>
                    </a:schemeClr>
                  </a:outerShdw>
                </a:effectLst>
              </a:rPr>
              <a:t>   </a:t>
            </a:r>
          </a:p>
        </p:txBody>
      </p:sp>
      <p:pic>
        <p:nvPicPr>
          <p:cNvPr id="5" name="Obrázek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96885" y="-49185"/>
            <a:ext cx="5398229" cy="6770660"/>
          </a:xfrm>
          <a:prstGeom prst="rect">
            <a:avLst/>
          </a:prstGeom>
        </p:spPr>
      </p:pic>
      <p:sp>
        <p:nvSpPr>
          <p:cNvPr id="2" name="Zástupný symbol pro číslo snímku 1"/>
          <p:cNvSpPr>
            <a:spLocks noGrp="1"/>
          </p:cNvSpPr>
          <p:nvPr>
            <p:ph type="sldNum" sz="quarter" idx="12"/>
          </p:nvPr>
        </p:nvSpPr>
        <p:spPr/>
        <p:txBody>
          <a:bodyPr/>
          <a:lstStyle/>
          <a:p>
            <a:fld id="{0258315F-CA55-47DF-9A9C-380C33269B8B}" type="slidenum">
              <a:rPr lang="cs-CZ" smtClean="0"/>
              <a:pPr/>
              <a:t>15</a:t>
            </a:fld>
            <a:endParaRPr lang="cs-CZ"/>
          </a:p>
        </p:txBody>
      </p:sp>
      <p:pic>
        <p:nvPicPr>
          <p:cNvPr id="6" name="Obrázek 5"/>
          <p:cNvPicPr>
            <a:picLocks noChangeAspect="1"/>
          </p:cNvPicPr>
          <p:nvPr/>
        </p:nvPicPr>
        <p:blipFill>
          <a:blip r:embed="rId4" cstate="print"/>
          <a:stretch>
            <a:fillRect/>
          </a:stretch>
        </p:blipFill>
        <p:spPr>
          <a:xfrm flipV="1">
            <a:off x="-1" y="6648452"/>
            <a:ext cx="12192000" cy="209548"/>
          </a:xfrm>
          <a:prstGeom prst="rect">
            <a:avLst/>
          </a:prstGeom>
        </p:spPr>
      </p:pic>
      <p:sp>
        <p:nvSpPr>
          <p:cNvPr id="7" name="Zástupný symbol pro zápatí 6"/>
          <p:cNvSpPr>
            <a:spLocks noGrp="1"/>
          </p:cNvSpPr>
          <p:nvPr>
            <p:ph type="ftr" sz="quarter" idx="11"/>
          </p:nvPr>
        </p:nvSpPr>
        <p:spPr/>
        <p:txBody>
          <a:bodyPr/>
          <a:lstStyle/>
          <a:p>
            <a:r>
              <a:rPr lang="cs-CZ" dirty="0"/>
              <a:t>GA CU 2024</a:t>
            </a:r>
          </a:p>
        </p:txBody>
      </p:sp>
    </p:spTree>
    <p:extLst>
      <p:ext uri="{BB962C8B-B14F-4D97-AF65-F5344CB8AC3E}">
        <p14:creationId xmlns:p14="http://schemas.microsoft.com/office/powerpoint/2010/main" val="19408795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214184" y="263612"/>
            <a:ext cx="11862486" cy="584775"/>
          </a:xfrm>
          <a:prstGeom prst="rect">
            <a:avLst/>
          </a:prstGeom>
        </p:spPr>
        <p:txBody>
          <a:bodyPr wrap="square">
            <a:spAutoFit/>
          </a:bodyPr>
          <a:lstStyle/>
          <a:p>
            <a:pPr lvl="0" algn="ctr"/>
            <a:r>
              <a:rPr lang="en-US" sz="3200" b="1" dirty="0">
                <a:solidFill>
                  <a:srgbClr val="4472C4">
                    <a:lumMod val="75000"/>
                  </a:srgbClr>
                </a:solidFill>
              </a:rPr>
              <a:t>Financial part – Changes to the project’s budget</a:t>
            </a:r>
          </a:p>
        </p:txBody>
      </p:sp>
      <p:sp>
        <p:nvSpPr>
          <p:cNvPr id="2" name="Obdélník 1"/>
          <p:cNvSpPr/>
          <p:nvPr/>
        </p:nvSpPr>
        <p:spPr>
          <a:xfrm>
            <a:off x="387177" y="881450"/>
            <a:ext cx="11442357" cy="3831818"/>
          </a:xfrm>
          <a:prstGeom prst="rect">
            <a:avLst/>
          </a:prstGeom>
        </p:spPr>
        <p:txBody>
          <a:bodyPr wrap="square">
            <a:spAutoFit/>
          </a:bodyPr>
          <a:lstStyle/>
          <a:p>
            <a:endParaRPr lang="cs-CZ" sz="2700" b="1" dirty="0">
              <a:solidFill>
                <a:schemeClr val="accent1">
                  <a:lumMod val="75000"/>
                </a:schemeClr>
              </a:solidFill>
            </a:endParaRPr>
          </a:p>
          <a:p>
            <a:endParaRPr lang="cs-CZ" b="1" dirty="0">
              <a:solidFill>
                <a:schemeClr val="accent1">
                  <a:lumMod val="75000"/>
                </a:schemeClr>
              </a:solidFill>
            </a:endParaRPr>
          </a:p>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200" dirty="0"/>
              <a:t>Transferring funds between the individual entries is possible. Any change to a specific entry </a:t>
            </a:r>
            <a:r>
              <a:rPr lang="en-US" sz="2200" dirty="0"/>
              <a:t>newly </a:t>
            </a:r>
            <a:r>
              <a:rPr lang="en-GB" sz="2200" dirty="0"/>
              <a:t>must not exceed CZK </a:t>
            </a:r>
            <a:r>
              <a:rPr lang="cs-CZ" sz="2200" b="1" dirty="0"/>
              <a:t>2</a:t>
            </a:r>
            <a:r>
              <a:rPr lang="en-GB" sz="2200" b="1" dirty="0"/>
              <a:t>0,000</a:t>
            </a:r>
            <a:r>
              <a:rPr lang="cs-CZ" sz="2200" dirty="0"/>
              <a:t>. </a:t>
            </a:r>
            <a:r>
              <a:rPr lang="en-US" sz="2200" dirty="0"/>
              <a:t>However, it does not apply to transfers to personal expenses - here the original limit of CZK </a:t>
            </a:r>
            <a:r>
              <a:rPr lang="en-US" sz="2200" b="1" dirty="0"/>
              <a:t>10</a:t>
            </a:r>
            <a:r>
              <a:rPr lang="cs-CZ" sz="2200" b="1" dirty="0"/>
              <a:t>,</a:t>
            </a:r>
            <a:r>
              <a:rPr lang="en-US" sz="2200" b="1" dirty="0"/>
              <a:t>000 </a:t>
            </a:r>
            <a:r>
              <a:rPr lang="en-US" sz="2200" dirty="0"/>
              <a:t>remains.</a:t>
            </a:r>
            <a:endParaRPr lang="cs-CZ" sz="2200" b="1" strike="sngStrike" dirty="0"/>
          </a:p>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cs-CZ" sz="2200" b="1" dirty="0"/>
          </a:p>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200" dirty="0"/>
              <a:t>Complying with the limits in the entries when planning transfers (For the limits, see the GA CU procurement documents – </a:t>
            </a:r>
            <a:r>
              <a:rPr lang="en-GB" sz="2200" dirty="0">
                <a:hlinkClick r:id="rId3"/>
              </a:rPr>
              <a:t>http://www.cuni.cz/UK-2446.html</a:t>
            </a:r>
            <a:r>
              <a:rPr lang="en-GB" sz="2200" dirty="0"/>
              <a:t>).</a:t>
            </a:r>
            <a:endParaRPr lang="cs-CZ" sz="2200" dirty="0"/>
          </a:p>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2200" dirty="0"/>
          </a:p>
          <a:p>
            <a:pPr marL="342900" indent="-342900" algn="just">
              <a:buFont typeface="Arial" panose="020B0604020202020204" pitchFamily="34" charset="0"/>
              <a:buChar char="•"/>
            </a:pPr>
            <a:r>
              <a:rPr lang="en-GB" sz="2200" dirty="0"/>
              <a:t>Any changes exceeding CZK </a:t>
            </a:r>
            <a:r>
              <a:rPr lang="cs-CZ" sz="2200" dirty="0"/>
              <a:t>2</a:t>
            </a:r>
            <a:r>
              <a:rPr lang="en-GB" sz="2200" dirty="0"/>
              <a:t>0,000 </a:t>
            </a:r>
            <a:r>
              <a:rPr lang="cs-CZ" sz="2200" dirty="0" err="1"/>
              <a:t>or</a:t>
            </a:r>
            <a:r>
              <a:rPr lang="cs-CZ" sz="2200" dirty="0"/>
              <a:t> 10,000 in case </a:t>
            </a:r>
            <a:r>
              <a:rPr lang="cs-CZ" sz="2200" dirty="0" err="1"/>
              <a:t>of</a:t>
            </a:r>
            <a:r>
              <a:rPr lang="cs-CZ" sz="2200" dirty="0"/>
              <a:t> </a:t>
            </a:r>
            <a:r>
              <a:rPr lang="cs-CZ" sz="2200" dirty="0" err="1"/>
              <a:t>personal</a:t>
            </a:r>
            <a:r>
              <a:rPr lang="cs-CZ" sz="2200" dirty="0"/>
              <a:t> </a:t>
            </a:r>
            <a:r>
              <a:rPr lang="cs-CZ" sz="2200" dirty="0" err="1"/>
              <a:t>expenses</a:t>
            </a:r>
            <a:r>
              <a:rPr lang="cs-CZ" sz="2200" dirty="0"/>
              <a:t> </a:t>
            </a:r>
            <a:r>
              <a:rPr lang="en-GB" sz="2200" dirty="0"/>
              <a:t>require the </a:t>
            </a:r>
            <a:r>
              <a:rPr lang="en-GB" sz="2200" b="1" dirty="0"/>
              <a:t>approval of the GA CU </a:t>
            </a:r>
            <a:r>
              <a:rPr lang="en-GB" sz="2200" dirty="0"/>
              <a:t>– A request may be submitted </a:t>
            </a:r>
            <a:r>
              <a:rPr lang="en-GB" sz="2200" b="1" dirty="0"/>
              <a:t>by approximately the end of October 2024</a:t>
            </a:r>
            <a:r>
              <a:rPr lang="cs-CZ" sz="2200" b="1" dirty="0"/>
              <a:t>.</a:t>
            </a:r>
            <a:endParaRPr lang="en-GB" sz="2200" strike="sngStrike" dirty="0">
              <a:solidFill>
                <a:srgbClr val="FF0000"/>
              </a:solidFill>
            </a:endParaRPr>
          </a:p>
        </p:txBody>
      </p:sp>
      <p:pic>
        <p:nvPicPr>
          <p:cNvPr id="6" name="Obrázek 5"/>
          <p:cNvPicPr>
            <a:picLocks noChangeAspect="1"/>
          </p:cNvPicPr>
          <p:nvPr/>
        </p:nvPicPr>
        <p:blipFill>
          <a:blip r:embed="rId4" cstate="print"/>
          <a:stretch>
            <a:fillRect/>
          </a:stretch>
        </p:blipFill>
        <p:spPr>
          <a:xfrm flipV="1">
            <a:off x="0" y="6753226"/>
            <a:ext cx="12192000" cy="209548"/>
          </a:xfrm>
          <a:prstGeom prst="rect">
            <a:avLst/>
          </a:prstGeom>
        </p:spPr>
      </p:pic>
      <p:sp>
        <p:nvSpPr>
          <p:cNvPr id="3" name="Zástupný symbol pro číslo snímku 2"/>
          <p:cNvSpPr>
            <a:spLocks noGrp="1"/>
          </p:cNvSpPr>
          <p:nvPr>
            <p:ph type="sldNum" sz="quarter" idx="12"/>
          </p:nvPr>
        </p:nvSpPr>
        <p:spPr/>
        <p:txBody>
          <a:bodyPr/>
          <a:lstStyle/>
          <a:p>
            <a:fld id="{0258315F-CA55-47DF-9A9C-380C33269B8B}" type="slidenum">
              <a:rPr lang="cs-CZ" smtClean="0"/>
              <a:pPr/>
              <a:t>16</a:t>
            </a:fld>
            <a:endParaRPr lang="cs-CZ" dirty="0"/>
          </a:p>
        </p:txBody>
      </p:sp>
      <p:sp>
        <p:nvSpPr>
          <p:cNvPr id="7" name="Zástupný symbol pro zápatí 6"/>
          <p:cNvSpPr>
            <a:spLocks noGrp="1"/>
          </p:cNvSpPr>
          <p:nvPr>
            <p:ph type="ftr" sz="quarter" idx="11"/>
          </p:nvPr>
        </p:nvSpPr>
        <p:spPr>
          <a:xfrm>
            <a:off x="131805" y="6356350"/>
            <a:ext cx="1705233"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8085339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172994" y="172995"/>
            <a:ext cx="11804821" cy="1569660"/>
          </a:xfrm>
          <a:prstGeom prst="rect">
            <a:avLst/>
          </a:prstGeom>
        </p:spPr>
        <p:txBody>
          <a:bodyPr wrap="square">
            <a:spAutoFit/>
          </a:bodyPr>
          <a:lstStyle/>
          <a:p>
            <a:pPr lvl="0" algn="ctr"/>
            <a:r>
              <a:rPr lang="cs-CZ" sz="4800" dirty="0">
                <a:ln w="0"/>
                <a:effectLst>
                  <a:outerShdw blurRad="38100" dist="19050" dir="2700000" algn="tl" rotWithShape="0">
                    <a:schemeClr val="dk1">
                      <a:alpha val="40000"/>
                    </a:schemeClr>
                  </a:outerShdw>
                </a:effectLst>
              </a:rPr>
              <a:t>   </a:t>
            </a:r>
            <a:r>
              <a:rPr lang="en-US" sz="3200" b="1" dirty="0">
                <a:solidFill>
                  <a:srgbClr val="4472C4">
                    <a:lumMod val="75000"/>
                  </a:srgbClr>
                </a:solidFill>
              </a:rPr>
              <a:t>Financial part – Changes to the project’s budget</a:t>
            </a:r>
          </a:p>
          <a:p>
            <a:pPr lvl="0" algn="ctr"/>
            <a:endParaRPr lang="cs-CZ" sz="4800" dirty="0">
              <a:ln w="0"/>
              <a:effectLst>
                <a:outerShdw blurRad="38100" dist="19050" dir="2700000" algn="tl" rotWithShape="0">
                  <a:schemeClr val="dk1">
                    <a:alpha val="40000"/>
                  </a:schemeClr>
                </a:outerShdw>
              </a:effectLst>
            </a:endParaRPr>
          </a:p>
        </p:txBody>
      </p:sp>
      <p:sp>
        <p:nvSpPr>
          <p:cNvPr id="2" name="Obdélník 1"/>
          <p:cNvSpPr/>
          <p:nvPr/>
        </p:nvSpPr>
        <p:spPr>
          <a:xfrm>
            <a:off x="411891" y="1145059"/>
            <a:ext cx="11310551" cy="5170646"/>
          </a:xfrm>
          <a:prstGeom prst="rect">
            <a:avLst/>
          </a:prstGeom>
        </p:spPr>
        <p:txBody>
          <a:bodyPr wrap="square">
            <a:spAutoFit/>
          </a:bodyPr>
          <a:lstStyle/>
          <a:p>
            <a:pPr marL="342900" indent="-342900" algn="just">
              <a:buFont typeface="Arial" panose="020B0604020202020204" pitchFamily="34" charset="0"/>
              <a:buChar char="•"/>
            </a:pPr>
            <a:r>
              <a:rPr lang="en-US" sz="2200" dirty="0">
                <a:hlinkClick r:id="rId3"/>
              </a:rPr>
              <a:t>The request </a:t>
            </a:r>
            <a:r>
              <a:rPr lang="en-US" sz="2200" dirty="0"/>
              <a:t>is sent to the GA CU to the attention of the chair of the Grant Council of Charles University, Prof. </a:t>
            </a:r>
            <a:r>
              <a:rPr lang="cs-CZ" sz="2200" dirty="0"/>
              <a:t>Komárek</a:t>
            </a:r>
            <a:r>
              <a:rPr lang="en-US" sz="2200" dirty="0"/>
              <a:t>,</a:t>
            </a:r>
            <a:r>
              <a:rPr lang="cs-CZ" sz="2200" b="1" dirty="0"/>
              <a:t> </a:t>
            </a:r>
            <a:r>
              <a:rPr lang="en-US" sz="2200" dirty="0"/>
              <a:t>in the form of a personally signed letter, either in writing or electronically (scanned)</a:t>
            </a:r>
            <a:endParaRPr lang="cs-CZ" sz="2200" dirty="0"/>
          </a:p>
          <a:p>
            <a:pPr algn="just"/>
            <a:r>
              <a:rPr lang="cs-CZ" sz="2200" dirty="0"/>
              <a:t>	</a:t>
            </a:r>
            <a:r>
              <a:rPr lang="cs-CZ" sz="2200" b="1" dirty="0"/>
              <a:t>GA </a:t>
            </a:r>
            <a:r>
              <a:rPr lang="en-US" sz="2200" b="1" dirty="0"/>
              <a:t>C</a:t>
            </a:r>
            <a:r>
              <a:rPr lang="cs-CZ" sz="2200" b="1" dirty="0"/>
              <a:t>U </a:t>
            </a:r>
          </a:p>
          <a:p>
            <a:pPr algn="just"/>
            <a:r>
              <a:rPr lang="cs-CZ" sz="2200" b="1" dirty="0"/>
              <a:t>	Ovocný trh 560/5</a:t>
            </a:r>
          </a:p>
          <a:p>
            <a:pPr algn="just"/>
            <a:r>
              <a:rPr lang="cs-CZ" sz="2200" b="1" dirty="0"/>
              <a:t>              116 36 Pra</a:t>
            </a:r>
            <a:r>
              <a:rPr lang="en-US" sz="2200" b="1" dirty="0"/>
              <a:t>gue</a:t>
            </a:r>
            <a:r>
              <a:rPr lang="cs-CZ" sz="2200" b="1" dirty="0"/>
              <a:t> 1</a:t>
            </a:r>
          </a:p>
          <a:p>
            <a:pPr algn="just"/>
            <a:r>
              <a:rPr lang="cs-CZ" sz="2200" dirty="0"/>
              <a:t>              </a:t>
            </a:r>
            <a:r>
              <a:rPr lang="en-US" sz="2200" dirty="0"/>
              <a:t>or to the address</a:t>
            </a:r>
            <a:r>
              <a:rPr lang="cs-CZ" sz="2200" dirty="0"/>
              <a:t>: </a:t>
            </a:r>
            <a:r>
              <a:rPr lang="cs-CZ" sz="2200" b="1" dirty="0"/>
              <a:t>gauk@ruk.cuni.cz</a:t>
            </a:r>
          </a:p>
          <a:p>
            <a:pPr marL="457200" indent="-457200" algn="just">
              <a:buFont typeface="Arial" panose="020B0604020202020204" pitchFamily="34" charset="0"/>
              <a:buChar char="•"/>
            </a:pPr>
            <a:r>
              <a:rPr lang="en-US" sz="2200" dirty="0"/>
              <a:t>The request must contain the contact address for sending the written response. It must be addressed to the chair of the Grant Office and contain the reason for the change (why the change occurred) and the purpose of the change (the new use)</a:t>
            </a:r>
            <a:r>
              <a:rPr lang="cs-CZ" sz="2200" dirty="0"/>
              <a:t>, </a:t>
            </a:r>
            <a:r>
              <a:rPr lang="en-US" sz="2200" dirty="0"/>
              <a:t>as well as the new structure of the budget and information stating which Charles University faculty the investigator studies at</a:t>
            </a:r>
            <a:r>
              <a:rPr lang="cs-CZ" sz="2200" dirty="0"/>
              <a:t>.</a:t>
            </a:r>
          </a:p>
          <a:p>
            <a:pPr marL="457200" indent="-457200" algn="just">
              <a:buFont typeface="Arial" panose="020B0604020202020204" pitchFamily="34" charset="0"/>
              <a:buChar char="•"/>
            </a:pPr>
            <a:r>
              <a:rPr lang="en-US" sz="2200" dirty="0"/>
              <a:t>The request should also contain the </a:t>
            </a:r>
            <a:r>
              <a:rPr lang="en-US" sz="2200" b="1" dirty="0"/>
              <a:t>grant project number </a:t>
            </a:r>
            <a:r>
              <a:rPr lang="en-US" sz="2200" dirty="0"/>
              <a:t>as specified in the application</a:t>
            </a:r>
            <a:r>
              <a:rPr lang="cs-CZ" sz="2200" dirty="0"/>
              <a:t>, </a:t>
            </a:r>
            <a:r>
              <a:rPr lang="en-US" sz="2200" dirty="0"/>
              <a:t>and not the billing numbers of the faculty or contract numbers</a:t>
            </a:r>
            <a:r>
              <a:rPr lang="cs-CZ" sz="2200" dirty="0"/>
              <a:t>.</a:t>
            </a:r>
          </a:p>
          <a:p>
            <a:pPr marL="457200" indent="-457200" algn="just">
              <a:buFont typeface="Arial" panose="020B0604020202020204" pitchFamily="34" charset="0"/>
              <a:buChar char="•"/>
            </a:pPr>
            <a:r>
              <a:rPr lang="en-US" sz="2200" dirty="0"/>
              <a:t>Please consult</a:t>
            </a:r>
            <a:r>
              <a:rPr lang="sk-SK" sz="2200" dirty="0"/>
              <a:t> </a:t>
            </a:r>
            <a:r>
              <a:rPr lang="sk-SK" sz="2200" dirty="0" err="1"/>
              <a:t>any</a:t>
            </a:r>
            <a:r>
              <a:rPr lang="sk-SK" sz="2200" dirty="0"/>
              <a:t> </a:t>
            </a:r>
            <a:r>
              <a:rPr lang="sk-SK" sz="2200" dirty="0" err="1"/>
              <a:t>changes</a:t>
            </a:r>
            <a:r>
              <a:rPr lang="sk-SK" sz="2200" dirty="0"/>
              <a:t> and</a:t>
            </a:r>
            <a:r>
              <a:rPr lang="cs-CZ" sz="2200" dirty="0"/>
              <a:t> </a:t>
            </a:r>
            <a:r>
              <a:rPr lang="cs-CZ" sz="2200" dirty="0" err="1"/>
              <a:t>requests</a:t>
            </a:r>
            <a:r>
              <a:rPr lang="cs-CZ" sz="2200" dirty="0"/>
              <a:t> </a:t>
            </a:r>
            <a:r>
              <a:rPr lang="cs-CZ" sz="2200" dirty="0" err="1"/>
              <a:t>with</a:t>
            </a:r>
            <a:r>
              <a:rPr lang="cs-CZ" sz="2200" dirty="0"/>
              <a:t> GO</a:t>
            </a:r>
            <a:r>
              <a:rPr lang="en-US" sz="2200" dirty="0"/>
              <a:t> in advance</a:t>
            </a:r>
            <a:r>
              <a:rPr lang="cs-CZ" sz="2200" dirty="0"/>
              <a:t>.</a:t>
            </a:r>
          </a:p>
        </p:txBody>
      </p:sp>
      <p:pic>
        <p:nvPicPr>
          <p:cNvPr id="6" name="Obrázek 5"/>
          <p:cNvPicPr>
            <a:picLocks noChangeAspect="1"/>
          </p:cNvPicPr>
          <p:nvPr/>
        </p:nvPicPr>
        <p:blipFill>
          <a:blip r:embed="rId4" cstate="print"/>
          <a:stretch>
            <a:fillRect/>
          </a:stretch>
        </p:blipFill>
        <p:spPr>
          <a:xfrm flipV="1">
            <a:off x="0" y="6721475"/>
            <a:ext cx="12192000" cy="209548"/>
          </a:xfrm>
          <a:prstGeom prst="rect">
            <a:avLst/>
          </a:prstGeom>
        </p:spPr>
      </p:pic>
      <p:sp>
        <p:nvSpPr>
          <p:cNvPr id="3" name="Zástupný symbol pro číslo snímku 2"/>
          <p:cNvSpPr>
            <a:spLocks noGrp="1"/>
          </p:cNvSpPr>
          <p:nvPr>
            <p:ph type="sldNum" sz="quarter" idx="12"/>
          </p:nvPr>
        </p:nvSpPr>
        <p:spPr/>
        <p:txBody>
          <a:bodyPr/>
          <a:lstStyle/>
          <a:p>
            <a:fld id="{0258315F-CA55-47DF-9A9C-380C33269B8B}" type="slidenum">
              <a:rPr lang="cs-CZ" smtClean="0"/>
              <a:pPr/>
              <a:t>17</a:t>
            </a:fld>
            <a:endParaRPr lang="cs-CZ"/>
          </a:p>
        </p:txBody>
      </p:sp>
      <p:sp>
        <p:nvSpPr>
          <p:cNvPr id="7" name="Zástupný symbol pro zápatí 6"/>
          <p:cNvSpPr>
            <a:spLocks noGrp="1"/>
          </p:cNvSpPr>
          <p:nvPr>
            <p:ph type="ftr" sz="quarter" idx="11"/>
          </p:nvPr>
        </p:nvSpPr>
        <p:spPr>
          <a:xfrm>
            <a:off x="107093" y="6356350"/>
            <a:ext cx="1705232"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14386629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číslo snímku 1"/>
          <p:cNvSpPr>
            <a:spLocks noGrp="1"/>
          </p:cNvSpPr>
          <p:nvPr>
            <p:ph type="sldNum" sz="quarter" idx="12"/>
          </p:nvPr>
        </p:nvSpPr>
        <p:spPr/>
        <p:txBody>
          <a:bodyPr/>
          <a:lstStyle/>
          <a:p>
            <a:fld id="{0258315F-CA55-47DF-9A9C-380C33269B8B}" type="slidenum">
              <a:rPr lang="cs-CZ" smtClean="0"/>
              <a:pPr/>
              <a:t>18</a:t>
            </a:fld>
            <a:endParaRPr lang="cs-CZ"/>
          </a:p>
        </p:txBody>
      </p:sp>
      <p:pic>
        <p:nvPicPr>
          <p:cNvPr id="4" name="Obrázek 3"/>
          <p:cNvPicPr>
            <a:picLocks noChangeAspect="1"/>
          </p:cNvPicPr>
          <p:nvPr/>
        </p:nvPicPr>
        <p:blipFill>
          <a:blip r:embed="rId2" cstate="print"/>
          <a:stretch>
            <a:fillRect/>
          </a:stretch>
        </p:blipFill>
        <p:spPr>
          <a:xfrm flipV="1">
            <a:off x="0" y="6697248"/>
            <a:ext cx="12192000" cy="209548"/>
          </a:xfrm>
          <a:prstGeom prst="rect">
            <a:avLst/>
          </a:prstGeom>
        </p:spPr>
      </p:pic>
      <p:sp>
        <p:nvSpPr>
          <p:cNvPr id="5" name="Zástupný symbol pro zápatí 4"/>
          <p:cNvSpPr>
            <a:spLocks noGrp="1"/>
          </p:cNvSpPr>
          <p:nvPr>
            <p:ph type="ftr" sz="quarter" idx="11"/>
          </p:nvPr>
        </p:nvSpPr>
        <p:spPr/>
        <p:txBody>
          <a:bodyPr/>
          <a:lstStyle/>
          <a:p>
            <a:r>
              <a:rPr lang="cs-CZ" dirty="0"/>
              <a:t>GA CU 2024</a:t>
            </a:r>
          </a:p>
        </p:txBody>
      </p:sp>
      <p:pic>
        <p:nvPicPr>
          <p:cNvPr id="7" name="Obrázek 6" descr="Obsah obrázku text, snímek obrazovky, Písmo, číslo&#10;&#10;Popis byl vytvořen automaticky">
            <a:extLst>
              <a:ext uri="{FF2B5EF4-FFF2-40B4-BE49-F238E27FC236}">
                <a16:creationId xmlns:a16="http://schemas.microsoft.com/office/drawing/2014/main" id="{FC490BB8-D3BF-838A-88DE-B6EA5F1157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94841" y="279170"/>
            <a:ext cx="5815759" cy="6299659"/>
          </a:xfrm>
          <a:prstGeom prst="rect">
            <a:avLst/>
          </a:prstGeom>
        </p:spPr>
      </p:pic>
    </p:spTree>
    <p:extLst>
      <p:ext uri="{BB962C8B-B14F-4D97-AF65-F5344CB8AC3E}">
        <p14:creationId xmlns:p14="http://schemas.microsoft.com/office/powerpoint/2010/main" val="974399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288324" y="140044"/>
            <a:ext cx="11689491" cy="646331"/>
          </a:xfrm>
          <a:prstGeom prst="rect">
            <a:avLst/>
          </a:prstGeom>
        </p:spPr>
        <p:txBody>
          <a:bodyPr wrap="square">
            <a:spAutoFit/>
          </a:bodyPr>
          <a:lstStyle/>
          <a:p>
            <a:pPr lvl="0" algn="ctr"/>
            <a:r>
              <a:rPr lang="en-US" sz="3600" b="1" dirty="0">
                <a:solidFill>
                  <a:srgbClr val="4472C4">
                    <a:lumMod val="75000"/>
                  </a:srgbClr>
                </a:solidFill>
              </a:rPr>
              <a:t>Financial part – </a:t>
            </a:r>
            <a:r>
              <a:rPr lang="en-US" sz="3600" b="1" dirty="0" err="1">
                <a:solidFill>
                  <a:srgbClr val="4472C4">
                    <a:lumMod val="75000"/>
                  </a:srgbClr>
                </a:solidFill>
              </a:rPr>
              <a:t>drawdowns</a:t>
            </a:r>
            <a:r>
              <a:rPr lang="en-US" sz="3600" b="1" dirty="0">
                <a:solidFill>
                  <a:srgbClr val="4472C4">
                    <a:lumMod val="75000"/>
                  </a:srgbClr>
                </a:solidFill>
              </a:rPr>
              <a:t> and returns </a:t>
            </a:r>
          </a:p>
        </p:txBody>
      </p:sp>
      <p:sp>
        <p:nvSpPr>
          <p:cNvPr id="2" name="Obdélník 1"/>
          <p:cNvSpPr/>
          <p:nvPr/>
        </p:nvSpPr>
        <p:spPr>
          <a:xfrm>
            <a:off x="486031" y="980303"/>
            <a:ext cx="11228173" cy="4893647"/>
          </a:xfrm>
          <a:prstGeom prst="rect">
            <a:avLst/>
          </a:prstGeom>
        </p:spPr>
        <p:txBody>
          <a:bodyPr wrap="square">
            <a:spAutoFit/>
          </a:bodyPr>
          <a:lstStyle/>
          <a:p>
            <a:pPr marL="457200" indent="-457200" algn="just">
              <a:buFont typeface="Arial" panose="020B0604020202020204" pitchFamily="34" charset="0"/>
              <a:buChar char="•"/>
            </a:pPr>
            <a:endParaRPr lang="en-GB" dirty="0"/>
          </a:p>
          <a:p>
            <a:pPr marL="457200" indent="-457200" algn="just">
              <a:buFont typeface="Arial" panose="020B0604020202020204" pitchFamily="34" charset="0"/>
              <a:buChar char="•"/>
            </a:pPr>
            <a:endParaRPr lang="sk-SK" sz="2400" dirty="0"/>
          </a:p>
          <a:p>
            <a:pPr marL="457200" indent="-457200" algn="just">
              <a:buFont typeface="Arial" panose="020B0604020202020204" pitchFamily="34" charset="0"/>
              <a:buChar char="•"/>
            </a:pPr>
            <a:r>
              <a:rPr lang="en-GB" sz="2400" dirty="0"/>
              <a:t>We recommend that you </a:t>
            </a:r>
            <a:r>
              <a:rPr lang="en-GB" sz="2400" b="1" dirty="0"/>
              <a:t>draw down the funds on a regular basis </a:t>
            </a:r>
            <a:r>
              <a:rPr lang="en-GB" sz="2400" dirty="0"/>
              <a:t>thus avoiding any returns due to non-use.</a:t>
            </a:r>
          </a:p>
          <a:p>
            <a:pPr marL="457200" indent="-457200" algn="just">
              <a:buFont typeface="Arial" panose="020B0604020202020204" pitchFamily="34" charset="0"/>
              <a:buChar char="•"/>
            </a:pPr>
            <a:endParaRPr lang="en-GB" sz="2400" dirty="0"/>
          </a:p>
          <a:p>
            <a:pPr marL="457200" indent="-457200" algn="just">
              <a:buFont typeface="Arial" panose="020B0604020202020204" pitchFamily="34" charset="0"/>
              <a:buChar char="•"/>
            </a:pPr>
            <a:r>
              <a:rPr lang="en-GB" sz="2400" dirty="0"/>
              <a:t>If you discover during the year that you will not draw down all of the funds in the grant, </a:t>
            </a:r>
            <a:r>
              <a:rPr lang="en-GB" sz="2400" b="1" dirty="0"/>
              <a:t>please inform the Grant Office immediately.</a:t>
            </a:r>
          </a:p>
          <a:p>
            <a:pPr algn="just"/>
            <a:endParaRPr lang="en-GB" sz="2400" b="1" dirty="0"/>
          </a:p>
          <a:p>
            <a:pPr marL="457200" indent="-457200" algn="just">
              <a:buFont typeface="Arial" panose="020B0604020202020204" pitchFamily="34" charset="0"/>
              <a:buChar char="•"/>
            </a:pPr>
            <a:r>
              <a:rPr lang="en-GB" sz="2400" b="1" dirty="0"/>
              <a:t>Do not resolve undrawn funds at the last minute. We always try to avoid any return of funds.</a:t>
            </a:r>
            <a:endParaRPr lang="cs-CZ" sz="2400" dirty="0"/>
          </a:p>
          <a:p>
            <a:pPr algn="just"/>
            <a:endParaRPr lang="cs-CZ" sz="2400" dirty="0"/>
          </a:p>
          <a:p>
            <a:endParaRPr lang="cs-CZ" sz="2700" b="1" dirty="0">
              <a:solidFill>
                <a:schemeClr val="accent1">
                  <a:lumMod val="75000"/>
                </a:schemeClr>
              </a:solidFill>
            </a:endParaRPr>
          </a:p>
          <a:p>
            <a:endParaRPr lang="cs-CZ" sz="2700" b="1" dirty="0">
              <a:solidFill>
                <a:schemeClr val="accent1">
                  <a:lumMod val="75000"/>
                </a:schemeClr>
              </a:solidFill>
            </a:endParaRPr>
          </a:p>
        </p:txBody>
      </p:sp>
      <p:pic>
        <p:nvPicPr>
          <p:cNvPr id="6" name="Obrázek 5"/>
          <p:cNvPicPr>
            <a:picLocks noChangeAspect="1"/>
          </p:cNvPicPr>
          <p:nvPr/>
        </p:nvPicPr>
        <p:blipFill>
          <a:blip r:embed="rId3" cstate="print"/>
          <a:stretch>
            <a:fillRect/>
          </a:stretch>
        </p:blipFill>
        <p:spPr>
          <a:xfrm flipV="1">
            <a:off x="0" y="6721475"/>
            <a:ext cx="12192000" cy="209548"/>
          </a:xfrm>
          <a:prstGeom prst="rect">
            <a:avLst/>
          </a:prstGeom>
        </p:spPr>
      </p:pic>
      <p:sp>
        <p:nvSpPr>
          <p:cNvPr id="3" name="Zástupný symbol pro číslo snímku 2"/>
          <p:cNvSpPr>
            <a:spLocks noGrp="1"/>
          </p:cNvSpPr>
          <p:nvPr>
            <p:ph type="sldNum" sz="quarter" idx="12"/>
          </p:nvPr>
        </p:nvSpPr>
        <p:spPr/>
        <p:txBody>
          <a:bodyPr/>
          <a:lstStyle/>
          <a:p>
            <a:fld id="{0258315F-CA55-47DF-9A9C-380C33269B8B}" type="slidenum">
              <a:rPr lang="cs-CZ" smtClean="0"/>
              <a:pPr/>
              <a:t>19</a:t>
            </a:fld>
            <a:endParaRPr lang="cs-CZ"/>
          </a:p>
        </p:txBody>
      </p:sp>
      <p:sp>
        <p:nvSpPr>
          <p:cNvPr id="7" name="Zástupný symbol pro zápatí 6"/>
          <p:cNvSpPr>
            <a:spLocks noGrp="1"/>
          </p:cNvSpPr>
          <p:nvPr>
            <p:ph type="ftr" sz="quarter" idx="11"/>
          </p:nvPr>
        </p:nvSpPr>
        <p:spPr>
          <a:xfrm>
            <a:off x="107092" y="6356350"/>
            <a:ext cx="1795849"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1334600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4"/>
          <p:cNvSpPr txBox="1">
            <a:spLocks/>
          </p:cNvSpPr>
          <p:nvPr/>
        </p:nvSpPr>
        <p:spPr>
          <a:xfrm>
            <a:off x="838200" y="365125"/>
            <a:ext cx="10515600" cy="1325563"/>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dirty="0">
                <a:solidFill>
                  <a:schemeClr val="accent1">
                    <a:lumMod val="75000"/>
                  </a:schemeClr>
                </a:solidFill>
                <a:latin typeface="+mn-lt"/>
              </a:rPr>
              <a:t>Contents</a:t>
            </a:r>
            <a:endParaRPr lang="cs-CZ" sz="3200" b="1" dirty="0">
              <a:solidFill>
                <a:schemeClr val="accent1">
                  <a:lumMod val="75000"/>
                </a:schemeClr>
              </a:solidFill>
              <a:latin typeface="+mn-lt"/>
            </a:endParaRPr>
          </a:p>
        </p:txBody>
      </p:sp>
      <p:sp>
        <p:nvSpPr>
          <p:cNvPr id="3" name="Zástupný symbol pro obsah 5"/>
          <p:cNvSpPr txBox="1">
            <a:spLocks/>
          </p:cNvSpPr>
          <p:nvPr/>
        </p:nvSpPr>
        <p:spPr>
          <a:xfrm>
            <a:off x="838200" y="1825625"/>
            <a:ext cx="5181600" cy="435133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700" dirty="0"/>
              <a:t>General part …….………………….</a:t>
            </a:r>
            <a:r>
              <a:rPr lang="sk-SK" sz="2700" dirty="0"/>
              <a:t>.</a:t>
            </a:r>
            <a:r>
              <a:rPr lang="en-GB" sz="2700" dirty="0"/>
              <a:t>3</a:t>
            </a:r>
            <a:r>
              <a:rPr lang="sk-SK" sz="2700" dirty="0"/>
              <a:t>–</a:t>
            </a:r>
            <a:r>
              <a:rPr lang="en-GB" sz="2700" dirty="0"/>
              <a:t>5</a:t>
            </a:r>
          </a:p>
          <a:p>
            <a:r>
              <a:rPr lang="en-GB" sz="2700" dirty="0"/>
              <a:t>Financial part …………………….</a:t>
            </a:r>
            <a:r>
              <a:rPr lang="sk-SK" sz="2700" dirty="0"/>
              <a:t>.</a:t>
            </a:r>
            <a:r>
              <a:rPr lang="en-GB" sz="2700" dirty="0"/>
              <a:t>6</a:t>
            </a:r>
            <a:r>
              <a:rPr lang="sk-SK" sz="2700" dirty="0"/>
              <a:t>–</a:t>
            </a:r>
            <a:r>
              <a:rPr lang="en-GB" sz="2700" dirty="0"/>
              <a:t>19</a:t>
            </a:r>
          </a:p>
          <a:p>
            <a:r>
              <a:rPr lang="en-GB" sz="2700" dirty="0"/>
              <a:t>REQUISITIONS application……..</a:t>
            </a:r>
            <a:r>
              <a:rPr lang="sk-SK" sz="2700" dirty="0"/>
              <a:t>..</a:t>
            </a:r>
            <a:r>
              <a:rPr lang="en-GB" sz="2700" dirty="0"/>
              <a:t>20</a:t>
            </a:r>
          </a:p>
          <a:p>
            <a:r>
              <a:rPr lang="en-GB" sz="2700" dirty="0"/>
              <a:t>Personal expenses…………….</a:t>
            </a:r>
            <a:r>
              <a:rPr lang="sk-SK" sz="2700" dirty="0"/>
              <a:t>.</a:t>
            </a:r>
            <a:r>
              <a:rPr lang="en-GB" sz="2700" dirty="0"/>
              <a:t>21</a:t>
            </a:r>
            <a:r>
              <a:rPr lang="sk-SK" sz="2700" dirty="0"/>
              <a:t>–</a:t>
            </a:r>
            <a:r>
              <a:rPr lang="en-GB" sz="2700" dirty="0"/>
              <a:t>25</a:t>
            </a:r>
          </a:p>
          <a:p>
            <a:r>
              <a:rPr lang="en-GB" sz="2700" dirty="0"/>
              <a:t>Subsistence expenses………</a:t>
            </a:r>
            <a:r>
              <a:rPr lang="sk-SK" sz="2700" dirty="0"/>
              <a:t>..</a:t>
            </a:r>
            <a:r>
              <a:rPr lang="en-GB" sz="2700" dirty="0"/>
              <a:t>26</a:t>
            </a:r>
            <a:r>
              <a:rPr lang="sk-SK" sz="2700" dirty="0"/>
              <a:t>–</a:t>
            </a:r>
            <a:r>
              <a:rPr lang="en-GB" sz="2700" dirty="0"/>
              <a:t>28</a:t>
            </a:r>
          </a:p>
          <a:p>
            <a:endParaRPr lang="cs-CZ" dirty="0"/>
          </a:p>
        </p:txBody>
      </p:sp>
      <p:sp>
        <p:nvSpPr>
          <p:cNvPr id="4" name="Zástupný symbol pro obsah 6"/>
          <p:cNvSpPr txBox="1">
            <a:spLocks/>
          </p:cNvSpPr>
          <p:nvPr/>
        </p:nvSpPr>
        <p:spPr>
          <a:xfrm>
            <a:off x="6073345" y="1817387"/>
            <a:ext cx="5360773" cy="435133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700" dirty="0"/>
              <a:t>Other non-investment costs 29</a:t>
            </a:r>
            <a:r>
              <a:rPr lang="sk-SK" sz="2700" dirty="0"/>
              <a:t>–</a:t>
            </a:r>
            <a:r>
              <a:rPr lang="en-GB" sz="2700" dirty="0"/>
              <a:t>31</a:t>
            </a:r>
          </a:p>
          <a:p>
            <a:r>
              <a:rPr lang="en-GB" sz="2700" dirty="0"/>
              <a:t>Book purchases………………..</a:t>
            </a:r>
            <a:r>
              <a:rPr lang="sk-SK" sz="2700" dirty="0"/>
              <a:t>.</a:t>
            </a:r>
            <a:r>
              <a:rPr lang="en-GB" sz="2700" dirty="0"/>
              <a:t>32</a:t>
            </a:r>
            <a:r>
              <a:rPr lang="sk-SK" sz="2700" dirty="0"/>
              <a:t>–</a:t>
            </a:r>
            <a:r>
              <a:rPr lang="en-GB" sz="2700" dirty="0"/>
              <a:t>33</a:t>
            </a:r>
          </a:p>
          <a:p>
            <a:r>
              <a:rPr lang="en-GB" sz="2700" dirty="0"/>
              <a:t>Publications …..………………..</a:t>
            </a:r>
            <a:r>
              <a:rPr lang="sk-SK" sz="2700" dirty="0"/>
              <a:t>.</a:t>
            </a:r>
            <a:r>
              <a:rPr lang="en-GB" sz="2700" dirty="0"/>
              <a:t>34</a:t>
            </a:r>
            <a:r>
              <a:rPr lang="sk-SK" sz="2700" dirty="0"/>
              <a:t>–</a:t>
            </a:r>
            <a:r>
              <a:rPr lang="en-GB" sz="2700" dirty="0"/>
              <a:t>36</a:t>
            </a:r>
          </a:p>
          <a:p>
            <a:r>
              <a:rPr lang="en-GB" sz="2700" dirty="0"/>
              <a:t>Material part of the project 37</a:t>
            </a:r>
            <a:r>
              <a:rPr lang="sk-SK" sz="2700" dirty="0"/>
              <a:t>–</a:t>
            </a:r>
            <a:r>
              <a:rPr lang="en-GB" sz="2700" dirty="0"/>
              <a:t>43</a:t>
            </a:r>
          </a:p>
        </p:txBody>
      </p:sp>
      <p:sp>
        <p:nvSpPr>
          <p:cNvPr id="5" name="Zástupný symbol pro číslo snímku 1"/>
          <p:cNvSpPr>
            <a:spLocks noGrp="1"/>
          </p:cNvSpPr>
          <p:nvPr>
            <p:ph type="sldNum" sz="quarter" idx="12"/>
          </p:nvPr>
        </p:nvSpPr>
        <p:spPr>
          <a:xfrm>
            <a:off x="8610600" y="6356350"/>
            <a:ext cx="2743200" cy="365125"/>
          </a:xfrm>
        </p:spPr>
        <p:txBody>
          <a:bodyPr/>
          <a:lstStyle/>
          <a:p>
            <a:fld id="{6C2E9F57-16B7-4D72-B22F-9E934A6FE211}" type="slidenum">
              <a:rPr lang="cs-CZ" smtClean="0"/>
              <a:pPr/>
              <a:t>2</a:t>
            </a:fld>
            <a:endParaRPr lang="cs-CZ" dirty="0"/>
          </a:p>
        </p:txBody>
      </p:sp>
      <p:pic>
        <p:nvPicPr>
          <p:cNvPr id="8" name="Obrázek 7"/>
          <p:cNvPicPr>
            <a:picLocks noChangeAspect="1"/>
          </p:cNvPicPr>
          <p:nvPr/>
        </p:nvPicPr>
        <p:blipFill>
          <a:blip r:embed="rId2" cstate="print"/>
          <a:stretch>
            <a:fillRect/>
          </a:stretch>
        </p:blipFill>
        <p:spPr>
          <a:xfrm flipV="1">
            <a:off x="0" y="6648450"/>
            <a:ext cx="12192000" cy="209548"/>
          </a:xfrm>
          <a:prstGeom prst="rect">
            <a:avLst/>
          </a:prstGeom>
        </p:spPr>
      </p:pic>
      <p:sp>
        <p:nvSpPr>
          <p:cNvPr id="7" name="Zástupný symbol pro zápatí 6"/>
          <p:cNvSpPr>
            <a:spLocks noGrp="1"/>
          </p:cNvSpPr>
          <p:nvPr>
            <p:ph type="ftr" sz="quarter" idx="11"/>
          </p:nvPr>
        </p:nvSpPr>
        <p:spPr/>
        <p:txBody>
          <a:bodyPr/>
          <a:lstStyle/>
          <a:p>
            <a:r>
              <a:rPr lang="cs-CZ" dirty="0"/>
              <a:t>GA CU 2024</a:t>
            </a:r>
          </a:p>
        </p:txBody>
      </p:sp>
    </p:spTree>
    <p:extLst>
      <p:ext uri="{BB962C8B-B14F-4D97-AF65-F5344CB8AC3E}">
        <p14:creationId xmlns:p14="http://schemas.microsoft.com/office/powerpoint/2010/main" val="14358095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číslo snímku 1"/>
          <p:cNvSpPr>
            <a:spLocks noGrp="1"/>
          </p:cNvSpPr>
          <p:nvPr>
            <p:ph type="sldNum" sz="quarter" idx="12"/>
          </p:nvPr>
        </p:nvSpPr>
        <p:spPr/>
        <p:txBody>
          <a:bodyPr/>
          <a:lstStyle/>
          <a:p>
            <a:fld id="{0258315F-CA55-47DF-9A9C-380C33269B8B}" type="slidenum">
              <a:rPr lang="cs-CZ" smtClean="0"/>
              <a:pPr/>
              <a:t>20</a:t>
            </a:fld>
            <a:endParaRPr lang="cs-CZ"/>
          </a:p>
        </p:txBody>
      </p:sp>
      <p:sp>
        <p:nvSpPr>
          <p:cNvPr id="3" name="Obdélník 2"/>
          <p:cNvSpPr/>
          <p:nvPr/>
        </p:nvSpPr>
        <p:spPr>
          <a:xfrm>
            <a:off x="345989" y="255373"/>
            <a:ext cx="11549449" cy="1569660"/>
          </a:xfrm>
          <a:prstGeom prst="rect">
            <a:avLst/>
          </a:prstGeom>
        </p:spPr>
        <p:txBody>
          <a:bodyPr wrap="square">
            <a:spAutoFit/>
          </a:bodyPr>
          <a:lstStyle/>
          <a:p>
            <a:pPr lvl="0" algn="ctr"/>
            <a:r>
              <a:rPr lang="cs-CZ" sz="4800" dirty="0">
                <a:ln w="0"/>
                <a:effectLst>
                  <a:outerShdw blurRad="38100" dist="19050" dir="2700000" algn="tl" rotWithShape="0">
                    <a:schemeClr val="dk1">
                      <a:alpha val="40000"/>
                    </a:schemeClr>
                  </a:outerShdw>
                </a:effectLst>
              </a:rPr>
              <a:t>   </a:t>
            </a:r>
            <a:r>
              <a:rPr lang="en-US" sz="3200" b="1" dirty="0">
                <a:solidFill>
                  <a:srgbClr val="4472C4">
                    <a:lumMod val="75000"/>
                  </a:srgbClr>
                </a:solidFill>
              </a:rPr>
              <a:t>REQUISITIONS application (ŽÁDANKY)</a:t>
            </a:r>
          </a:p>
          <a:p>
            <a:pPr algn="ctr"/>
            <a:endParaRPr lang="cs-CZ" sz="4800" dirty="0">
              <a:ln w="0"/>
              <a:effectLst>
                <a:outerShdw blurRad="38100" dist="19050" dir="2700000" algn="tl" rotWithShape="0">
                  <a:schemeClr val="dk1">
                    <a:alpha val="40000"/>
                  </a:schemeClr>
                </a:outerShdw>
              </a:effectLst>
            </a:endParaRPr>
          </a:p>
        </p:txBody>
      </p:sp>
      <p:sp>
        <p:nvSpPr>
          <p:cNvPr id="5" name="Obdélník 4"/>
          <p:cNvSpPr/>
          <p:nvPr/>
        </p:nvSpPr>
        <p:spPr>
          <a:xfrm>
            <a:off x="370702" y="1037969"/>
            <a:ext cx="11351741" cy="5878532"/>
          </a:xfrm>
          <a:prstGeom prst="rect">
            <a:avLst/>
          </a:prstGeom>
        </p:spPr>
        <p:txBody>
          <a:bodyPr wrap="square">
            <a:spAutoFit/>
          </a:bodyPr>
          <a:lstStyle/>
          <a:p>
            <a:pPr marL="457200" indent="-457200" algn="just"/>
            <a:endParaRPr lang="cs-CZ" dirty="0"/>
          </a:p>
          <a:p>
            <a:pPr marL="457200" indent="-457200" algn="just">
              <a:buFont typeface="Arial" panose="020B0604020202020204" pitchFamily="34" charset="0"/>
              <a:buChar char="•"/>
            </a:pPr>
            <a:r>
              <a:rPr lang="en-US" sz="2000" dirty="0"/>
              <a:t>Before purchasing any goods or services</a:t>
            </a:r>
            <a:r>
              <a:rPr lang="cs-CZ" sz="2000" dirty="0"/>
              <a:t> (</a:t>
            </a:r>
            <a:r>
              <a:rPr lang="en-US" sz="2000" dirty="0"/>
              <a:t>except for expenses paid in the form of a scholarship</a:t>
            </a:r>
            <a:r>
              <a:rPr lang="cs-CZ" sz="2000" dirty="0"/>
              <a:t> – </a:t>
            </a:r>
            <a:r>
              <a:rPr lang="en-US" sz="2000" dirty="0"/>
              <a:t>travel</a:t>
            </a:r>
            <a:r>
              <a:rPr lang="cs-CZ" sz="2000" dirty="0"/>
              <a:t>, </a:t>
            </a:r>
            <a:r>
              <a:rPr lang="en-US" sz="2000" dirty="0"/>
              <a:t>air tickets</a:t>
            </a:r>
            <a:r>
              <a:rPr lang="cs-CZ" sz="2000" dirty="0"/>
              <a:t>, </a:t>
            </a:r>
            <a:r>
              <a:rPr lang="en-US" sz="2000" dirty="0"/>
              <a:t>accommodation</a:t>
            </a:r>
            <a:r>
              <a:rPr lang="cs-CZ" sz="2000" dirty="0"/>
              <a:t>, </a:t>
            </a:r>
            <a:r>
              <a:rPr lang="en-US" sz="2000" dirty="0"/>
              <a:t>conference fees</a:t>
            </a:r>
            <a:r>
              <a:rPr lang="cs-CZ" sz="2000" dirty="0"/>
              <a:t>, …)</a:t>
            </a:r>
            <a:r>
              <a:rPr lang="en-US" sz="2000" dirty="0"/>
              <a:t>,</a:t>
            </a:r>
            <a:r>
              <a:rPr lang="cs-CZ" sz="2000" dirty="0"/>
              <a:t> </a:t>
            </a:r>
            <a:r>
              <a:rPr lang="en-US" sz="2000" dirty="0"/>
              <a:t>the expenses must be approved via the REQUISITIONS application</a:t>
            </a:r>
            <a:r>
              <a:rPr lang="cs-CZ" sz="2000" dirty="0"/>
              <a:t>.</a:t>
            </a:r>
          </a:p>
          <a:p>
            <a:pPr marL="457200" indent="-457200" algn="just">
              <a:buFont typeface="Arial" panose="020B0604020202020204" pitchFamily="34" charset="0"/>
              <a:buChar char="•"/>
            </a:pPr>
            <a:endParaRPr lang="cs-CZ" sz="2000" dirty="0"/>
          </a:p>
          <a:p>
            <a:pPr marL="457200" indent="-457200" algn="just">
              <a:buFont typeface="Arial" panose="020B0604020202020204" pitchFamily="34" charset="0"/>
              <a:buChar char="•"/>
            </a:pPr>
            <a:r>
              <a:rPr lang="en-US" sz="2000" dirty="0"/>
              <a:t>After entering the data in the application and the subsequent approval by the Faculty of Arts, you may purchase the approved item</a:t>
            </a:r>
            <a:r>
              <a:rPr lang="cs-CZ" sz="2000" dirty="0"/>
              <a:t>.</a:t>
            </a:r>
          </a:p>
          <a:p>
            <a:pPr marL="457200" indent="-457200" algn="just">
              <a:buFont typeface="Arial" panose="020B0604020202020204" pitchFamily="34" charset="0"/>
              <a:buChar char="•"/>
            </a:pPr>
            <a:endParaRPr lang="cs-CZ" sz="2000" dirty="0"/>
          </a:p>
          <a:p>
            <a:pPr marL="457200" indent="-457200" algn="just">
              <a:buFont typeface="Arial" panose="020B0604020202020204" pitchFamily="34" charset="0"/>
              <a:buChar char="•"/>
            </a:pPr>
            <a:r>
              <a:rPr lang="cs-CZ" sz="2000" b="1" dirty="0"/>
              <a:t>Ap</a:t>
            </a:r>
            <a:r>
              <a:rPr lang="en-US" sz="2000" b="1" dirty="0"/>
              <a:t>plication</a:t>
            </a:r>
            <a:r>
              <a:rPr lang="cs-CZ" sz="2000" b="1" dirty="0"/>
              <a:t>: </a:t>
            </a:r>
            <a:r>
              <a:rPr lang="cs-CZ" sz="2000" u="sng" dirty="0">
                <a:hlinkClick r:id="rId2"/>
              </a:rPr>
              <a:t>https://cis.ff.cuni.cz/fcgi/verso.fpl/_TS_/1613482004?fname=web_index&amp;__def_stranka__=zad_zadanka_sez&amp;__def_filtr__=1&amp;fname=web_index&amp;_navig_code_=3cacd3a30704dd161f2e8e95df74936c&amp;__modul_name=Objedn%C3%A1vky%20/%20%C5%BD%C3%A1danky</a:t>
            </a:r>
            <a:r>
              <a:rPr lang="cs-CZ" sz="2000" dirty="0"/>
              <a:t> </a:t>
            </a:r>
          </a:p>
          <a:p>
            <a:pPr marL="457200" indent="-457200" algn="just">
              <a:buFont typeface="Arial" panose="020B0604020202020204" pitchFamily="34" charset="0"/>
              <a:buChar char="•"/>
            </a:pPr>
            <a:endParaRPr lang="cs-CZ" sz="2000" dirty="0"/>
          </a:p>
          <a:p>
            <a:pPr marL="457200" indent="-457200" algn="just">
              <a:buFont typeface="Arial" panose="020B0604020202020204" pitchFamily="34" charset="0"/>
              <a:buChar char="•"/>
            </a:pPr>
            <a:r>
              <a:rPr lang="cs-CZ" sz="2000" b="1" dirty="0"/>
              <a:t>Manu</a:t>
            </a:r>
            <a:r>
              <a:rPr lang="en-US" sz="2000" b="1" dirty="0"/>
              <a:t>a</a:t>
            </a:r>
            <a:r>
              <a:rPr lang="cs-CZ" sz="2000" b="1" dirty="0"/>
              <a:t>l:</a:t>
            </a:r>
            <a:r>
              <a:rPr lang="cs-CZ" sz="2000" dirty="0"/>
              <a:t> </a:t>
            </a:r>
            <a:r>
              <a:rPr lang="cs-CZ" sz="2000" u="sng" dirty="0">
                <a:hlinkClick r:id="rId3"/>
              </a:rPr>
              <a:t>http://manualy.ff.cuni.cz/index.php/%C5%BD%C3%A1danky</a:t>
            </a:r>
            <a:endParaRPr lang="cs-CZ" sz="2000" u="sng" dirty="0"/>
          </a:p>
          <a:p>
            <a:pPr marL="457200" indent="-457200" algn="just">
              <a:buFont typeface="Arial" panose="020B0604020202020204" pitchFamily="34" charset="0"/>
              <a:buChar char="•"/>
            </a:pPr>
            <a:endParaRPr lang="cs-CZ" sz="2000" u="sng" dirty="0"/>
          </a:p>
          <a:p>
            <a:pPr marL="457200" indent="-457200" algn="just">
              <a:buFont typeface="Arial" panose="020B0604020202020204" pitchFamily="34" charset="0"/>
              <a:buChar char="•"/>
            </a:pPr>
            <a:r>
              <a:rPr lang="en-US" sz="2000" dirty="0"/>
              <a:t>If you need assistance, use the following e-mail address</a:t>
            </a:r>
            <a:r>
              <a:rPr lang="cs-CZ" sz="2000" dirty="0"/>
              <a:t>: </a:t>
            </a:r>
            <a:r>
              <a:rPr lang="cs-CZ" sz="2000" u="sng" dirty="0">
                <a:hlinkClick r:id="rId4"/>
              </a:rPr>
              <a:t>zadanky@ff.cuni.cz</a:t>
            </a:r>
            <a:endParaRPr lang="cs-CZ" sz="2000" dirty="0"/>
          </a:p>
          <a:p>
            <a:pPr algn="just"/>
            <a:r>
              <a:rPr lang="cs-CZ" sz="2000" dirty="0"/>
              <a:t>  </a:t>
            </a:r>
          </a:p>
          <a:p>
            <a:pPr algn="just"/>
            <a:endParaRPr lang="cs-CZ" dirty="0"/>
          </a:p>
          <a:p>
            <a:endParaRPr lang="cs-CZ" sz="2000" b="1" dirty="0">
              <a:solidFill>
                <a:schemeClr val="accent1">
                  <a:lumMod val="75000"/>
                </a:schemeClr>
              </a:solidFill>
            </a:endParaRPr>
          </a:p>
        </p:txBody>
      </p:sp>
      <p:pic>
        <p:nvPicPr>
          <p:cNvPr id="6" name="Obrázek 5"/>
          <p:cNvPicPr>
            <a:picLocks noChangeAspect="1"/>
          </p:cNvPicPr>
          <p:nvPr/>
        </p:nvPicPr>
        <p:blipFill>
          <a:blip r:embed="rId5" cstate="print"/>
          <a:stretch>
            <a:fillRect/>
          </a:stretch>
        </p:blipFill>
        <p:spPr>
          <a:xfrm flipV="1">
            <a:off x="0" y="6721475"/>
            <a:ext cx="12192000" cy="209548"/>
          </a:xfrm>
          <a:prstGeom prst="rect">
            <a:avLst/>
          </a:prstGeom>
        </p:spPr>
      </p:pic>
      <p:sp>
        <p:nvSpPr>
          <p:cNvPr id="7" name="Zástupný symbol pro zápatí 6"/>
          <p:cNvSpPr>
            <a:spLocks noGrp="1"/>
          </p:cNvSpPr>
          <p:nvPr>
            <p:ph type="ftr" sz="quarter" idx="11"/>
          </p:nvPr>
        </p:nvSpPr>
        <p:spPr>
          <a:xfrm>
            <a:off x="148281" y="6356350"/>
            <a:ext cx="1729946"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33189347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288324" y="172996"/>
            <a:ext cx="11615351" cy="830997"/>
          </a:xfrm>
          <a:prstGeom prst="rect">
            <a:avLst/>
          </a:prstGeom>
        </p:spPr>
        <p:txBody>
          <a:bodyPr wrap="square">
            <a:spAutoFit/>
          </a:bodyPr>
          <a:lstStyle/>
          <a:p>
            <a:pPr algn="ctr"/>
            <a:r>
              <a:rPr lang="cs-CZ" sz="4800" dirty="0">
                <a:ln w="0"/>
                <a:effectLst>
                  <a:outerShdw blurRad="38100" dist="19050" dir="2700000" algn="tl" rotWithShape="0">
                    <a:schemeClr val="dk1">
                      <a:alpha val="40000"/>
                    </a:schemeClr>
                  </a:outerShdw>
                </a:effectLst>
              </a:rPr>
              <a:t> </a:t>
            </a:r>
            <a:r>
              <a:rPr lang="en-US" sz="3200" b="1" dirty="0">
                <a:solidFill>
                  <a:srgbClr val="4472C4">
                    <a:lumMod val="75000"/>
                  </a:srgbClr>
                </a:solidFill>
              </a:rPr>
              <a:t>Personal expenses – scholarships</a:t>
            </a:r>
            <a:r>
              <a:rPr lang="cs-CZ" sz="3200" b="1" dirty="0">
                <a:solidFill>
                  <a:srgbClr val="4472C4">
                    <a:lumMod val="75000"/>
                  </a:srgbClr>
                </a:solidFill>
              </a:rPr>
              <a:t> </a:t>
            </a:r>
            <a:r>
              <a:rPr lang="cs-CZ" sz="3200" b="1" dirty="0" err="1"/>
              <a:t>for</a:t>
            </a:r>
            <a:r>
              <a:rPr lang="cs-CZ" sz="3200" b="1" dirty="0"/>
              <a:t> </a:t>
            </a:r>
            <a:r>
              <a:rPr lang="cs-CZ" sz="3200" b="1" dirty="0" err="1"/>
              <a:t>students</a:t>
            </a:r>
            <a:endParaRPr lang="cs-CZ" sz="3200" dirty="0">
              <a:ln w="0"/>
              <a:effectLst>
                <a:outerShdw blurRad="38100" dist="19050" dir="2700000" algn="tl" rotWithShape="0">
                  <a:schemeClr val="dk1">
                    <a:alpha val="40000"/>
                  </a:schemeClr>
                </a:outerShdw>
              </a:effectLst>
            </a:endParaRPr>
          </a:p>
        </p:txBody>
      </p:sp>
      <p:sp>
        <p:nvSpPr>
          <p:cNvPr id="2" name="Obdélník 1"/>
          <p:cNvSpPr/>
          <p:nvPr/>
        </p:nvSpPr>
        <p:spPr>
          <a:xfrm>
            <a:off x="494949" y="1054443"/>
            <a:ext cx="10858851" cy="5170646"/>
          </a:xfrm>
          <a:prstGeom prst="rect">
            <a:avLst/>
          </a:prstGeom>
        </p:spPr>
        <p:txBody>
          <a:bodyPr wrap="square">
            <a:spAutoFit/>
          </a:bodyPr>
          <a:lstStyle/>
          <a:p>
            <a:pPr marL="342900" indent="-342900" algn="just">
              <a:buFont typeface="Arial" panose="020B0604020202020204" pitchFamily="34" charset="0"/>
              <a:buChar char="•"/>
            </a:pPr>
            <a:r>
              <a:rPr lang="en-GB" sz="2200" dirty="0"/>
              <a:t>Proposals for scholarships are submitted to the Grant Office by </a:t>
            </a:r>
            <a:r>
              <a:rPr lang="en-GB" sz="2200" b="1" dirty="0"/>
              <a:t>30 June 2024 </a:t>
            </a:r>
            <a:r>
              <a:rPr lang="en-GB" sz="2200" dirty="0"/>
              <a:t>(other proposals arising from the transfer of funds may be submitted by agreement).</a:t>
            </a:r>
            <a:endParaRPr lang="sk-SK" sz="2200" dirty="0"/>
          </a:p>
          <a:p>
            <a:pPr marL="342900" indent="-342900" algn="just">
              <a:buFont typeface="Arial" panose="020B0604020202020204" pitchFamily="34" charset="0"/>
              <a:buChar char="•"/>
            </a:pPr>
            <a:endParaRPr lang="en-GB" sz="2200" dirty="0"/>
          </a:p>
          <a:p>
            <a:pPr marL="342900" indent="-342900">
              <a:buFont typeface="Arial" panose="020B0604020202020204" pitchFamily="34" charset="0"/>
              <a:buChar char="•"/>
            </a:pPr>
            <a:r>
              <a:rPr lang="en-GB" sz="2200" dirty="0"/>
              <a:t>You can download the form here: </a:t>
            </a:r>
            <a:r>
              <a:rPr lang="en-GB" sz="2200" dirty="0">
                <a:hlinkClick r:id="rId3"/>
              </a:rPr>
              <a:t>https://www.ff.cuni.cz/fakulta/struktura-historie/oddeleni-dekanatu/projektove-grantove-oddeleni/formulare/</a:t>
            </a:r>
            <a:r>
              <a:rPr lang="cs-CZ" sz="2200" dirty="0"/>
              <a:t> </a:t>
            </a:r>
            <a:r>
              <a:rPr lang="en-GB" sz="2200" dirty="0"/>
              <a:t>(proposal according to </a:t>
            </a:r>
            <a:r>
              <a:rPr lang="en-GB" sz="2200" b="1" dirty="0"/>
              <a:t>Article</a:t>
            </a:r>
            <a:r>
              <a:rPr lang="en-GB" sz="2200" dirty="0"/>
              <a:t> </a:t>
            </a:r>
            <a:r>
              <a:rPr lang="en-GB" sz="2200" b="1" dirty="0">
                <a:solidFill>
                  <a:schemeClr val="tx1">
                    <a:lumMod val="95000"/>
                    <a:lumOff val="5000"/>
                  </a:schemeClr>
                </a:solidFill>
              </a:rPr>
              <a:t>6</a:t>
            </a:r>
            <a:r>
              <a:rPr lang="en-GB" sz="2200" dirty="0">
                <a:solidFill>
                  <a:schemeClr val="tx1">
                    <a:lumMod val="95000"/>
                    <a:lumOff val="5000"/>
                  </a:schemeClr>
                </a:solidFill>
              </a:rPr>
              <a:t>)</a:t>
            </a:r>
            <a:r>
              <a:rPr lang="en-GB" sz="2200" b="1" dirty="0">
                <a:solidFill>
                  <a:schemeClr val="tx1">
                    <a:lumMod val="95000"/>
                    <a:lumOff val="5000"/>
                  </a:schemeClr>
                </a:solidFill>
              </a:rPr>
              <a:t>.</a:t>
            </a:r>
            <a:endParaRPr lang="sk-SK" sz="2200" b="1" dirty="0">
              <a:solidFill>
                <a:schemeClr val="tx1">
                  <a:lumMod val="95000"/>
                  <a:lumOff val="5000"/>
                </a:schemeClr>
              </a:solidFill>
            </a:endParaRPr>
          </a:p>
          <a:p>
            <a:pPr marL="342900" indent="-342900" algn="just">
              <a:buFont typeface="Arial" panose="020B0604020202020204" pitchFamily="34" charset="0"/>
              <a:buChar char="•"/>
            </a:pPr>
            <a:endParaRPr lang="en-GB" sz="2200" b="1" dirty="0">
              <a:solidFill>
                <a:schemeClr val="tx1">
                  <a:lumMod val="95000"/>
                  <a:lumOff val="5000"/>
                </a:schemeClr>
              </a:solidFill>
            </a:endParaRPr>
          </a:p>
          <a:p>
            <a:pPr marL="342900" indent="-342900" algn="just">
              <a:buFont typeface="Arial" panose="020B0604020202020204" pitchFamily="34" charset="0"/>
              <a:buChar char="•"/>
            </a:pPr>
            <a:r>
              <a:rPr lang="en-GB" sz="2200" dirty="0"/>
              <a:t>Before submitting the proposal, check whether you have</a:t>
            </a:r>
            <a:r>
              <a:rPr lang="cs-CZ" sz="2200" dirty="0"/>
              <a:t> </a:t>
            </a:r>
            <a:r>
              <a:rPr lang="cs-CZ" sz="2200" dirty="0" err="1"/>
              <a:t>right</a:t>
            </a:r>
            <a:r>
              <a:rPr lang="en-GB" sz="2200" b="1" dirty="0"/>
              <a:t> account number in SIS</a:t>
            </a:r>
            <a:r>
              <a:rPr lang="en-GB" sz="2200" dirty="0"/>
              <a:t>, </a:t>
            </a:r>
            <a:r>
              <a:rPr lang="cs-CZ" sz="2200" dirty="0" err="1"/>
              <a:t>because</a:t>
            </a:r>
            <a:r>
              <a:rPr lang="cs-CZ" sz="2200" dirty="0"/>
              <a:t> </a:t>
            </a:r>
            <a:r>
              <a:rPr lang="cs-CZ" sz="2200" dirty="0" err="1"/>
              <a:t>it</a:t>
            </a:r>
            <a:r>
              <a:rPr lang="en-GB" sz="2200" dirty="0"/>
              <a:t> is important for generating the decision on awarding a scholarship.</a:t>
            </a:r>
            <a:endParaRPr lang="sk-SK" sz="2200" dirty="0"/>
          </a:p>
          <a:p>
            <a:pPr marL="342900" indent="-342900" algn="just">
              <a:buFont typeface="Arial" panose="020B0604020202020204" pitchFamily="34" charset="0"/>
              <a:buChar char="•"/>
            </a:pPr>
            <a:endParaRPr lang="en-GB" sz="2200" dirty="0">
              <a:solidFill>
                <a:srgbClr val="FF0000"/>
              </a:solidFill>
            </a:endParaRPr>
          </a:p>
          <a:p>
            <a:pPr marL="342900" indent="-342900" algn="just">
              <a:buFont typeface="Arial" panose="020B0604020202020204" pitchFamily="34" charset="0"/>
              <a:buChar char="•"/>
            </a:pPr>
            <a:r>
              <a:rPr lang="en-GB" sz="2200" dirty="0"/>
              <a:t>A</a:t>
            </a:r>
            <a:r>
              <a:rPr lang="sk-SK" sz="2200" dirty="0" err="1"/>
              <a:t>fter</a:t>
            </a:r>
            <a:r>
              <a:rPr lang="sk-SK" sz="2200" dirty="0"/>
              <a:t> </a:t>
            </a:r>
            <a:r>
              <a:rPr lang="cs-CZ" sz="2200" dirty="0" err="1"/>
              <a:t>the</a:t>
            </a:r>
            <a:r>
              <a:rPr lang="cs-CZ" sz="2200" dirty="0"/>
              <a:t> </a:t>
            </a:r>
            <a:r>
              <a:rPr lang="en-GB" sz="2200" dirty="0"/>
              <a:t>Grant Office</a:t>
            </a:r>
            <a:r>
              <a:rPr lang="cs-CZ" sz="2200" dirty="0"/>
              <a:t> </a:t>
            </a:r>
            <a:r>
              <a:rPr lang="cs-CZ" sz="2200" dirty="0" err="1"/>
              <a:t>processes</a:t>
            </a:r>
            <a:r>
              <a:rPr lang="cs-CZ" sz="2200" dirty="0"/>
              <a:t> </a:t>
            </a:r>
            <a:r>
              <a:rPr lang="cs-CZ" sz="2200" dirty="0" err="1"/>
              <a:t>your</a:t>
            </a:r>
            <a:r>
              <a:rPr lang="cs-CZ" sz="2200" dirty="0"/>
              <a:t> </a:t>
            </a:r>
            <a:r>
              <a:rPr lang="cs-CZ" sz="2200" dirty="0" err="1"/>
              <a:t>proposal</a:t>
            </a:r>
            <a:r>
              <a:rPr lang="en-GB" sz="2200" dirty="0"/>
              <a:t>, </a:t>
            </a:r>
            <a:r>
              <a:rPr lang="cs-CZ" sz="2200" dirty="0" err="1"/>
              <a:t>you</a:t>
            </a:r>
            <a:r>
              <a:rPr lang="cs-CZ" sz="2200" dirty="0"/>
              <a:t> </a:t>
            </a:r>
            <a:r>
              <a:rPr lang="cs-CZ" sz="2200" dirty="0" err="1"/>
              <a:t>will</a:t>
            </a:r>
            <a:r>
              <a:rPr lang="cs-CZ" sz="2200" dirty="0"/>
              <a:t> </a:t>
            </a:r>
            <a:r>
              <a:rPr lang="cs-CZ" sz="2200" dirty="0" err="1"/>
              <a:t>be</a:t>
            </a:r>
            <a:r>
              <a:rPr lang="cs-CZ" sz="2200" dirty="0"/>
              <a:t> </a:t>
            </a:r>
            <a:r>
              <a:rPr lang="cs-CZ" sz="2200" dirty="0" err="1"/>
              <a:t>notified</a:t>
            </a:r>
            <a:r>
              <a:rPr lang="cs-CZ" sz="2200" dirty="0"/>
              <a:t> by SIS </a:t>
            </a:r>
            <a:r>
              <a:rPr lang="cs-CZ" sz="2200" dirty="0" err="1"/>
              <a:t>about</a:t>
            </a:r>
            <a:r>
              <a:rPr lang="cs-CZ" sz="2200" dirty="0"/>
              <a:t> </a:t>
            </a:r>
            <a:r>
              <a:rPr lang="en-GB" sz="2200" dirty="0"/>
              <a:t>Decision on Awarding the Scholarship</a:t>
            </a:r>
            <a:r>
              <a:rPr lang="cs-CZ" sz="2200" dirty="0"/>
              <a:t>.</a:t>
            </a:r>
            <a:r>
              <a:rPr lang="en-GB" sz="2200" dirty="0"/>
              <a:t> </a:t>
            </a:r>
            <a:r>
              <a:rPr lang="cs-CZ" sz="2200" dirty="0" err="1"/>
              <a:t>Please</a:t>
            </a:r>
            <a:r>
              <a:rPr lang="cs-CZ" sz="2200" dirty="0"/>
              <a:t> </a:t>
            </a:r>
            <a:r>
              <a:rPr lang="en-GB" sz="2200" dirty="0"/>
              <a:t>waive</a:t>
            </a:r>
            <a:r>
              <a:rPr lang="cs-CZ" sz="2200" dirty="0"/>
              <a:t> </a:t>
            </a:r>
            <a:r>
              <a:rPr lang="cs-CZ" sz="2200" dirty="0" err="1"/>
              <a:t>the</a:t>
            </a:r>
            <a:r>
              <a:rPr lang="en-GB" sz="2200" dirty="0"/>
              <a:t> right to appeal (open Decision – Personal data – Documents + Updating page – Waiving rights to appeal). </a:t>
            </a:r>
            <a:r>
              <a:rPr lang="cs-CZ" sz="2200" dirty="0" err="1"/>
              <a:t>After</a:t>
            </a:r>
            <a:r>
              <a:rPr lang="cs-CZ" sz="2200" dirty="0"/>
              <a:t> </a:t>
            </a:r>
            <a:r>
              <a:rPr lang="cs-CZ" sz="2200" dirty="0" err="1"/>
              <a:t>you</a:t>
            </a:r>
            <a:r>
              <a:rPr lang="cs-CZ" sz="2200" dirty="0"/>
              <a:t> </a:t>
            </a:r>
            <a:r>
              <a:rPr lang="cs-CZ" sz="2200" dirty="0" err="1"/>
              <a:t>waive</a:t>
            </a:r>
            <a:r>
              <a:rPr lang="cs-CZ" sz="2200" dirty="0"/>
              <a:t> </a:t>
            </a:r>
            <a:r>
              <a:rPr lang="cs-CZ" sz="2200" dirty="0" err="1"/>
              <a:t>the</a:t>
            </a:r>
            <a:r>
              <a:rPr lang="cs-CZ" sz="2200" dirty="0"/>
              <a:t> </a:t>
            </a:r>
            <a:r>
              <a:rPr lang="cs-CZ" sz="2200" dirty="0" err="1"/>
              <a:t>right</a:t>
            </a:r>
            <a:r>
              <a:rPr lang="cs-CZ" sz="2200" dirty="0"/>
              <a:t> to appeal, </a:t>
            </a:r>
            <a:r>
              <a:rPr lang="cs-CZ" sz="2200" dirty="0" err="1"/>
              <a:t>the</a:t>
            </a:r>
            <a:r>
              <a:rPr lang="cs-CZ" sz="2200" dirty="0"/>
              <a:t> </a:t>
            </a:r>
            <a:r>
              <a:rPr lang="cs-CZ" sz="2200" dirty="0" err="1"/>
              <a:t>decision</a:t>
            </a:r>
            <a:r>
              <a:rPr lang="cs-CZ" sz="2200" dirty="0"/>
              <a:t> </a:t>
            </a:r>
            <a:r>
              <a:rPr lang="cs-CZ" sz="2200" dirty="0" err="1"/>
              <a:t>will</a:t>
            </a:r>
            <a:r>
              <a:rPr lang="cs-CZ" sz="2200" dirty="0"/>
              <a:t> </a:t>
            </a:r>
            <a:r>
              <a:rPr lang="cs-CZ" sz="2200" dirty="0" err="1"/>
              <a:t>come</a:t>
            </a:r>
            <a:r>
              <a:rPr lang="cs-CZ" sz="2200" dirty="0"/>
              <a:t> </a:t>
            </a:r>
            <a:r>
              <a:rPr lang="cs-CZ" sz="2200" dirty="0" err="1"/>
              <a:t>into</a:t>
            </a:r>
            <a:r>
              <a:rPr lang="cs-CZ" sz="2200" dirty="0"/>
              <a:t> </a:t>
            </a:r>
            <a:r>
              <a:rPr lang="cs-CZ" sz="2200" dirty="0" err="1"/>
              <a:t>force</a:t>
            </a:r>
            <a:r>
              <a:rPr lang="cs-CZ" sz="2200" dirty="0"/>
              <a:t> and </a:t>
            </a:r>
            <a:r>
              <a:rPr lang="cs-CZ" sz="2200" dirty="0" err="1"/>
              <a:t>your</a:t>
            </a:r>
            <a:r>
              <a:rPr lang="en-GB" sz="2200" dirty="0"/>
              <a:t> scholarship will be paid out within 30 days.</a:t>
            </a:r>
          </a:p>
        </p:txBody>
      </p:sp>
      <p:pic>
        <p:nvPicPr>
          <p:cNvPr id="6" name="Obrázek 5"/>
          <p:cNvPicPr>
            <a:picLocks noChangeAspect="1"/>
          </p:cNvPicPr>
          <p:nvPr/>
        </p:nvPicPr>
        <p:blipFill>
          <a:blip r:embed="rId4" cstate="print"/>
          <a:stretch>
            <a:fillRect/>
          </a:stretch>
        </p:blipFill>
        <p:spPr>
          <a:xfrm flipV="1">
            <a:off x="0" y="6800295"/>
            <a:ext cx="12192000" cy="209548"/>
          </a:xfrm>
          <a:prstGeom prst="rect">
            <a:avLst/>
          </a:prstGeom>
        </p:spPr>
      </p:pic>
      <p:sp>
        <p:nvSpPr>
          <p:cNvPr id="3" name="Zástupný symbol pro číslo snímku 2"/>
          <p:cNvSpPr>
            <a:spLocks noGrp="1"/>
          </p:cNvSpPr>
          <p:nvPr>
            <p:ph type="sldNum" sz="quarter" idx="12"/>
          </p:nvPr>
        </p:nvSpPr>
        <p:spPr/>
        <p:txBody>
          <a:bodyPr/>
          <a:lstStyle/>
          <a:p>
            <a:fld id="{0258315F-CA55-47DF-9A9C-380C33269B8B}" type="slidenum">
              <a:rPr lang="cs-CZ" smtClean="0"/>
              <a:pPr/>
              <a:t>21</a:t>
            </a:fld>
            <a:endParaRPr lang="cs-CZ" dirty="0"/>
          </a:p>
        </p:txBody>
      </p:sp>
      <p:sp>
        <p:nvSpPr>
          <p:cNvPr id="7" name="Zástupný symbol pro zápatí 6"/>
          <p:cNvSpPr>
            <a:spLocks noGrp="1"/>
          </p:cNvSpPr>
          <p:nvPr>
            <p:ph type="ftr" sz="quarter" idx="11"/>
          </p:nvPr>
        </p:nvSpPr>
        <p:spPr>
          <a:xfrm>
            <a:off x="164757" y="6356350"/>
            <a:ext cx="1688757"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41109004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205946" y="156520"/>
            <a:ext cx="11788345" cy="830997"/>
          </a:xfrm>
          <a:prstGeom prst="rect">
            <a:avLst/>
          </a:prstGeom>
        </p:spPr>
        <p:txBody>
          <a:bodyPr wrap="square">
            <a:spAutoFit/>
          </a:bodyPr>
          <a:lstStyle/>
          <a:p>
            <a:pPr algn="ctr"/>
            <a:r>
              <a:rPr lang="cs-CZ" sz="4800" dirty="0">
                <a:ln w="0"/>
                <a:effectLst>
                  <a:outerShdw blurRad="38100" dist="19050" dir="2700000" algn="tl" rotWithShape="0">
                    <a:schemeClr val="dk1">
                      <a:alpha val="40000"/>
                    </a:schemeClr>
                  </a:outerShdw>
                </a:effectLst>
              </a:rPr>
              <a:t> </a:t>
            </a:r>
            <a:r>
              <a:rPr lang="en-US" sz="3200" b="1" dirty="0">
                <a:solidFill>
                  <a:srgbClr val="4472C4">
                    <a:lumMod val="75000"/>
                  </a:srgbClr>
                </a:solidFill>
              </a:rPr>
              <a:t>Personal expenses – scholarships</a:t>
            </a:r>
            <a:endParaRPr lang="cs-CZ" sz="4800" dirty="0">
              <a:ln w="0"/>
              <a:effectLst>
                <a:outerShdw blurRad="38100" dist="19050" dir="2700000" algn="tl" rotWithShape="0">
                  <a:schemeClr val="dk1">
                    <a:alpha val="40000"/>
                  </a:schemeClr>
                </a:outerShdw>
              </a:effectLst>
            </a:endParaRPr>
          </a:p>
        </p:txBody>
      </p:sp>
      <p:sp>
        <p:nvSpPr>
          <p:cNvPr id="2" name="Obdélník 1"/>
          <p:cNvSpPr/>
          <p:nvPr/>
        </p:nvSpPr>
        <p:spPr>
          <a:xfrm>
            <a:off x="427839" y="1334530"/>
            <a:ext cx="10796631" cy="4478149"/>
          </a:xfrm>
          <a:prstGeom prst="rect">
            <a:avLst/>
          </a:prstGeom>
        </p:spPr>
        <p:txBody>
          <a:bodyPr wrap="square">
            <a:spAutoFit/>
          </a:bodyPr>
          <a:lstStyle/>
          <a:p>
            <a:endParaRPr lang="cs-CZ" dirty="0">
              <a:solidFill>
                <a:schemeClr val="accent1">
                  <a:lumMod val="75000"/>
                </a:schemeClr>
              </a:solidFill>
            </a:endParaRPr>
          </a:p>
          <a:p>
            <a:pPr marL="342900" indent="-342900" algn="just">
              <a:buFont typeface="Arial" panose="020B0604020202020204" pitchFamily="34" charset="0"/>
              <a:buChar char="•"/>
            </a:pPr>
            <a:r>
              <a:rPr lang="en-GB" sz="2400" dirty="0"/>
              <a:t>A scholarship </a:t>
            </a:r>
            <a:r>
              <a:rPr lang="en-GB" sz="2400" b="1" dirty="0"/>
              <a:t>may not be paid out to</a:t>
            </a:r>
            <a:r>
              <a:rPr lang="sk-SK" sz="2400" b="1" dirty="0"/>
              <a:t>:</a:t>
            </a:r>
          </a:p>
          <a:p>
            <a:pPr algn="just"/>
            <a:endParaRPr lang="sk-SK" sz="2400" b="1" dirty="0"/>
          </a:p>
          <a:p>
            <a:pPr algn="just"/>
            <a:r>
              <a:rPr lang="sk-SK" sz="2400" b="1" dirty="0"/>
              <a:t>-  </a:t>
            </a:r>
            <a:r>
              <a:rPr lang="en-GB" sz="2400" b="1" dirty="0"/>
              <a:t>a student who has interrupted or terminated their studies</a:t>
            </a:r>
          </a:p>
          <a:p>
            <a:pPr algn="just"/>
            <a:r>
              <a:rPr lang="sk-SK" sz="2400" b="1" dirty="0"/>
              <a:t>- </a:t>
            </a:r>
            <a:r>
              <a:rPr lang="en-GB" sz="2400" b="1" dirty="0"/>
              <a:t>a student in a bachelor’s programme of study </a:t>
            </a:r>
            <a:r>
              <a:rPr lang="en-GB" sz="2400" dirty="0"/>
              <a:t>(they may be a member of the research team with no entitlement to remuneration in the form of a scholarship</a:t>
            </a:r>
            <a:r>
              <a:rPr lang="cs-CZ" sz="2400" dirty="0"/>
              <a:t>)</a:t>
            </a:r>
            <a:endParaRPr lang="sk-SK" sz="2400" dirty="0"/>
          </a:p>
          <a:p>
            <a:pPr marL="342900" indent="-342900" algn="just">
              <a:buFont typeface="Arial" panose="020B0604020202020204" pitchFamily="34" charset="0"/>
              <a:buChar char="•"/>
            </a:pPr>
            <a:endParaRPr lang="en-GB" sz="2700" dirty="0"/>
          </a:p>
          <a:p>
            <a:pPr marL="342900" indent="-342900" algn="just">
              <a:buFont typeface="Arial" panose="020B0604020202020204" pitchFamily="34" charset="0"/>
              <a:buChar char="•"/>
            </a:pPr>
            <a:r>
              <a:rPr lang="en-GB" sz="2400" dirty="0"/>
              <a:t>Scholarships of co-investigators –</a:t>
            </a:r>
            <a:r>
              <a:rPr lang="cs-CZ" sz="2400" dirty="0"/>
              <a:t> </a:t>
            </a:r>
            <a:r>
              <a:rPr lang="en-GB" sz="2400" dirty="0"/>
              <a:t>always use</a:t>
            </a:r>
            <a:r>
              <a:rPr lang="cs-CZ" sz="2400" dirty="0"/>
              <a:t> </a:t>
            </a:r>
            <a:r>
              <a:rPr lang="en-GB" sz="2400" dirty="0"/>
              <a:t>separate proposals.</a:t>
            </a:r>
            <a:endParaRPr lang="sk-SK" sz="2400" dirty="0"/>
          </a:p>
          <a:p>
            <a:pPr marL="342900" indent="-342900" algn="just">
              <a:buFont typeface="Arial" panose="020B0604020202020204" pitchFamily="34" charset="0"/>
              <a:buChar char="•"/>
            </a:pPr>
            <a:endParaRPr lang="sk-SK" sz="2400" dirty="0"/>
          </a:p>
          <a:p>
            <a:pPr marL="342900" indent="-342900" algn="just">
              <a:buFont typeface="Arial" panose="020B0604020202020204" pitchFamily="34" charset="0"/>
              <a:buChar char="•"/>
            </a:pPr>
            <a:r>
              <a:rPr lang="en-GB" sz="2400" dirty="0">
                <a:solidFill>
                  <a:schemeClr val="tx1">
                    <a:lumMod val="95000"/>
                    <a:lumOff val="5000"/>
                  </a:schemeClr>
                </a:solidFill>
              </a:rPr>
              <a:t>If a co-investigator is from another CU faculty, you must conclude an agreement on the transfer of funds – </a:t>
            </a:r>
            <a:r>
              <a:rPr lang="sk-SK" sz="2400" dirty="0" err="1">
                <a:solidFill>
                  <a:schemeClr val="tx1">
                    <a:lumMod val="95000"/>
                    <a:lumOff val="5000"/>
                  </a:schemeClr>
                </a:solidFill>
              </a:rPr>
              <a:t>please</a:t>
            </a:r>
            <a:r>
              <a:rPr lang="sk-SK" sz="2400" dirty="0">
                <a:solidFill>
                  <a:schemeClr val="tx1">
                    <a:lumMod val="95000"/>
                    <a:lumOff val="5000"/>
                  </a:schemeClr>
                </a:solidFill>
              </a:rPr>
              <a:t> </a:t>
            </a:r>
            <a:r>
              <a:rPr lang="en-GB" sz="2400" dirty="0">
                <a:solidFill>
                  <a:schemeClr val="tx1">
                    <a:lumMod val="95000"/>
                    <a:lumOff val="5000"/>
                  </a:schemeClr>
                </a:solidFill>
              </a:rPr>
              <a:t>consult with the Grant Office.</a:t>
            </a:r>
            <a:endParaRPr lang="en-GB" sz="2400" dirty="0"/>
          </a:p>
          <a:p>
            <a:pPr marL="342900" indent="-342900" algn="just">
              <a:buFont typeface="Arial" panose="020B0604020202020204" pitchFamily="34" charset="0"/>
              <a:buChar char="•"/>
            </a:pPr>
            <a:endParaRPr lang="en-GB" sz="2400" dirty="0"/>
          </a:p>
        </p:txBody>
      </p:sp>
      <p:pic>
        <p:nvPicPr>
          <p:cNvPr id="6" name="Obrázek 5"/>
          <p:cNvPicPr>
            <a:picLocks noChangeAspect="1"/>
          </p:cNvPicPr>
          <p:nvPr/>
        </p:nvPicPr>
        <p:blipFill>
          <a:blip r:embed="rId3" cstate="print"/>
          <a:stretch>
            <a:fillRect/>
          </a:stretch>
        </p:blipFill>
        <p:spPr>
          <a:xfrm flipV="1">
            <a:off x="0" y="6693358"/>
            <a:ext cx="12192000" cy="209548"/>
          </a:xfrm>
          <a:prstGeom prst="rect">
            <a:avLst/>
          </a:prstGeom>
        </p:spPr>
      </p:pic>
      <p:sp>
        <p:nvSpPr>
          <p:cNvPr id="3" name="Zástupný symbol pro číslo snímku 2"/>
          <p:cNvSpPr>
            <a:spLocks noGrp="1"/>
          </p:cNvSpPr>
          <p:nvPr>
            <p:ph type="sldNum" sz="quarter" idx="12"/>
          </p:nvPr>
        </p:nvSpPr>
        <p:spPr/>
        <p:txBody>
          <a:bodyPr/>
          <a:lstStyle/>
          <a:p>
            <a:fld id="{0258315F-CA55-47DF-9A9C-380C33269B8B}" type="slidenum">
              <a:rPr lang="cs-CZ" smtClean="0"/>
              <a:pPr/>
              <a:t>22</a:t>
            </a:fld>
            <a:endParaRPr lang="cs-CZ"/>
          </a:p>
        </p:txBody>
      </p:sp>
      <p:sp>
        <p:nvSpPr>
          <p:cNvPr id="7" name="Zástupný symbol pro zápatí 6"/>
          <p:cNvSpPr>
            <a:spLocks noGrp="1"/>
          </p:cNvSpPr>
          <p:nvPr>
            <p:ph type="ftr" sz="quarter" idx="11"/>
          </p:nvPr>
        </p:nvSpPr>
        <p:spPr>
          <a:xfrm>
            <a:off x="172996" y="6356350"/>
            <a:ext cx="1738182"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20739808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403654" y="255373"/>
            <a:ext cx="11467070" cy="1569660"/>
          </a:xfrm>
          <a:prstGeom prst="rect">
            <a:avLst/>
          </a:prstGeom>
        </p:spPr>
        <p:txBody>
          <a:bodyPr wrap="square">
            <a:spAutoFit/>
          </a:bodyPr>
          <a:lstStyle/>
          <a:p>
            <a:pPr lvl="0" algn="ctr"/>
            <a:r>
              <a:rPr lang="cs-CZ" sz="4800" dirty="0">
                <a:ln w="0"/>
                <a:effectLst>
                  <a:outerShdw blurRad="38100" dist="19050" dir="2700000" algn="tl" rotWithShape="0">
                    <a:schemeClr val="dk1">
                      <a:alpha val="40000"/>
                    </a:schemeClr>
                  </a:outerShdw>
                </a:effectLst>
              </a:rPr>
              <a:t>   </a:t>
            </a:r>
            <a:r>
              <a:rPr lang="en-US" sz="3200" b="1" dirty="0">
                <a:solidFill>
                  <a:srgbClr val="4472C4">
                    <a:lumMod val="75000"/>
                  </a:srgbClr>
                </a:solidFill>
              </a:rPr>
              <a:t>Personal expenses – Wages</a:t>
            </a:r>
            <a:r>
              <a:rPr lang="cs-CZ" sz="3200" b="1" dirty="0">
                <a:solidFill>
                  <a:srgbClr val="4472C4">
                    <a:lumMod val="75000"/>
                  </a:srgbClr>
                </a:solidFill>
              </a:rPr>
              <a:t> </a:t>
            </a:r>
            <a:r>
              <a:rPr lang="cs-CZ" sz="3200" b="1" dirty="0" err="1">
                <a:solidFill>
                  <a:schemeClr val="accent1">
                    <a:lumMod val="75000"/>
                  </a:schemeClr>
                </a:solidFill>
              </a:rPr>
              <a:t>for</a:t>
            </a:r>
            <a:r>
              <a:rPr lang="cs-CZ" sz="3200" b="1" dirty="0">
                <a:solidFill>
                  <a:schemeClr val="accent1">
                    <a:lumMod val="75000"/>
                  </a:schemeClr>
                </a:solidFill>
              </a:rPr>
              <a:t> </a:t>
            </a:r>
            <a:r>
              <a:rPr lang="cs-CZ" sz="3200" b="1" dirty="0" err="1">
                <a:solidFill>
                  <a:schemeClr val="accent1">
                    <a:lumMod val="75000"/>
                  </a:schemeClr>
                </a:solidFill>
              </a:rPr>
              <a:t>employees</a:t>
            </a:r>
            <a:endParaRPr lang="cs-CZ" sz="3200" b="1" dirty="0">
              <a:solidFill>
                <a:schemeClr val="accent1">
                  <a:lumMod val="75000"/>
                </a:schemeClr>
              </a:solidFill>
            </a:endParaRPr>
          </a:p>
          <a:p>
            <a:pPr algn="ctr"/>
            <a:endParaRPr lang="cs-CZ" sz="4800" dirty="0">
              <a:ln w="0"/>
              <a:effectLst>
                <a:outerShdw blurRad="38100" dist="19050" dir="2700000" algn="tl" rotWithShape="0">
                  <a:schemeClr val="dk1">
                    <a:alpha val="40000"/>
                  </a:schemeClr>
                </a:outerShdw>
              </a:effectLst>
            </a:endParaRPr>
          </a:p>
        </p:txBody>
      </p:sp>
      <p:sp>
        <p:nvSpPr>
          <p:cNvPr id="2" name="Obdélník 1"/>
          <p:cNvSpPr/>
          <p:nvPr/>
        </p:nvSpPr>
        <p:spPr>
          <a:xfrm>
            <a:off x="362465" y="873211"/>
            <a:ext cx="11494255" cy="5909310"/>
          </a:xfrm>
          <a:prstGeom prst="rect">
            <a:avLst/>
          </a:prstGeom>
        </p:spPr>
        <p:txBody>
          <a:bodyPr wrap="square">
            <a:spAutoFit/>
          </a:bodyPr>
          <a:lstStyle/>
          <a:p>
            <a:endParaRPr lang="cs-CZ" sz="2000" dirty="0">
              <a:solidFill>
                <a:srgbClr val="FF0000"/>
              </a:solidFill>
            </a:endParaRPr>
          </a:p>
          <a:p>
            <a:pPr marL="285750" indent="-285750" algn="just">
              <a:buFont typeface="Arial" panose="020B0604020202020204" pitchFamily="34" charset="0"/>
              <a:buChar char="•"/>
            </a:pPr>
            <a:r>
              <a:rPr lang="cs-CZ" sz="2000" dirty="0" err="1"/>
              <a:t>If</a:t>
            </a:r>
            <a:r>
              <a:rPr lang="cs-CZ" sz="2000" dirty="0"/>
              <a:t> h</a:t>
            </a:r>
            <a:r>
              <a:rPr lang="en-GB" sz="2000" dirty="0" err="1"/>
              <a:t>ead</a:t>
            </a:r>
            <a:r>
              <a:rPr lang="en-GB" sz="2000" dirty="0"/>
              <a:t> of project</a:t>
            </a:r>
            <a:r>
              <a:rPr lang="cs-CZ" sz="2000" dirty="0"/>
              <a:t> </a:t>
            </a:r>
            <a:r>
              <a:rPr lang="cs-CZ" sz="2000" dirty="0" err="1"/>
              <a:t>or</a:t>
            </a:r>
            <a:r>
              <a:rPr lang="cs-CZ" sz="2000" dirty="0"/>
              <a:t> </a:t>
            </a:r>
            <a:r>
              <a:rPr lang="en-GB" sz="2000" dirty="0"/>
              <a:t>supervisor</a:t>
            </a:r>
            <a:r>
              <a:rPr lang="cs-CZ" sz="2000" dirty="0"/>
              <a:t> </a:t>
            </a:r>
            <a:r>
              <a:rPr lang="cs-CZ" sz="2000" dirty="0" err="1"/>
              <a:t>is</a:t>
            </a:r>
            <a:r>
              <a:rPr lang="cs-CZ" sz="2000" dirty="0"/>
              <a:t> </a:t>
            </a:r>
            <a:r>
              <a:rPr lang="en-GB" sz="2000" b="1" dirty="0"/>
              <a:t>an employee of the Faculty of Arts</a:t>
            </a:r>
            <a:r>
              <a:rPr lang="en-GB" sz="2000" dirty="0"/>
              <a:t>, the project investigator submits a “</a:t>
            </a:r>
            <a:r>
              <a:rPr lang="en-GB" sz="2000" b="1" dirty="0"/>
              <a:t>Proposal for the payment of remuneration to an internal employee</a:t>
            </a:r>
            <a:r>
              <a:rPr lang="en-GB" sz="2000" dirty="0"/>
              <a:t>”</a:t>
            </a:r>
            <a:r>
              <a:rPr lang="cs-CZ" sz="2000" dirty="0"/>
              <a:t>.</a:t>
            </a:r>
            <a:r>
              <a:rPr lang="en-GB" sz="2000" dirty="0"/>
              <a:t> </a:t>
            </a:r>
            <a:endParaRPr lang="cs-CZ" sz="2000" dirty="0"/>
          </a:p>
          <a:p>
            <a:pPr marL="285750" indent="-285750" algn="just">
              <a:buFont typeface="Arial" panose="020B0604020202020204" pitchFamily="34" charset="0"/>
              <a:buChar char="•"/>
            </a:pPr>
            <a:endParaRPr lang="cs-CZ" sz="2000" dirty="0"/>
          </a:p>
          <a:p>
            <a:pPr marL="285750" indent="-285750" algn="just">
              <a:buFont typeface="Arial" panose="020B0604020202020204" pitchFamily="34" charset="0"/>
              <a:buChar char="•"/>
            </a:pPr>
            <a:r>
              <a:rPr lang="en-GB" sz="2000" dirty="0"/>
              <a:t>The form for the proposal for the </a:t>
            </a:r>
            <a:r>
              <a:rPr lang="en-GB" sz="2000" b="1" dirty="0"/>
              <a:t>payment of remuneration to an internal employee </a:t>
            </a:r>
            <a:r>
              <a:rPr lang="cs-CZ" sz="2000" b="1" dirty="0" err="1"/>
              <a:t>is</a:t>
            </a:r>
            <a:r>
              <a:rPr lang="cs-CZ" sz="2000" b="1" dirty="0"/>
              <a:t> </a:t>
            </a:r>
            <a:r>
              <a:rPr lang="cs-CZ" sz="2000" dirty="0" err="1"/>
              <a:t>available</a:t>
            </a:r>
            <a:r>
              <a:rPr lang="cs-CZ" sz="2000" dirty="0"/>
              <a:t> </a:t>
            </a:r>
            <a:r>
              <a:rPr lang="cs-CZ" sz="2000" dirty="0" err="1">
                <a:hlinkClick r:id="rId3">
                  <a:extLst>
                    <a:ext uri="{A12FA001-AC4F-418D-AE19-62706E023703}">
                      <ahyp:hlinkClr xmlns:ahyp="http://schemas.microsoft.com/office/drawing/2018/hyperlinkcolor" val="tx"/>
                    </a:ext>
                  </a:extLst>
                </a:hlinkClick>
              </a:rPr>
              <a:t>here</a:t>
            </a:r>
            <a:r>
              <a:rPr lang="cs-CZ" sz="2000" dirty="0"/>
              <a:t> and </a:t>
            </a:r>
            <a:r>
              <a:rPr lang="en-GB" sz="2000" dirty="0"/>
              <a:t>will be sent by the Grant Office at the end of June with detailed instructions for completion. </a:t>
            </a:r>
            <a:endParaRPr lang="cs-CZ" sz="2000" dirty="0"/>
          </a:p>
          <a:p>
            <a:pPr marL="285750" indent="-285750" algn="just">
              <a:buFont typeface="Arial" panose="020B0604020202020204" pitchFamily="34" charset="0"/>
              <a:buChar char="•"/>
            </a:pPr>
            <a:endParaRPr lang="en-GB" sz="2000" dirty="0"/>
          </a:p>
          <a:p>
            <a:pPr marL="285750" indent="-285750" algn="just">
              <a:buFont typeface="Arial" panose="020B0604020202020204" pitchFamily="34" charset="0"/>
              <a:buChar char="•"/>
            </a:pPr>
            <a:r>
              <a:rPr lang="en-GB" sz="2000" dirty="0"/>
              <a:t>Payment of remuneration </a:t>
            </a:r>
            <a:r>
              <a:rPr lang="en-GB" sz="2000" b="1" dirty="0"/>
              <a:t>will be possible approximately from 1 July 2024</a:t>
            </a:r>
            <a:r>
              <a:rPr lang="cs-CZ" sz="2000" b="1" dirty="0"/>
              <a:t> </a:t>
            </a:r>
            <a:r>
              <a:rPr lang="cs-CZ" sz="2000" dirty="0"/>
              <a:t>to </a:t>
            </a:r>
            <a:r>
              <a:rPr lang="en-GB" sz="2000" b="1" dirty="0"/>
              <a:t>25 September 2024 (Agreements on the Performance of Work and Agreements on Work Activities can also be arranged now).</a:t>
            </a:r>
            <a:endParaRPr lang="cs-CZ" sz="2000" b="1" dirty="0"/>
          </a:p>
          <a:p>
            <a:pPr algn="just"/>
            <a:endParaRPr lang="en-GB" sz="2000" b="1" dirty="0"/>
          </a:p>
          <a:p>
            <a:pPr marL="285750" indent="-285750">
              <a:buFont typeface="Arial" panose="020B0604020202020204" pitchFamily="34" charset="0"/>
              <a:buChar char="•"/>
            </a:pPr>
            <a:r>
              <a:rPr lang="en-GB" sz="2000" dirty="0"/>
              <a:t>The amount you have in the budget for remuneration is gross wage</a:t>
            </a:r>
            <a:r>
              <a:rPr lang="cs-CZ" sz="2000" dirty="0"/>
              <a:t> </a:t>
            </a:r>
            <a:r>
              <a:rPr lang="en-GB" sz="2000" dirty="0"/>
              <a:t>including contributions to insurance of </a:t>
            </a:r>
            <a:r>
              <a:rPr lang="en-GB" sz="2000" b="1" dirty="0"/>
              <a:t>3</a:t>
            </a:r>
            <a:r>
              <a:rPr lang="cs-CZ" sz="2000" b="1" dirty="0"/>
              <a:t>4</a:t>
            </a:r>
            <a:r>
              <a:rPr lang="en-GB" sz="2000" b="1" dirty="0"/>
              <a:t>.8%; </a:t>
            </a:r>
            <a:r>
              <a:rPr lang="en-GB" sz="2000" dirty="0"/>
              <a:t>you should differentiate in the form between gross wages and insurance; the total amount must be equal to what you have in the budget; </a:t>
            </a:r>
            <a:r>
              <a:rPr lang="en-GB" sz="2000" b="1" dirty="0"/>
              <a:t>remuneration is paid for a period of six months.</a:t>
            </a:r>
            <a:endParaRPr lang="cs-CZ" sz="2000" b="1" dirty="0"/>
          </a:p>
          <a:p>
            <a:pPr marL="285750" indent="-285750">
              <a:buFont typeface="Arial" panose="020B0604020202020204" pitchFamily="34" charset="0"/>
              <a:buChar char="•"/>
            </a:pPr>
            <a:endParaRPr lang="en-GB" sz="2000" b="1" dirty="0"/>
          </a:p>
          <a:p>
            <a:pPr marL="285750" indent="-285750">
              <a:buFont typeface="Arial" panose="020B0604020202020204" pitchFamily="34" charset="0"/>
              <a:buChar char="•"/>
            </a:pPr>
            <a:r>
              <a:rPr lang="en-GB" sz="2000" dirty="0"/>
              <a:t>Submit the proposal completed according to the instructions of the Grant</a:t>
            </a:r>
            <a:r>
              <a:rPr lang="cs-CZ" sz="2000" dirty="0"/>
              <a:t> Office</a:t>
            </a:r>
            <a:r>
              <a:rPr lang="en-GB" sz="2000" dirty="0"/>
              <a:t> </a:t>
            </a:r>
            <a:r>
              <a:rPr lang="en-GB" sz="2000" b="1" dirty="0"/>
              <a:t>to Human Resources </a:t>
            </a:r>
            <a:r>
              <a:rPr lang="cs-CZ" sz="2000" dirty="0"/>
              <a:t>(</a:t>
            </a:r>
            <a:r>
              <a:rPr lang="en-GB" sz="2000" u="sng" dirty="0">
                <a:hlinkClick r:id="rId4">
                  <a:extLst>
                    <a:ext uri="{A12FA001-AC4F-418D-AE19-62706E023703}">
                      <ahyp:hlinkClr xmlns:ahyp="http://schemas.microsoft.com/office/drawing/2018/hyperlinkcolor" val="tx"/>
                    </a:ext>
                  </a:extLst>
                </a:hlinkClick>
              </a:rPr>
              <a:t>https://www.ff.cuni.cz/fakulta/struktura-historie/oddeleni-dekanatu/osobni-oddeleni/</a:t>
            </a:r>
            <a:r>
              <a:rPr lang="cs-CZ" sz="2000" u="sng" dirty="0"/>
              <a:t>)</a:t>
            </a:r>
            <a:r>
              <a:rPr lang="en-GB" sz="2000" dirty="0"/>
              <a:t>.</a:t>
            </a:r>
            <a:endParaRPr lang="cs-CZ" sz="2000" dirty="0"/>
          </a:p>
          <a:p>
            <a:pPr marL="285750" indent="-285750" algn="just">
              <a:buFont typeface="Arial" panose="020B0604020202020204" pitchFamily="34" charset="0"/>
              <a:buChar char="•"/>
            </a:pPr>
            <a:endParaRPr lang="cs-CZ" sz="2000" dirty="0"/>
          </a:p>
          <a:p>
            <a:endParaRPr lang="cs-CZ" i="1" dirty="0"/>
          </a:p>
        </p:txBody>
      </p:sp>
      <p:pic>
        <p:nvPicPr>
          <p:cNvPr id="6" name="Obrázek 5"/>
          <p:cNvPicPr>
            <a:picLocks noChangeAspect="1"/>
          </p:cNvPicPr>
          <p:nvPr/>
        </p:nvPicPr>
        <p:blipFill>
          <a:blip r:embed="rId5" cstate="print"/>
          <a:stretch>
            <a:fillRect/>
          </a:stretch>
        </p:blipFill>
        <p:spPr>
          <a:xfrm flipV="1">
            <a:off x="0" y="6688626"/>
            <a:ext cx="12192000" cy="209548"/>
          </a:xfrm>
          <a:prstGeom prst="rect">
            <a:avLst/>
          </a:prstGeom>
        </p:spPr>
      </p:pic>
      <p:sp>
        <p:nvSpPr>
          <p:cNvPr id="3" name="Zástupný symbol pro číslo snímku 2"/>
          <p:cNvSpPr>
            <a:spLocks noGrp="1"/>
          </p:cNvSpPr>
          <p:nvPr>
            <p:ph type="sldNum" sz="quarter" idx="12"/>
          </p:nvPr>
        </p:nvSpPr>
        <p:spPr/>
        <p:txBody>
          <a:bodyPr/>
          <a:lstStyle/>
          <a:p>
            <a:fld id="{0258315F-CA55-47DF-9A9C-380C33269B8B}" type="slidenum">
              <a:rPr lang="cs-CZ" smtClean="0"/>
              <a:pPr/>
              <a:t>23</a:t>
            </a:fld>
            <a:endParaRPr lang="cs-CZ"/>
          </a:p>
        </p:txBody>
      </p:sp>
      <p:sp>
        <p:nvSpPr>
          <p:cNvPr id="7" name="Zástupný symbol pro zápatí 6"/>
          <p:cNvSpPr>
            <a:spLocks noGrp="1"/>
          </p:cNvSpPr>
          <p:nvPr>
            <p:ph type="ftr" sz="quarter" idx="11"/>
          </p:nvPr>
        </p:nvSpPr>
        <p:spPr>
          <a:xfrm>
            <a:off x="156519" y="6356350"/>
            <a:ext cx="1837038"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22296426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číslo snímku 1"/>
          <p:cNvSpPr>
            <a:spLocks noGrp="1"/>
          </p:cNvSpPr>
          <p:nvPr>
            <p:ph type="sldNum" sz="quarter" idx="12"/>
          </p:nvPr>
        </p:nvSpPr>
        <p:spPr/>
        <p:txBody>
          <a:bodyPr/>
          <a:lstStyle/>
          <a:p>
            <a:fld id="{0258315F-CA55-47DF-9A9C-380C33269B8B}" type="slidenum">
              <a:rPr lang="cs-CZ" smtClean="0"/>
              <a:pPr/>
              <a:t>24</a:t>
            </a:fld>
            <a:endParaRPr lang="cs-CZ"/>
          </a:p>
        </p:txBody>
      </p:sp>
      <p:pic>
        <p:nvPicPr>
          <p:cNvPr id="5" name="Obrázek 4"/>
          <p:cNvPicPr>
            <a:picLocks noChangeAspect="1"/>
          </p:cNvPicPr>
          <p:nvPr/>
        </p:nvPicPr>
        <p:blipFill>
          <a:blip r:embed="rId2" cstate="print"/>
          <a:stretch>
            <a:fillRect/>
          </a:stretch>
        </p:blipFill>
        <p:spPr>
          <a:xfrm flipV="1">
            <a:off x="0" y="6693358"/>
            <a:ext cx="12192000" cy="209548"/>
          </a:xfrm>
          <a:prstGeom prst="rect">
            <a:avLst/>
          </a:prstGeom>
        </p:spPr>
      </p:pic>
      <p:sp>
        <p:nvSpPr>
          <p:cNvPr id="6" name="Zástupný symbol pro zápatí 5"/>
          <p:cNvSpPr>
            <a:spLocks noGrp="1"/>
          </p:cNvSpPr>
          <p:nvPr>
            <p:ph type="ftr" sz="quarter" idx="11"/>
          </p:nvPr>
        </p:nvSpPr>
        <p:spPr/>
        <p:txBody>
          <a:bodyPr/>
          <a:lstStyle/>
          <a:p>
            <a:r>
              <a:rPr lang="cs-CZ" dirty="0"/>
              <a:t>GA CU 2024</a:t>
            </a:r>
          </a:p>
        </p:txBody>
      </p:sp>
      <p:pic>
        <p:nvPicPr>
          <p:cNvPr id="4" name="Obrázek 3" descr="Obsah obrázku text, snímek obrazovky, Písmo, číslo&#10;&#10;Popis byl vytvořen automaticky">
            <a:extLst>
              <a:ext uri="{FF2B5EF4-FFF2-40B4-BE49-F238E27FC236}">
                <a16:creationId xmlns:a16="http://schemas.microsoft.com/office/drawing/2014/main" id="{77DEDCF0-98BE-CE9E-CC6C-D4FA3AC9798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8200" y="-29301"/>
            <a:ext cx="4894690" cy="6676213"/>
          </a:xfrm>
          <a:prstGeom prst="rect">
            <a:avLst/>
          </a:prstGeom>
        </p:spPr>
      </p:pic>
      <p:pic>
        <p:nvPicPr>
          <p:cNvPr id="9" name="Obrázek 8" descr="Obsah obrázku text, snímek obrazovky, software, Paralelní&#10;&#10;Popis byl vytvořen automaticky">
            <a:extLst>
              <a:ext uri="{FF2B5EF4-FFF2-40B4-BE49-F238E27FC236}">
                <a16:creationId xmlns:a16="http://schemas.microsoft.com/office/drawing/2014/main" id="{938E1660-78D5-C630-288C-CF8B56E3CBA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61226" y="0"/>
            <a:ext cx="4592304" cy="6455138"/>
          </a:xfrm>
          <a:prstGeom prst="rect">
            <a:avLst/>
          </a:prstGeom>
        </p:spPr>
      </p:pic>
    </p:spTree>
    <p:extLst>
      <p:ext uri="{BB962C8B-B14F-4D97-AF65-F5344CB8AC3E}">
        <p14:creationId xmlns:p14="http://schemas.microsoft.com/office/powerpoint/2010/main" val="42501820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číslo snímku 1">
            <a:extLst>
              <a:ext uri="{FF2B5EF4-FFF2-40B4-BE49-F238E27FC236}">
                <a16:creationId xmlns:a16="http://schemas.microsoft.com/office/drawing/2014/main" id="{043A2D33-F7BD-42BB-8B1D-90B916C63B78}"/>
              </a:ext>
            </a:extLst>
          </p:cNvPr>
          <p:cNvSpPr>
            <a:spLocks noGrp="1"/>
          </p:cNvSpPr>
          <p:nvPr>
            <p:ph type="sldNum" sz="quarter" idx="12"/>
          </p:nvPr>
        </p:nvSpPr>
        <p:spPr/>
        <p:txBody>
          <a:bodyPr/>
          <a:lstStyle/>
          <a:p>
            <a:fld id="{0258315F-CA55-47DF-9A9C-380C33269B8B}" type="slidenum">
              <a:rPr lang="cs-CZ" smtClean="0"/>
              <a:pPr/>
              <a:t>25</a:t>
            </a:fld>
            <a:endParaRPr lang="cs-CZ"/>
          </a:p>
        </p:txBody>
      </p:sp>
      <p:sp>
        <p:nvSpPr>
          <p:cNvPr id="4" name="Obdélník 3">
            <a:extLst>
              <a:ext uri="{FF2B5EF4-FFF2-40B4-BE49-F238E27FC236}">
                <a16:creationId xmlns:a16="http://schemas.microsoft.com/office/drawing/2014/main" id="{12DD6789-7C12-4833-9E4B-3FCBAF69D7CE}"/>
              </a:ext>
            </a:extLst>
          </p:cNvPr>
          <p:cNvSpPr/>
          <p:nvPr/>
        </p:nvSpPr>
        <p:spPr>
          <a:xfrm>
            <a:off x="304800" y="333494"/>
            <a:ext cx="11598876" cy="584775"/>
          </a:xfrm>
          <a:prstGeom prst="rect">
            <a:avLst/>
          </a:prstGeom>
        </p:spPr>
        <p:txBody>
          <a:bodyPr wrap="square">
            <a:spAutoFit/>
          </a:bodyPr>
          <a:lstStyle/>
          <a:p>
            <a:pPr algn="ctr"/>
            <a:r>
              <a:rPr lang="en-US" sz="3200" b="1" dirty="0">
                <a:solidFill>
                  <a:srgbClr val="4472C4">
                    <a:lumMod val="75000"/>
                  </a:srgbClr>
                </a:solidFill>
              </a:rPr>
              <a:t>Personal expenses – </a:t>
            </a:r>
            <a:r>
              <a:rPr lang="cs-CZ" sz="3200" b="1" dirty="0" err="1">
                <a:solidFill>
                  <a:schemeClr val="accent1">
                    <a:lumMod val="75000"/>
                  </a:schemeClr>
                </a:solidFill>
              </a:rPr>
              <a:t>agreement</a:t>
            </a:r>
            <a:r>
              <a:rPr lang="cs-CZ" sz="3200" b="1" dirty="0">
                <a:solidFill>
                  <a:schemeClr val="accent1">
                    <a:lumMod val="75000"/>
                  </a:schemeClr>
                </a:solidFill>
              </a:rPr>
              <a:t> </a:t>
            </a:r>
            <a:r>
              <a:rPr lang="cs-CZ" sz="3200" b="1" dirty="0" err="1">
                <a:solidFill>
                  <a:schemeClr val="accent1">
                    <a:lumMod val="75000"/>
                  </a:schemeClr>
                </a:solidFill>
              </a:rPr>
              <a:t>for</a:t>
            </a:r>
            <a:r>
              <a:rPr lang="cs-CZ" sz="3200" b="1" dirty="0">
                <a:solidFill>
                  <a:schemeClr val="accent1">
                    <a:lumMod val="75000"/>
                  </a:schemeClr>
                </a:solidFill>
              </a:rPr>
              <a:t> </a:t>
            </a:r>
            <a:r>
              <a:rPr lang="cs-CZ" sz="3200" b="1" dirty="0" err="1">
                <a:solidFill>
                  <a:schemeClr val="accent1">
                    <a:lumMod val="75000"/>
                  </a:schemeClr>
                </a:solidFill>
              </a:rPr>
              <a:t>external</a:t>
            </a:r>
            <a:r>
              <a:rPr lang="cs-CZ" sz="3200" b="1" dirty="0">
                <a:solidFill>
                  <a:schemeClr val="accent1">
                    <a:lumMod val="75000"/>
                  </a:schemeClr>
                </a:solidFill>
              </a:rPr>
              <a:t> </a:t>
            </a:r>
            <a:r>
              <a:rPr lang="cs-CZ" sz="3200" b="1" dirty="0" err="1">
                <a:solidFill>
                  <a:schemeClr val="accent1">
                    <a:lumMod val="75000"/>
                  </a:schemeClr>
                </a:solidFill>
              </a:rPr>
              <a:t>workers</a:t>
            </a:r>
            <a:r>
              <a:rPr lang="cs-CZ" sz="3200" b="1" dirty="0">
                <a:solidFill>
                  <a:schemeClr val="accent1">
                    <a:lumMod val="75000"/>
                  </a:schemeClr>
                </a:solidFill>
              </a:rPr>
              <a:t> </a:t>
            </a:r>
            <a:endParaRPr lang="cs-CZ" sz="4400" dirty="0">
              <a:solidFill>
                <a:schemeClr val="accent1">
                  <a:lumMod val="75000"/>
                </a:schemeClr>
              </a:solidFill>
            </a:endParaRPr>
          </a:p>
        </p:txBody>
      </p:sp>
      <p:sp>
        <p:nvSpPr>
          <p:cNvPr id="5" name="TextovéPole 4">
            <a:extLst>
              <a:ext uri="{FF2B5EF4-FFF2-40B4-BE49-F238E27FC236}">
                <a16:creationId xmlns:a16="http://schemas.microsoft.com/office/drawing/2014/main" id="{722B90EB-26DC-4366-AE7E-232748A2C69D}"/>
              </a:ext>
            </a:extLst>
          </p:cNvPr>
          <p:cNvSpPr txBox="1"/>
          <p:nvPr/>
        </p:nvSpPr>
        <p:spPr>
          <a:xfrm>
            <a:off x="469557" y="1102934"/>
            <a:ext cx="11265243" cy="6340197"/>
          </a:xfrm>
          <a:prstGeom prst="rect">
            <a:avLst/>
          </a:prstGeom>
          <a:noFill/>
        </p:spPr>
        <p:txBody>
          <a:bodyPr wrap="square" rtlCol="0">
            <a:spAutoFit/>
          </a:bodyPr>
          <a:lstStyle/>
          <a:p>
            <a:pPr algn="just"/>
            <a:endParaRPr lang="cs-CZ" sz="2800" i="1" dirty="0">
              <a:solidFill>
                <a:srgbClr val="FF0000"/>
              </a:solidFill>
            </a:endParaRPr>
          </a:p>
          <a:p>
            <a:pPr marL="285750" indent="-285750" algn="just">
              <a:buFont typeface="Arial" panose="020B0604020202020204" pitchFamily="34" charset="0"/>
              <a:buChar char="•"/>
            </a:pPr>
            <a:r>
              <a:rPr kumimoji="0" lang="cs-CZ" sz="2000" b="0" i="0" u="none" strike="noStrike" kern="1200" cap="none" spc="0" normalizeH="0" baseline="0" noProof="0" dirty="0" err="1">
                <a:ln>
                  <a:noFill/>
                </a:ln>
                <a:effectLst/>
                <a:uLnTx/>
                <a:uFillTx/>
                <a:latin typeface="Calibri"/>
                <a:ea typeface="+mn-ea"/>
                <a:cs typeface="+mn-cs"/>
              </a:rPr>
              <a:t>If</a:t>
            </a:r>
            <a:r>
              <a:rPr kumimoji="0" lang="cs-CZ" sz="2000" b="0" i="0" u="none" strike="noStrike" kern="1200" cap="none" spc="0" normalizeH="0" baseline="0" noProof="0" dirty="0">
                <a:ln>
                  <a:noFill/>
                </a:ln>
                <a:effectLst/>
                <a:uLnTx/>
                <a:uFillTx/>
                <a:latin typeface="Calibri"/>
                <a:ea typeface="+mn-ea"/>
                <a:cs typeface="+mn-cs"/>
              </a:rPr>
              <a:t> </a:t>
            </a:r>
            <a:r>
              <a:rPr lang="cs-CZ" sz="2000" dirty="0">
                <a:latin typeface="Calibri"/>
              </a:rPr>
              <a:t>h</a:t>
            </a:r>
            <a:r>
              <a:rPr kumimoji="0" lang="en-GB" sz="2000" b="0" i="0" u="none" strike="noStrike" kern="1200" cap="none" spc="0" normalizeH="0" baseline="0" noProof="0" dirty="0" err="1">
                <a:ln>
                  <a:noFill/>
                </a:ln>
                <a:effectLst/>
                <a:uLnTx/>
                <a:uFillTx/>
                <a:latin typeface="Calibri"/>
                <a:ea typeface="+mn-ea"/>
                <a:cs typeface="+mn-cs"/>
              </a:rPr>
              <a:t>ead</a:t>
            </a:r>
            <a:r>
              <a:rPr kumimoji="0" lang="en-GB" sz="2000" b="0" i="0" u="none" strike="noStrike" kern="1200" cap="none" spc="0" normalizeH="0" baseline="0" noProof="0" dirty="0">
                <a:ln>
                  <a:noFill/>
                </a:ln>
                <a:effectLst/>
                <a:uLnTx/>
                <a:uFillTx/>
                <a:latin typeface="Calibri"/>
                <a:ea typeface="+mn-ea"/>
                <a:cs typeface="+mn-cs"/>
              </a:rPr>
              <a:t> of the project</a:t>
            </a:r>
            <a:r>
              <a:rPr kumimoji="0" lang="cs-CZ" sz="2000" b="0" i="0" u="none" strike="noStrike" kern="1200" cap="none" spc="0" normalizeH="0" baseline="0" noProof="0" dirty="0">
                <a:ln>
                  <a:noFill/>
                </a:ln>
                <a:effectLst/>
                <a:uLnTx/>
                <a:uFillTx/>
                <a:latin typeface="Calibri"/>
                <a:ea typeface="+mn-ea"/>
                <a:cs typeface="+mn-cs"/>
              </a:rPr>
              <a:t>/</a:t>
            </a:r>
            <a:r>
              <a:rPr kumimoji="0" lang="en-GB" sz="2000" b="0" i="0" u="none" strike="noStrike" kern="1200" cap="none" spc="0" normalizeH="0" baseline="0" noProof="0" dirty="0">
                <a:ln>
                  <a:noFill/>
                </a:ln>
                <a:effectLst/>
                <a:uLnTx/>
                <a:uFillTx/>
                <a:latin typeface="Calibri"/>
                <a:ea typeface="+mn-ea"/>
                <a:cs typeface="+mn-cs"/>
              </a:rPr>
              <a:t>supervisor</a:t>
            </a:r>
            <a:r>
              <a:rPr kumimoji="0" lang="cs-CZ" sz="2000" b="0" i="0" u="none" strike="noStrike" kern="1200" cap="none" spc="0" normalizeH="0" baseline="0" noProof="0" dirty="0">
                <a:ln>
                  <a:noFill/>
                </a:ln>
                <a:effectLst/>
                <a:uLnTx/>
                <a:uFillTx/>
                <a:latin typeface="Calibri"/>
                <a:ea typeface="+mn-ea"/>
                <a:cs typeface="+mn-cs"/>
              </a:rPr>
              <a:t>/</a:t>
            </a:r>
            <a:r>
              <a:rPr kumimoji="0" lang="cs-CZ" sz="2000" b="0" i="0" u="none" strike="noStrike" kern="1200" cap="none" spc="0" normalizeH="0" baseline="0" noProof="0" dirty="0" err="1">
                <a:ln>
                  <a:noFill/>
                </a:ln>
                <a:effectLst/>
                <a:uLnTx/>
                <a:uFillTx/>
                <a:latin typeface="Calibri"/>
                <a:ea typeface="+mn-ea"/>
                <a:cs typeface="+mn-cs"/>
              </a:rPr>
              <a:t>other</a:t>
            </a:r>
            <a:r>
              <a:rPr kumimoji="0" lang="cs-CZ" sz="2000" b="0" i="0" u="none" strike="noStrike" kern="1200" cap="none" spc="0" normalizeH="0" baseline="0" noProof="0" dirty="0">
                <a:ln>
                  <a:noFill/>
                </a:ln>
                <a:effectLst/>
                <a:uLnTx/>
                <a:uFillTx/>
                <a:latin typeface="Calibri"/>
                <a:ea typeface="+mn-ea"/>
                <a:cs typeface="+mn-cs"/>
              </a:rPr>
              <a:t> </a:t>
            </a:r>
            <a:r>
              <a:rPr lang="en-GB" sz="2000" dirty="0"/>
              <a:t>member of the research team </a:t>
            </a:r>
            <a:r>
              <a:rPr kumimoji="0" lang="cs-CZ" sz="2000" b="0" i="0" u="none" strike="noStrike" kern="1200" cap="none" spc="0" normalizeH="0" baseline="0" noProof="0" dirty="0" err="1">
                <a:ln>
                  <a:noFill/>
                </a:ln>
                <a:effectLst/>
                <a:uLnTx/>
                <a:uFillTx/>
                <a:latin typeface="Calibri"/>
                <a:ea typeface="+mn-ea"/>
                <a:cs typeface="+mn-cs"/>
              </a:rPr>
              <a:t>is</a:t>
            </a:r>
            <a:r>
              <a:rPr kumimoji="0" lang="en-GB" sz="2000" b="1" i="0" u="none" strike="noStrike" kern="1200" cap="none" spc="0" normalizeH="0" baseline="0" noProof="0" dirty="0">
                <a:ln>
                  <a:noFill/>
                </a:ln>
                <a:effectLst/>
                <a:uLnTx/>
                <a:uFillTx/>
                <a:latin typeface="Calibri"/>
                <a:ea typeface="+mn-ea"/>
                <a:cs typeface="+mn-cs"/>
              </a:rPr>
              <a:t> not an employee of the Faculty of Arts</a:t>
            </a:r>
            <a:r>
              <a:rPr kumimoji="0" lang="en-GB" sz="2000" b="0" i="0" u="none" strike="noStrike" kern="1200" cap="none" spc="0" normalizeH="0" baseline="0" noProof="0" dirty="0">
                <a:ln>
                  <a:noFill/>
                </a:ln>
                <a:effectLst/>
                <a:uLnTx/>
                <a:uFillTx/>
                <a:latin typeface="Calibri"/>
                <a:ea typeface="+mn-ea"/>
                <a:cs typeface="+mn-cs"/>
              </a:rPr>
              <a:t>, the project investigator</a:t>
            </a:r>
            <a:r>
              <a:rPr kumimoji="0" lang="cs-CZ" sz="2000" b="0" i="0" u="none" strike="noStrike" kern="1200" cap="none" spc="0" normalizeH="0" baseline="0" noProof="0" dirty="0">
                <a:ln>
                  <a:noFill/>
                </a:ln>
                <a:effectLst/>
                <a:uLnTx/>
                <a:uFillTx/>
                <a:latin typeface="Calibri"/>
                <a:ea typeface="+mn-ea"/>
                <a:cs typeface="+mn-cs"/>
              </a:rPr>
              <a:t> </a:t>
            </a:r>
            <a:r>
              <a:rPr kumimoji="0" lang="cs-CZ" sz="2000" b="0" i="0" u="none" strike="noStrike" kern="1200" cap="none" spc="0" normalizeH="0" baseline="0" noProof="0" dirty="0" err="1">
                <a:ln>
                  <a:noFill/>
                </a:ln>
                <a:effectLst/>
                <a:uLnTx/>
                <a:uFillTx/>
                <a:latin typeface="Calibri"/>
                <a:ea typeface="+mn-ea"/>
                <a:cs typeface="+mn-cs"/>
              </a:rPr>
              <a:t>pays</a:t>
            </a:r>
            <a:r>
              <a:rPr kumimoji="0" lang="cs-CZ" sz="2000" b="0" i="0" u="none" strike="noStrike" kern="1200" cap="none" spc="0" normalizeH="0" baseline="0" noProof="0" dirty="0">
                <a:ln>
                  <a:noFill/>
                </a:ln>
                <a:effectLst/>
                <a:uLnTx/>
                <a:uFillTx/>
                <a:latin typeface="Calibri"/>
                <a:ea typeface="+mn-ea"/>
                <a:cs typeface="+mn-cs"/>
              </a:rPr>
              <a:t> </a:t>
            </a:r>
            <a:r>
              <a:rPr kumimoji="0" lang="cs-CZ" sz="2000" b="0" i="0" u="none" strike="noStrike" kern="1200" cap="none" spc="0" normalizeH="0" baseline="0" noProof="0" dirty="0" err="1">
                <a:ln>
                  <a:noFill/>
                </a:ln>
                <a:effectLst/>
                <a:uLnTx/>
                <a:uFillTx/>
                <a:latin typeface="Calibri"/>
                <a:ea typeface="+mn-ea"/>
                <a:cs typeface="+mn-cs"/>
              </a:rPr>
              <a:t>him</a:t>
            </a:r>
            <a:r>
              <a:rPr kumimoji="0" lang="cs-CZ" sz="2000" b="0" i="0" u="none" strike="noStrike" kern="1200" cap="none" spc="0" normalizeH="0" baseline="0" noProof="0" dirty="0">
                <a:ln>
                  <a:noFill/>
                </a:ln>
                <a:effectLst/>
                <a:uLnTx/>
                <a:uFillTx/>
                <a:latin typeface="Calibri"/>
                <a:ea typeface="+mn-ea"/>
                <a:cs typeface="+mn-cs"/>
              </a:rPr>
              <a:t>/her</a:t>
            </a:r>
            <a:r>
              <a:rPr lang="cs-CZ" sz="2000" dirty="0">
                <a:latin typeface="Calibri"/>
              </a:rPr>
              <a:t> </a:t>
            </a:r>
            <a:r>
              <a:rPr lang="cs-CZ" sz="2000" dirty="0" err="1">
                <a:latin typeface="Calibri"/>
              </a:rPr>
              <a:t>using</a:t>
            </a:r>
            <a:r>
              <a:rPr lang="en-GB" sz="2000" dirty="0"/>
              <a:t> </a:t>
            </a:r>
            <a:r>
              <a:rPr lang="en-GB" sz="2000" b="1" dirty="0"/>
              <a:t>“Agreement on the Performance of Work” </a:t>
            </a:r>
            <a:r>
              <a:rPr lang="en-GB" sz="2000" dirty="0"/>
              <a:t>or an “</a:t>
            </a:r>
            <a:r>
              <a:rPr lang="en-GB" sz="2000" b="1" dirty="0"/>
              <a:t>Agreement on Work Activities”</a:t>
            </a:r>
            <a:r>
              <a:rPr lang="en-GB" sz="2000" dirty="0"/>
              <a:t> </a:t>
            </a:r>
            <a:r>
              <a:rPr lang="cs-CZ" sz="2000" i="1" dirty="0"/>
              <a:t>.</a:t>
            </a:r>
          </a:p>
          <a:p>
            <a:pPr marL="285750" indent="-285750" algn="just">
              <a:buFont typeface="Arial" panose="020B0604020202020204" pitchFamily="34" charset="0"/>
              <a:buChar char="•"/>
            </a:pPr>
            <a:endParaRPr lang="cs-CZ" sz="2000" dirty="0"/>
          </a:p>
          <a:p>
            <a:pPr marL="285750" indent="-285750" algn="just">
              <a:buFont typeface="Arial" panose="020B0604020202020204" pitchFamily="34" charset="0"/>
              <a:buChar char="•"/>
            </a:pPr>
            <a:r>
              <a:rPr lang="cs-CZ" sz="2000" dirty="0"/>
              <a:t>He </a:t>
            </a:r>
            <a:r>
              <a:rPr lang="en-GB" sz="2000" dirty="0"/>
              <a:t>fills out </a:t>
            </a:r>
            <a:r>
              <a:rPr lang="cs-CZ" sz="2000" b="1" dirty="0" err="1"/>
              <a:t>form</a:t>
            </a:r>
            <a:r>
              <a:rPr lang="cs-CZ" sz="2000" dirty="0"/>
              <a:t> </a:t>
            </a:r>
            <a:r>
              <a:rPr lang="cs-CZ" sz="2000" b="1" dirty="0" err="1"/>
              <a:t>for</a:t>
            </a:r>
            <a:r>
              <a:rPr lang="cs-CZ" sz="2000" b="1" dirty="0"/>
              <a:t> </a:t>
            </a:r>
            <a:r>
              <a:rPr lang="cs-CZ" sz="2000" b="1" dirty="0" err="1"/>
              <a:t>agreement</a:t>
            </a:r>
            <a:r>
              <a:rPr lang="cs-CZ" sz="2000" b="1" dirty="0"/>
              <a:t> </a:t>
            </a:r>
            <a:r>
              <a:rPr lang="en-GB" sz="2000" dirty="0"/>
              <a:t>in cooperation with the secretary of</a:t>
            </a:r>
            <a:r>
              <a:rPr lang="cs-CZ" sz="2000" dirty="0"/>
              <a:t> his </a:t>
            </a:r>
            <a:r>
              <a:rPr lang="en-GB" sz="2000" dirty="0"/>
              <a:t>own</a:t>
            </a:r>
            <a:r>
              <a:rPr lang="cs-CZ" sz="2000" dirty="0"/>
              <a:t> </a:t>
            </a:r>
            <a:r>
              <a:rPr lang="en-GB" sz="2000" dirty="0"/>
              <a:t>basic unit</a:t>
            </a:r>
            <a:r>
              <a:rPr lang="cs-CZ" sz="2000" dirty="0"/>
              <a:t> (institute </a:t>
            </a:r>
            <a:r>
              <a:rPr lang="cs-CZ" sz="2000" dirty="0" err="1"/>
              <a:t>or</a:t>
            </a:r>
            <a:r>
              <a:rPr lang="cs-CZ" sz="2000" dirty="0"/>
              <a:t> department).</a:t>
            </a:r>
          </a:p>
          <a:p>
            <a:pPr marL="285750" indent="-285750" algn="just">
              <a:buFont typeface="Arial" panose="020B0604020202020204" pitchFamily="34" charset="0"/>
              <a:buChar char="•"/>
            </a:pPr>
            <a:endParaRPr lang="cs-CZ" sz="2000" dirty="0"/>
          </a:p>
          <a:p>
            <a:pPr marL="285750" indent="-285750" algn="just">
              <a:buFont typeface="Arial" panose="020B0604020202020204" pitchFamily="34" charset="0"/>
              <a:buChar char="•"/>
            </a:pPr>
            <a:r>
              <a:rPr lang="en-US" sz="2000" dirty="0"/>
              <a:t>Payment of agreements will be possible from approximately </a:t>
            </a:r>
            <a:r>
              <a:rPr lang="en-US" sz="2000" b="1" dirty="0"/>
              <a:t>1 April 2024 </a:t>
            </a:r>
            <a:r>
              <a:rPr lang="en-US" sz="2000" dirty="0"/>
              <a:t>to </a:t>
            </a:r>
            <a:r>
              <a:rPr lang="en-US" sz="2000" b="1" dirty="0"/>
              <a:t>25 September 2024</a:t>
            </a:r>
            <a:r>
              <a:rPr lang="en-US" sz="2000" dirty="0"/>
              <a:t>. The amount will be paid</a:t>
            </a:r>
            <a:r>
              <a:rPr lang="cs-CZ" sz="2000" dirty="0"/>
              <a:t> out</a:t>
            </a:r>
            <a:r>
              <a:rPr lang="en-US" sz="2000" dirty="0"/>
              <a:t> after the submission of </a:t>
            </a:r>
            <a:r>
              <a:rPr lang="cs-CZ" sz="2000" b="1" dirty="0" err="1"/>
              <a:t>the</a:t>
            </a:r>
            <a:r>
              <a:rPr lang="cs-CZ" sz="2000" dirty="0"/>
              <a:t> </a:t>
            </a:r>
            <a:r>
              <a:rPr lang="cs-CZ" sz="2000" b="1" dirty="0" err="1"/>
              <a:t>time</a:t>
            </a:r>
            <a:r>
              <a:rPr lang="cs-CZ" sz="2000" b="1" dirty="0"/>
              <a:t> </a:t>
            </a:r>
            <a:r>
              <a:rPr lang="cs-CZ" sz="2000" b="1" dirty="0" err="1"/>
              <a:t>sheet</a:t>
            </a:r>
            <a:r>
              <a:rPr lang="cs-CZ" sz="2000" b="1" dirty="0"/>
              <a:t> </a:t>
            </a:r>
            <a:r>
              <a:rPr lang="en-US" sz="2000" dirty="0"/>
              <a:t>to the </a:t>
            </a:r>
            <a:r>
              <a:rPr lang="en-US" sz="2000" b="1" dirty="0"/>
              <a:t>Human Resources</a:t>
            </a:r>
            <a:r>
              <a:rPr lang="en-US" sz="2000" dirty="0"/>
              <a:t>.</a:t>
            </a:r>
            <a:endParaRPr lang="cs-CZ" sz="2000" dirty="0"/>
          </a:p>
          <a:p>
            <a:pPr marL="285750" indent="-285750" algn="just">
              <a:buFont typeface="Arial" panose="020B0604020202020204" pitchFamily="34" charset="0"/>
              <a:buChar char="•"/>
            </a:pPr>
            <a:endParaRPr lang="cs-CZ" sz="2000" dirty="0"/>
          </a:p>
          <a:p>
            <a:pPr marL="285750" indent="-285750" algn="just">
              <a:buFont typeface="Arial" panose="020B0604020202020204" pitchFamily="34" charset="0"/>
              <a:buChar char="•"/>
            </a:pPr>
            <a:r>
              <a:rPr lang="en-US" sz="2000" dirty="0"/>
              <a:t>The 34.8% insurance may also be deducted from the amount you have budgeted for the agreement if the limits are exceeded</a:t>
            </a:r>
            <a:r>
              <a:rPr lang="cs-CZ" sz="2000" dirty="0"/>
              <a:t> </a:t>
            </a:r>
            <a:r>
              <a:rPr lang="cs-CZ" sz="2000" dirty="0" err="1"/>
              <a:t>or</a:t>
            </a:r>
            <a:r>
              <a:rPr lang="cs-CZ" sz="2000" dirty="0"/>
              <a:t> </a:t>
            </a:r>
            <a:r>
              <a:rPr lang="cs-CZ" sz="2000" dirty="0" err="1"/>
              <a:t>if</a:t>
            </a:r>
            <a:r>
              <a:rPr lang="en-US" sz="2000" dirty="0"/>
              <a:t> the agreements are overlapping; always consult </a:t>
            </a:r>
            <a:r>
              <a:rPr lang="cs-CZ" sz="2000" dirty="0" err="1"/>
              <a:t>possible</a:t>
            </a:r>
            <a:r>
              <a:rPr lang="cs-CZ" sz="2000" dirty="0"/>
              <a:t> </a:t>
            </a:r>
            <a:r>
              <a:rPr lang="en-US" sz="2000" dirty="0"/>
              <a:t>deduction</a:t>
            </a:r>
            <a:r>
              <a:rPr lang="cs-CZ" sz="2000" dirty="0"/>
              <a:t>s </a:t>
            </a:r>
            <a:r>
              <a:rPr lang="cs-CZ" sz="2000" dirty="0" err="1"/>
              <a:t>with</a:t>
            </a:r>
            <a:r>
              <a:rPr lang="cs-CZ" sz="2000" dirty="0"/>
              <a:t> </a:t>
            </a:r>
            <a:r>
              <a:rPr lang="cs-CZ" sz="2000" dirty="0" err="1"/>
              <a:t>the</a:t>
            </a:r>
            <a:r>
              <a:rPr lang="cs-CZ" sz="2000" dirty="0"/>
              <a:t> </a:t>
            </a:r>
            <a:r>
              <a:rPr lang="en-US" sz="2000" dirty="0"/>
              <a:t>secretary of your basic unit; the agreement is usually paid </a:t>
            </a:r>
            <a:r>
              <a:rPr lang="cs-CZ" sz="2000" dirty="0" err="1"/>
              <a:t>for</a:t>
            </a:r>
            <a:r>
              <a:rPr lang="en-US" sz="2000" dirty="0"/>
              <a:t> a </a:t>
            </a:r>
            <a:r>
              <a:rPr lang="en-US" sz="2000" b="1" dirty="0"/>
              <a:t>one-month period</a:t>
            </a:r>
            <a:r>
              <a:rPr lang="en-US" sz="2000" dirty="0"/>
              <a:t>.</a:t>
            </a:r>
            <a:endParaRPr lang="cs-CZ" sz="2000" dirty="0"/>
          </a:p>
          <a:p>
            <a:pPr marL="285750" indent="-285750" algn="just">
              <a:buFont typeface="Arial" panose="020B0604020202020204" pitchFamily="34" charset="0"/>
              <a:buChar char="•"/>
            </a:pPr>
            <a:endParaRPr lang="cs-CZ" sz="2000" dirty="0"/>
          </a:p>
          <a:p>
            <a:pPr marL="285750" indent="-285750" algn="just">
              <a:buFont typeface="Arial" panose="020B0604020202020204" pitchFamily="34" charset="0"/>
              <a:buChar char="•"/>
            </a:pPr>
            <a:r>
              <a:rPr lang="cs-CZ" sz="2000" dirty="0"/>
              <a:t>F</a:t>
            </a:r>
            <a:r>
              <a:rPr lang="en-GB" sz="2000" dirty="0"/>
              <a:t>or completing the administrative work</a:t>
            </a:r>
            <a:r>
              <a:rPr lang="cs-CZ" sz="2000" dirty="0"/>
              <a:t> </a:t>
            </a:r>
            <a:r>
              <a:rPr lang="cs-CZ" sz="2000" dirty="0" err="1"/>
              <a:t>please</a:t>
            </a:r>
            <a:r>
              <a:rPr lang="en-GB" sz="2000" dirty="0"/>
              <a:t> cooperate with Human Resources.</a:t>
            </a:r>
            <a:r>
              <a:rPr lang="cs-CZ" sz="2000" dirty="0"/>
              <a:t> (</a:t>
            </a:r>
            <a:r>
              <a:rPr lang="cs-CZ" sz="2000" u="sng" dirty="0">
                <a:solidFill>
                  <a:schemeClr val="accent1">
                    <a:lumMod val="75000"/>
                  </a:schemeClr>
                </a:solidFill>
                <a:hlinkClick r:id="rId3">
                  <a:extLst>
                    <a:ext uri="{A12FA001-AC4F-418D-AE19-62706E023703}">
                      <ahyp:hlinkClr xmlns:ahyp="http://schemas.microsoft.com/office/drawing/2018/hyperlinkcolor" val="tx"/>
                    </a:ext>
                  </a:extLst>
                </a:hlinkClick>
              </a:rPr>
              <a:t>www.ff.cuni.cz/</a:t>
            </a:r>
            <a:r>
              <a:rPr lang="cs-CZ" sz="2000" u="sng" dirty="0" err="1">
                <a:solidFill>
                  <a:schemeClr val="accent1">
                    <a:lumMod val="75000"/>
                  </a:schemeClr>
                </a:solidFill>
                <a:hlinkClick r:id="rId3">
                  <a:extLst>
                    <a:ext uri="{A12FA001-AC4F-418D-AE19-62706E023703}">
                      <ahyp:hlinkClr xmlns:ahyp="http://schemas.microsoft.com/office/drawing/2018/hyperlinkcolor" val="tx"/>
                    </a:ext>
                  </a:extLst>
                </a:hlinkClick>
              </a:rPr>
              <a:t>odd</a:t>
            </a:r>
            <a:r>
              <a:rPr lang="cs-CZ" sz="2000" u="sng" dirty="0">
                <a:solidFill>
                  <a:schemeClr val="accent1">
                    <a:lumMod val="75000"/>
                  </a:schemeClr>
                </a:solidFill>
                <a:hlinkClick r:id="rId3">
                  <a:extLst>
                    <a:ext uri="{A12FA001-AC4F-418D-AE19-62706E023703}">
                      <ahyp:hlinkClr xmlns:ahyp="http://schemas.microsoft.com/office/drawing/2018/hyperlinkcolor" val="tx"/>
                    </a:ext>
                  </a:extLst>
                </a:hlinkClick>
              </a:rPr>
              <a:t>-oso</a:t>
            </a:r>
            <a:r>
              <a:rPr lang="cs-CZ" sz="2000" u="sng" dirty="0"/>
              <a:t>)</a:t>
            </a:r>
            <a:r>
              <a:rPr lang="cs-CZ" sz="2000" dirty="0"/>
              <a:t>.</a:t>
            </a:r>
            <a:endParaRPr lang="en-GB" sz="2000" dirty="0"/>
          </a:p>
          <a:p>
            <a:pPr marL="285750" indent="-285750">
              <a:buFont typeface="Arial" panose="020B0604020202020204" pitchFamily="34" charset="0"/>
              <a:buChar char="•"/>
            </a:pPr>
            <a:endParaRPr lang="en-GB" sz="2200" dirty="0"/>
          </a:p>
          <a:p>
            <a:pPr marL="285750" indent="-285750">
              <a:buFont typeface="Arial" panose="020B0604020202020204" pitchFamily="34" charset="0"/>
              <a:buChar char="•"/>
            </a:pPr>
            <a:endParaRPr lang="cs-CZ" dirty="0"/>
          </a:p>
          <a:p>
            <a:pPr marL="285750" indent="-285750">
              <a:buFont typeface="Arial" panose="020B0604020202020204" pitchFamily="34" charset="0"/>
              <a:buChar char="•"/>
            </a:pPr>
            <a:endParaRPr lang="cs-CZ" dirty="0"/>
          </a:p>
        </p:txBody>
      </p:sp>
      <p:pic>
        <p:nvPicPr>
          <p:cNvPr id="6" name="Obrázek 5"/>
          <p:cNvPicPr>
            <a:picLocks noChangeAspect="1"/>
          </p:cNvPicPr>
          <p:nvPr/>
        </p:nvPicPr>
        <p:blipFill>
          <a:blip r:embed="rId4" cstate="print"/>
          <a:stretch>
            <a:fillRect/>
          </a:stretch>
        </p:blipFill>
        <p:spPr>
          <a:xfrm flipV="1">
            <a:off x="0" y="6704809"/>
            <a:ext cx="12192000" cy="209548"/>
          </a:xfrm>
          <a:prstGeom prst="rect">
            <a:avLst/>
          </a:prstGeom>
        </p:spPr>
      </p:pic>
      <p:sp>
        <p:nvSpPr>
          <p:cNvPr id="7" name="Zástupný symbol pro zápatí 6"/>
          <p:cNvSpPr>
            <a:spLocks noGrp="1"/>
          </p:cNvSpPr>
          <p:nvPr>
            <p:ph type="ftr" sz="quarter" idx="11"/>
          </p:nvPr>
        </p:nvSpPr>
        <p:spPr>
          <a:xfrm>
            <a:off x="148281" y="6356350"/>
            <a:ext cx="1729945"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5930909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387178" y="179800"/>
            <a:ext cx="11384692" cy="1323439"/>
          </a:xfrm>
          <a:prstGeom prst="rect">
            <a:avLst/>
          </a:prstGeom>
        </p:spPr>
        <p:txBody>
          <a:bodyPr wrap="square">
            <a:spAutoFit/>
          </a:bodyPr>
          <a:lstStyle/>
          <a:p>
            <a:pPr algn="ctr"/>
            <a:r>
              <a:rPr lang="en-US" sz="3200" b="1" dirty="0">
                <a:solidFill>
                  <a:schemeClr val="accent1">
                    <a:lumMod val="75000"/>
                  </a:schemeClr>
                </a:solidFill>
              </a:rPr>
              <a:t>Subsistence expenses – </a:t>
            </a:r>
            <a:r>
              <a:rPr lang="cs-CZ" sz="3200" b="1" dirty="0">
                <a:solidFill>
                  <a:schemeClr val="accent1">
                    <a:lumMod val="75000"/>
                  </a:schemeClr>
                </a:solidFill>
              </a:rPr>
              <a:t>student</a:t>
            </a:r>
            <a:r>
              <a:rPr lang="en-US" sz="3200" b="1" dirty="0">
                <a:solidFill>
                  <a:schemeClr val="accent1">
                    <a:lumMod val="75000"/>
                  </a:schemeClr>
                </a:solidFill>
              </a:rPr>
              <a:t>s</a:t>
            </a:r>
            <a:endParaRPr lang="cs-CZ" sz="3200" b="1" dirty="0">
              <a:solidFill>
                <a:schemeClr val="accent1">
                  <a:lumMod val="75000"/>
                </a:schemeClr>
              </a:solidFill>
            </a:endParaRPr>
          </a:p>
          <a:p>
            <a:pPr algn="ctr"/>
            <a:endParaRPr lang="cs-CZ" sz="4800" dirty="0">
              <a:ln w="0"/>
              <a:effectLst>
                <a:outerShdw blurRad="38100" dist="19050" dir="2700000" algn="tl" rotWithShape="0">
                  <a:schemeClr val="dk1">
                    <a:alpha val="40000"/>
                  </a:schemeClr>
                </a:outerShdw>
              </a:effectLst>
            </a:endParaRPr>
          </a:p>
        </p:txBody>
      </p:sp>
      <p:sp>
        <p:nvSpPr>
          <p:cNvPr id="2" name="Obdélník 1"/>
          <p:cNvSpPr/>
          <p:nvPr/>
        </p:nvSpPr>
        <p:spPr>
          <a:xfrm>
            <a:off x="354227" y="502509"/>
            <a:ext cx="11548213" cy="5386090"/>
          </a:xfrm>
          <a:prstGeom prst="rect">
            <a:avLst/>
          </a:prstGeom>
        </p:spPr>
        <p:txBody>
          <a:bodyPr wrap="square">
            <a:spAutoFit/>
          </a:bodyPr>
          <a:lstStyle/>
          <a:p>
            <a:endParaRPr lang="cs-CZ" dirty="0">
              <a:solidFill>
                <a:schemeClr val="accent1">
                  <a:lumMod val="75000"/>
                </a:schemeClr>
              </a:solidFill>
            </a:endParaRPr>
          </a:p>
          <a:p>
            <a:pPr marL="285750" indent="-285750" algn="just">
              <a:buFont typeface="Arial" panose="020B0604020202020204" pitchFamily="34" charset="0"/>
              <a:buChar char="•"/>
            </a:pPr>
            <a:r>
              <a:rPr lang="en-GB" dirty="0"/>
              <a:t>Plan your travel sufficiently in advance.</a:t>
            </a:r>
          </a:p>
          <a:p>
            <a:pPr marL="285750" indent="-285750" algn="just">
              <a:buFont typeface="Arial" panose="020B0604020202020204" pitchFamily="34" charset="0"/>
              <a:buChar char="•"/>
            </a:pPr>
            <a:r>
              <a:rPr lang="en-GB" dirty="0"/>
              <a:t>Subsistence expenses are paid </a:t>
            </a:r>
            <a:r>
              <a:rPr lang="en-GB" b="1" dirty="0"/>
              <a:t>retroactively in the form of a scholarship </a:t>
            </a:r>
            <a:r>
              <a:rPr lang="en-GB" dirty="0"/>
              <a:t>(an untitled agreement is concluded only with a co-investigator studying at another CU faculty). </a:t>
            </a:r>
          </a:p>
          <a:p>
            <a:pPr marL="285750" indent="-285750" algn="just">
              <a:buFont typeface="Arial" panose="020B0604020202020204" pitchFamily="34" charset="0"/>
              <a:buChar char="•"/>
            </a:pPr>
            <a:r>
              <a:rPr lang="en-GB" dirty="0"/>
              <a:t>Advances are not provided.</a:t>
            </a:r>
          </a:p>
          <a:p>
            <a:pPr marL="285750" indent="-285750" algn="just">
              <a:buFont typeface="Arial" panose="020B0604020202020204" pitchFamily="34" charset="0"/>
              <a:buChar char="•"/>
            </a:pPr>
            <a:r>
              <a:rPr lang="en-GB" dirty="0"/>
              <a:t>Eligible costs: fares (international and local – even in the Czech Republic/economy class), public transport fares, accommodation (max. 3* hotel/guest house), travel insurance, conference fees, as well as fees for libraries, etc. </a:t>
            </a:r>
          </a:p>
          <a:p>
            <a:pPr marL="285750" indent="-285750" algn="just">
              <a:buFont typeface="Arial" panose="020B0604020202020204" pitchFamily="34" charset="0"/>
              <a:buChar char="•"/>
            </a:pPr>
            <a:r>
              <a:rPr lang="en-GB" dirty="0"/>
              <a:t>Ineligible expenses: food, pocket money, expenses connected with the use of a car</a:t>
            </a:r>
            <a:r>
              <a:rPr lang="cs-CZ" dirty="0"/>
              <a:t>, </a:t>
            </a:r>
            <a:r>
              <a:rPr lang="cs-CZ" dirty="0" err="1"/>
              <a:t>tuition</a:t>
            </a:r>
            <a:r>
              <a:rPr lang="en-GB" dirty="0"/>
              <a:t>.</a:t>
            </a:r>
            <a:r>
              <a:rPr lang="en-GB" b="1" dirty="0"/>
              <a:t> </a:t>
            </a:r>
          </a:p>
          <a:p>
            <a:pPr marL="285750" indent="-285750" algn="just">
              <a:buFont typeface="Arial" panose="020B0604020202020204" pitchFamily="34" charset="0"/>
              <a:buChar char="•"/>
            </a:pPr>
            <a:r>
              <a:rPr lang="en-GB" dirty="0"/>
              <a:t>After taking a trip, the student submits to the </a:t>
            </a:r>
            <a:r>
              <a:rPr lang="en-GB" b="1" dirty="0"/>
              <a:t>Grant Office a proposal for awarding a scholarship (travel) and the completed attachment to the proposal</a:t>
            </a:r>
            <a:r>
              <a:rPr lang="en-GB" dirty="0"/>
              <a:t>.</a:t>
            </a:r>
            <a:r>
              <a:rPr lang="en-GB" b="1" dirty="0"/>
              <a:t> </a:t>
            </a:r>
            <a:r>
              <a:rPr lang="en-GB" dirty="0"/>
              <a:t>The forms are available at the following address: </a:t>
            </a:r>
            <a:r>
              <a:rPr lang="en-GB" dirty="0">
                <a:hlinkClick r:id="rId3"/>
              </a:rPr>
              <a:t>https://www.ff.cuni.cz/fakulta/struktura-historie/oddeleni-dekanatu/projektove-grantove-oddeleni/formulare/</a:t>
            </a:r>
            <a:endParaRPr lang="cs-CZ" dirty="0"/>
          </a:p>
          <a:p>
            <a:pPr marL="285750" indent="-285750" algn="just">
              <a:buFont typeface="Arial" panose="020B0604020202020204" pitchFamily="34" charset="0"/>
              <a:buChar char="•"/>
            </a:pPr>
            <a:r>
              <a:rPr lang="en-GB" dirty="0"/>
              <a:t>The attachment should contain the length of the trip, the destination, the purpose of the trip in several sentences, a list of accounting documents demonstrating that the trip was taken and the duration, and the </a:t>
            </a:r>
            <a:r>
              <a:rPr lang="en-GB" b="1" dirty="0"/>
              <a:t>originals of all documents</a:t>
            </a:r>
            <a:r>
              <a:rPr lang="en-GB" dirty="0"/>
              <a:t>. The scholarship is paid out based on these documents. </a:t>
            </a:r>
            <a:r>
              <a:rPr lang="en-GB" b="1" dirty="0"/>
              <a:t>Save all receipts that you want to have reimbursed.</a:t>
            </a:r>
            <a:endParaRPr lang="en-GB" dirty="0"/>
          </a:p>
          <a:p>
            <a:pPr marL="285750" indent="-285750" algn="just">
              <a:buFont typeface="Arial" panose="020B0604020202020204" pitchFamily="34" charset="0"/>
              <a:buChar char="•"/>
            </a:pPr>
            <a:r>
              <a:rPr lang="en-GB" b="1" u="sng" dirty="0"/>
              <a:t>Documents (tickets, air tickets with boarding passes, account statements if payments were made by card, etc.) are submitted together with the completed attachment and the scholarship proposal to the Grant Office. </a:t>
            </a:r>
            <a:endParaRPr lang="cs-CZ" b="1" u="sng" dirty="0"/>
          </a:p>
          <a:p>
            <a:pPr marL="285750" indent="-285750" algn="just">
              <a:buFont typeface="Arial" panose="020B0604020202020204" pitchFamily="34" charset="0"/>
              <a:buChar char="•"/>
            </a:pPr>
            <a:r>
              <a:rPr lang="en-US" dirty="0"/>
              <a:t>Try to follow the budget from the application. Any changes should be consulted with the GO.</a:t>
            </a:r>
            <a:endParaRPr lang="en-GB" dirty="0"/>
          </a:p>
          <a:p>
            <a:pPr marL="285750" indent="-285750" algn="just">
              <a:buFont typeface="Arial" panose="020B0604020202020204" pitchFamily="34" charset="0"/>
              <a:buChar char="•"/>
            </a:pPr>
            <a:endParaRPr lang="cs-CZ" sz="2000" dirty="0">
              <a:solidFill>
                <a:srgbClr val="FF0000"/>
              </a:solidFill>
            </a:endParaRPr>
          </a:p>
        </p:txBody>
      </p:sp>
      <p:pic>
        <p:nvPicPr>
          <p:cNvPr id="6" name="Obrázek 5"/>
          <p:cNvPicPr>
            <a:picLocks noChangeAspect="1"/>
          </p:cNvPicPr>
          <p:nvPr/>
        </p:nvPicPr>
        <p:blipFill>
          <a:blip r:embed="rId4" cstate="print"/>
          <a:stretch>
            <a:fillRect/>
          </a:stretch>
        </p:blipFill>
        <p:spPr>
          <a:xfrm flipV="1">
            <a:off x="0" y="6858000"/>
            <a:ext cx="12192000" cy="209548"/>
          </a:xfrm>
          <a:prstGeom prst="rect">
            <a:avLst/>
          </a:prstGeom>
        </p:spPr>
      </p:pic>
      <p:sp>
        <p:nvSpPr>
          <p:cNvPr id="3" name="Zástupný symbol pro číslo snímku 2"/>
          <p:cNvSpPr>
            <a:spLocks noGrp="1"/>
          </p:cNvSpPr>
          <p:nvPr>
            <p:ph type="sldNum" sz="quarter" idx="12"/>
          </p:nvPr>
        </p:nvSpPr>
        <p:spPr/>
        <p:txBody>
          <a:bodyPr/>
          <a:lstStyle/>
          <a:p>
            <a:fld id="{0258315F-CA55-47DF-9A9C-380C33269B8B}" type="slidenum">
              <a:rPr lang="cs-CZ" smtClean="0"/>
              <a:pPr/>
              <a:t>26</a:t>
            </a:fld>
            <a:endParaRPr lang="cs-CZ" dirty="0"/>
          </a:p>
        </p:txBody>
      </p:sp>
      <p:sp>
        <p:nvSpPr>
          <p:cNvPr id="7" name="Obdélník 6"/>
          <p:cNvSpPr/>
          <p:nvPr/>
        </p:nvSpPr>
        <p:spPr>
          <a:xfrm>
            <a:off x="0" y="6073170"/>
            <a:ext cx="2473263" cy="1200329"/>
          </a:xfrm>
          <a:prstGeom prst="rect">
            <a:avLst/>
          </a:prstGeom>
        </p:spPr>
        <p:txBody>
          <a:bodyPr wrap="square">
            <a:spAutoFit/>
          </a:bodyPr>
          <a:lstStyle/>
          <a:p>
            <a:pPr algn="ctr"/>
            <a:endParaRPr lang="cs-CZ" sz="2400" b="1" dirty="0">
              <a:solidFill>
                <a:schemeClr val="accent4">
                  <a:lumMod val="40000"/>
                  <a:lumOff val="60000"/>
                </a:schemeClr>
              </a:solidFill>
            </a:endParaRPr>
          </a:p>
          <a:p>
            <a:pPr algn="ctr"/>
            <a:endParaRPr lang="cs-CZ" sz="4800" dirty="0">
              <a:ln w="0"/>
              <a:effectLst>
                <a:outerShdw blurRad="38100" dist="19050" dir="2700000" algn="tl" rotWithShape="0">
                  <a:schemeClr val="dk1">
                    <a:alpha val="40000"/>
                  </a:schemeClr>
                </a:outerShdw>
              </a:effectLst>
            </a:endParaRPr>
          </a:p>
        </p:txBody>
      </p:sp>
      <p:sp>
        <p:nvSpPr>
          <p:cNvPr id="8" name="Zástupný symbol pro zápatí 7"/>
          <p:cNvSpPr>
            <a:spLocks noGrp="1"/>
          </p:cNvSpPr>
          <p:nvPr>
            <p:ph type="ftr" sz="quarter" idx="11"/>
          </p:nvPr>
        </p:nvSpPr>
        <p:spPr>
          <a:xfrm>
            <a:off x="156519" y="6356350"/>
            <a:ext cx="1779373"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38233545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5463099" y="179799"/>
            <a:ext cx="603050" cy="1569660"/>
          </a:xfrm>
          <a:prstGeom prst="rect">
            <a:avLst/>
          </a:prstGeom>
        </p:spPr>
        <p:txBody>
          <a:bodyPr wrap="none">
            <a:spAutoFit/>
          </a:bodyPr>
          <a:lstStyle/>
          <a:p>
            <a:pPr algn="ctr"/>
            <a:r>
              <a:rPr lang="cs-CZ" sz="4800" dirty="0">
                <a:ln w="0"/>
                <a:effectLst>
                  <a:outerShdw blurRad="38100" dist="19050" dir="2700000" algn="tl" rotWithShape="0">
                    <a:schemeClr val="dk1">
                      <a:alpha val="40000"/>
                    </a:schemeClr>
                  </a:outerShdw>
                </a:effectLst>
              </a:rPr>
              <a:t>   </a:t>
            </a:r>
            <a:endParaRPr lang="cs-CZ" sz="2800" b="1" dirty="0">
              <a:solidFill>
                <a:schemeClr val="accent1">
                  <a:lumMod val="75000"/>
                </a:schemeClr>
              </a:solidFill>
            </a:endParaRPr>
          </a:p>
          <a:p>
            <a:pPr algn="ctr"/>
            <a:endParaRPr lang="cs-CZ" sz="4800" dirty="0">
              <a:ln w="0"/>
              <a:effectLst>
                <a:outerShdw blurRad="38100" dist="19050" dir="2700000" algn="tl" rotWithShape="0">
                  <a:schemeClr val="dk1">
                    <a:alpha val="40000"/>
                  </a:schemeClr>
                </a:outerShdw>
              </a:effectLst>
            </a:endParaRPr>
          </a:p>
        </p:txBody>
      </p:sp>
      <p:pic>
        <p:nvPicPr>
          <p:cNvPr id="6" name="Obrázek 5"/>
          <p:cNvPicPr>
            <a:picLocks noChangeAspect="1"/>
          </p:cNvPicPr>
          <p:nvPr/>
        </p:nvPicPr>
        <p:blipFill>
          <a:blip r:embed="rId3" cstate="print"/>
          <a:stretch>
            <a:fillRect/>
          </a:stretch>
        </p:blipFill>
        <p:spPr>
          <a:xfrm flipV="1">
            <a:off x="0" y="6858000"/>
            <a:ext cx="12192000" cy="209548"/>
          </a:xfrm>
          <a:prstGeom prst="rect">
            <a:avLst/>
          </a:prstGeom>
        </p:spPr>
      </p:pic>
      <p:sp>
        <p:nvSpPr>
          <p:cNvPr id="3" name="Zástupný symbol pro číslo snímku 2"/>
          <p:cNvSpPr>
            <a:spLocks noGrp="1"/>
          </p:cNvSpPr>
          <p:nvPr>
            <p:ph type="sldNum" sz="quarter" idx="12"/>
          </p:nvPr>
        </p:nvSpPr>
        <p:spPr/>
        <p:txBody>
          <a:bodyPr/>
          <a:lstStyle/>
          <a:p>
            <a:fld id="{0258315F-CA55-47DF-9A9C-380C33269B8B}" type="slidenum">
              <a:rPr lang="cs-CZ" smtClean="0"/>
              <a:pPr/>
              <a:t>27</a:t>
            </a:fld>
            <a:endParaRPr lang="cs-CZ" dirty="0"/>
          </a:p>
        </p:txBody>
      </p:sp>
      <p:sp>
        <p:nvSpPr>
          <p:cNvPr id="7" name="Obdélník 6"/>
          <p:cNvSpPr/>
          <p:nvPr/>
        </p:nvSpPr>
        <p:spPr>
          <a:xfrm>
            <a:off x="0" y="6073170"/>
            <a:ext cx="2473263" cy="1569660"/>
          </a:xfrm>
          <a:prstGeom prst="rect">
            <a:avLst/>
          </a:prstGeom>
        </p:spPr>
        <p:txBody>
          <a:bodyPr wrap="square">
            <a:spAutoFit/>
          </a:bodyPr>
          <a:lstStyle/>
          <a:p>
            <a:pPr algn="ctr"/>
            <a:r>
              <a:rPr lang="cs-CZ" sz="4800" dirty="0">
                <a:ln w="0"/>
                <a:effectLst>
                  <a:outerShdw blurRad="38100" dist="19050" dir="2700000" algn="tl" rotWithShape="0">
                    <a:schemeClr val="dk1">
                      <a:alpha val="40000"/>
                    </a:schemeClr>
                  </a:outerShdw>
                </a:effectLst>
              </a:rPr>
              <a:t>   </a:t>
            </a:r>
            <a:endParaRPr lang="cs-CZ" sz="2400" b="1" dirty="0">
              <a:solidFill>
                <a:schemeClr val="accent4">
                  <a:lumMod val="40000"/>
                  <a:lumOff val="60000"/>
                </a:schemeClr>
              </a:solidFill>
            </a:endParaRPr>
          </a:p>
          <a:p>
            <a:pPr algn="ctr"/>
            <a:endParaRPr lang="cs-CZ" sz="4800" dirty="0">
              <a:ln w="0"/>
              <a:effectLst>
                <a:outerShdw blurRad="38100" dist="19050" dir="2700000" algn="tl" rotWithShape="0">
                  <a:schemeClr val="dk1">
                    <a:alpha val="40000"/>
                  </a:schemeClr>
                </a:outerShdw>
              </a:effectLst>
            </a:endParaRPr>
          </a:p>
        </p:txBody>
      </p:sp>
      <p:graphicFrame>
        <p:nvGraphicFramePr>
          <p:cNvPr id="1026" name="Object 2"/>
          <p:cNvGraphicFramePr>
            <a:graphicFrameLocks noChangeAspect="1"/>
          </p:cNvGraphicFramePr>
          <p:nvPr/>
        </p:nvGraphicFramePr>
        <p:xfrm>
          <a:off x="911869" y="103188"/>
          <a:ext cx="4667250" cy="6754812"/>
        </p:xfrm>
        <a:graphic>
          <a:graphicData uri="http://schemas.openxmlformats.org/presentationml/2006/ole">
            <mc:AlternateContent xmlns:mc="http://schemas.openxmlformats.org/markup-compatibility/2006">
              <mc:Choice xmlns:v="urn:schemas-microsoft-com:vml" Requires="v">
                <p:oleObj name="Document" r:id="rId4" imgW="5841818" imgH="8906542" progId="Word.Document.8">
                  <p:embed/>
                </p:oleObj>
              </mc:Choice>
              <mc:Fallback>
                <p:oleObj name="Document" r:id="rId4" imgW="5841818" imgH="8906542" progId="Word.Document.8">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1869" y="103188"/>
                        <a:ext cx="4667250" cy="6754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7" name="Object 3"/>
          <p:cNvGraphicFramePr>
            <a:graphicFrameLocks noChangeAspect="1"/>
          </p:cNvGraphicFramePr>
          <p:nvPr/>
        </p:nvGraphicFramePr>
        <p:xfrm>
          <a:off x="6106598" y="0"/>
          <a:ext cx="5067300" cy="6858000"/>
        </p:xfrm>
        <a:graphic>
          <a:graphicData uri="http://schemas.openxmlformats.org/presentationml/2006/ole">
            <mc:AlternateContent xmlns:mc="http://schemas.openxmlformats.org/markup-compatibility/2006">
              <mc:Choice xmlns:v="urn:schemas-microsoft-com:vml" Requires="v">
                <p:oleObj name="Dokument" r:id="rId6" imgW="5746651" imgH="8906542" progId="Word.Document.12">
                  <p:embed/>
                </p:oleObj>
              </mc:Choice>
              <mc:Fallback>
                <p:oleObj name="Dokument" r:id="rId6" imgW="5746651" imgH="8906542" progId="Word.Document.12">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06598" y="0"/>
                        <a:ext cx="5067300" cy="685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Zástupný symbol pro zápatí 7"/>
          <p:cNvSpPr>
            <a:spLocks noGrp="1"/>
          </p:cNvSpPr>
          <p:nvPr>
            <p:ph type="ftr" sz="quarter" idx="11"/>
          </p:nvPr>
        </p:nvSpPr>
        <p:spPr/>
        <p:txBody>
          <a:bodyPr/>
          <a:lstStyle/>
          <a:p>
            <a:r>
              <a:rPr lang="cs-CZ" dirty="0"/>
              <a:t>GA CU 2024</a:t>
            </a:r>
          </a:p>
        </p:txBody>
      </p:sp>
    </p:spTree>
    <p:extLst>
      <p:ext uri="{BB962C8B-B14F-4D97-AF65-F5344CB8AC3E}">
        <p14:creationId xmlns:p14="http://schemas.microsoft.com/office/powerpoint/2010/main" val="38233545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313039" y="148281"/>
            <a:ext cx="11648302" cy="1569660"/>
          </a:xfrm>
          <a:prstGeom prst="rect">
            <a:avLst/>
          </a:prstGeom>
        </p:spPr>
        <p:txBody>
          <a:bodyPr wrap="square">
            <a:spAutoFit/>
          </a:bodyPr>
          <a:lstStyle/>
          <a:p>
            <a:pPr algn="ctr"/>
            <a:r>
              <a:rPr lang="cs-CZ" sz="4800" dirty="0">
                <a:ln w="0"/>
                <a:effectLst>
                  <a:outerShdw blurRad="38100" dist="19050" dir="2700000" algn="tl" rotWithShape="0">
                    <a:schemeClr val="dk1">
                      <a:alpha val="40000"/>
                    </a:schemeClr>
                  </a:outerShdw>
                </a:effectLst>
              </a:rPr>
              <a:t> </a:t>
            </a:r>
            <a:r>
              <a:rPr lang="en-US" sz="3200" b="1" dirty="0">
                <a:solidFill>
                  <a:srgbClr val="4472C4">
                    <a:lumMod val="75000"/>
                  </a:srgbClr>
                </a:solidFill>
              </a:rPr>
              <a:t>Subsistence expenses</a:t>
            </a:r>
            <a:r>
              <a:rPr lang="cs-CZ" sz="3200" b="1" dirty="0">
                <a:solidFill>
                  <a:schemeClr val="accent1">
                    <a:lumMod val="75000"/>
                  </a:schemeClr>
                </a:solidFill>
              </a:rPr>
              <a:t>– </a:t>
            </a:r>
            <a:r>
              <a:rPr lang="en-US" sz="3200" b="1" dirty="0">
                <a:solidFill>
                  <a:schemeClr val="accent1">
                    <a:lumMod val="75000"/>
                  </a:schemeClr>
                </a:solidFill>
              </a:rPr>
              <a:t>employees</a:t>
            </a:r>
            <a:endParaRPr lang="cs-CZ" sz="3200" b="1" dirty="0">
              <a:solidFill>
                <a:schemeClr val="accent1">
                  <a:lumMod val="75000"/>
                </a:schemeClr>
              </a:solidFill>
            </a:endParaRPr>
          </a:p>
          <a:p>
            <a:pPr algn="ctr"/>
            <a:r>
              <a:rPr lang="cs-CZ" sz="4800" dirty="0">
                <a:ln w="0"/>
                <a:effectLst>
                  <a:outerShdw blurRad="38100" dist="19050" dir="2700000" algn="tl" rotWithShape="0">
                    <a:schemeClr val="dk1">
                      <a:alpha val="40000"/>
                    </a:schemeClr>
                  </a:outerShdw>
                </a:effectLst>
              </a:rPr>
              <a:t> </a:t>
            </a:r>
          </a:p>
        </p:txBody>
      </p:sp>
      <p:sp>
        <p:nvSpPr>
          <p:cNvPr id="2" name="Obdélník 1"/>
          <p:cNvSpPr/>
          <p:nvPr/>
        </p:nvSpPr>
        <p:spPr>
          <a:xfrm>
            <a:off x="288323" y="996779"/>
            <a:ext cx="11640065" cy="5324535"/>
          </a:xfrm>
          <a:prstGeom prst="rect">
            <a:avLst/>
          </a:prstGeom>
        </p:spPr>
        <p:txBody>
          <a:bodyPr wrap="square">
            <a:spAutoFit/>
          </a:bodyPr>
          <a:lstStyle/>
          <a:p>
            <a:endParaRPr lang="cs-CZ" dirty="0">
              <a:solidFill>
                <a:srgbClr val="FF0000"/>
              </a:solidFill>
            </a:endParaRPr>
          </a:p>
          <a:p>
            <a:pPr marL="285750" indent="-285750" algn="just">
              <a:buFont typeface="Arial" panose="020B0604020202020204" pitchFamily="34" charset="0"/>
              <a:buChar char="•"/>
            </a:pPr>
            <a:r>
              <a:rPr lang="en-GB" sz="2000" dirty="0"/>
              <a:t>Only if subsistence expenses have also been approved in a request for people other than the student research team.</a:t>
            </a:r>
          </a:p>
          <a:p>
            <a:pPr marL="285750" indent="-285750" algn="just">
              <a:buFont typeface="Arial" panose="020B0604020202020204" pitchFamily="34" charset="0"/>
              <a:buChar char="•"/>
            </a:pPr>
            <a:r>
              <a:rPr lang="en-GB" sz="2000" dirty="0"/>
              <a:t>Employees of the FA</a:t>
            </a:r>
            <a:r>
              <a:rPr lang="cs-CZ" sz="2000" dirty="0"/>
              <a:t> </a:t>
            </a:r>
            <a:r>
              <a:rPr lang="en-GB" sz="2000" dirty="0"/>
              <a:t>CU travel based on </a:t>
            </a:r>
            <a:r>
              <a:rPr lang="en-GB" sz="2000" b="1" dirty="0"/>
              <a:t>travel orders</a:t>
            </a:r>
            <a:r>
              <a:rPr lang="en-GB" sz="2000" dirty="0"/>
              <a:t>.</a:t>
            </a:r>
          </a:p>
          <a:p>
            <a:pPr marL="285750" indent="-285750" algn="just">
              <a:buFont typeface="Arial" panose="020B0604020202020204" pitchFamily="34" charset="0"/>
              <a:buChar char="•"/>
            </a:pPr>
            <a:r>
              <a:rPr lang="en-GB" sz="2000" b="1" dirty="0"/>
              <a:t>If investigators are employees of the faculty under an </a:t>
            </a:r>
            <a:r>
              <a:rPr lang="en-GB" sz="2000" b="1" u="sng" dirty="0"/>
              <a:t>Employment Contract </a:t>
            </a:r>
          </a:p>
          <a:p>
            <a:pPr marL="800100" lvl="1" indent="-342900" algn="just">
              <a:buFont typeface="Wingdings" panose="05000000000000000000" pitchFamily="2" charset="2"/>
              <a:buChar char="§"/>
            </a:pPr>
            <a:r>
              <a:rPr lang="en-US" sz="2000" dirty="0"/>
              <a:t>With the consent of the head of the </a:t>
            </a:r>
            <a:r>
              <a:rPr lang="cs-CZ" sz="2000" dirty="0"/>
              <a:t>department</a:t>
            </a:r>
            <a:r>
              <a:rPr lang="en-US" sz="2000" dirty="0"/>
              <a:t>, as with every business trip, they submit a travel order and related documents</a:t>
            </a:r>
          </a:p>
          <a:p>
            <a:pPr lvl="1" algn="just"/>
            <a:r>
              <a:rPr lang="en-GB" sz="2000" b="1" dirty="0"/>
              <a:t>If investigators are employees of the faculty under an </a:t>
            </a:r>
            <a:r>
              <a:rPr lang="en-GB" sz="2000" b="1" u="sng" dirty="0"/>
              <a:t>agreement</a:t>
            </a:r>
            <a:r>
              <a:rPr lang="en-GB" sz="2000" b="1" dirty="0"/>
              <a:t> </a:t>
            </a:r>
            <a:endParaRPr lang="en-GB" sz="2000" dirty="0"/>
          </a:p>
          <a:p>
            <a:pPr marL="800100" lvl="1" indent="-342900" algn="just">
              <a:buFont typeface="Wingdings" panose="05000000000000000000" pitchFamily="2" charset="2"/>
              <a:buChar char="§"/>
            </a:pPr>
            <a:r>
              <a:rPr lang="en-GB" sz="2000" dirty="0"/>
              <a:t>Work arranged under an Agreement on the Performance of Work or an Agreement on Work Activities must concern activities relating to the project, and travel expenses must be contractually arranged in the agreement. </a:t>
            </a:r>
          </a:p>
          <a:p>
            <a:pPr marL="285750" indent="-285750" algn="just">
              <a:buFont typeface="Arial" panose="020B0604020202020204" pitchFamily="34" charset="0"/>
              <a:buChar char="•"/>
            </a:pPr>
            <a:r>
              <a:rPr lang="en-GB" sz="2000" dirty="0"/>
              <a:t>Trips are settled only based on valid tickets (in the case of students, also based on other accounting documents).</a:t>
            </a:r>
          </a:p>
          <a:p>
            <a:pPr marL="285750" indent="-285750" algn="just">
              <a:buFont typeface="Arial" panose="020B0604020202020204" pitchFamily="34" charset="0"/>
              <a:buChar char="•"/>
            </a:pPr>
            <a:r>
              <a:rPr lang="en-GB" sz="2000" dirty="0"/>
              <a:t>If a student takes a trip in their own vehicle or a rented vehicle, petrol and vehicle depreciation are not reimbursed.</a:t>
            </a:r>
          </a:p>
          <a:p>
            <a:pPr lvl="1" algn="just"/>
            <a:endParaRPr lang="cs-CZ" dirty="0">
              <a:solidFill>
                <a:srgbClr val="FF0000"/>
              </a:solidFill>
            </a:endParaRPr>
          </a:p>
          <a:p>
            <a:pPr marL="457200" indent="-457200" algn="just">
              <a:buAutoNum type="arabicParenR"/>
            </a:pPr>
            <a:endParaRPr lang="cs-CZ" sz="2400" b="1" dirty="0"/>
          </a:p>
        </p:txBody>
      </p:sp>
      <p:pic>
        <p:nvPicPr>
          <p:cNvPr id="6" name="Obrázek 5"/>
          <p:cNvPicPr>
            <a:picLocks noChangeAspect="1"/>
          </p:cNvPicPr>
          <p:nvPr/>
        </p:nvPicPr>
        <p:blipFill>
          <a:blip r:embed="rId3" cstate="print"/>
          <a:stretch>
            <a:fillRect/>
          </a:stretch>
        </p:blipFill>
        <p:spPr>
          <a:xfrm flipV="1">
            <a:off x="0" y="6648452"/>
            <a:ext cx="12192000" cy="209548"/>
          </a:xfrm>
          <a:prstGeom prst="rect">
            <a:avLst/>
          </a:prstGeom>
        </p:spPr>
      </p:pic>
      <p:sp>
        <p:nvSpPr>
          <p:cNvPr id="3" name="Zástupný symbol pro číslo snímku 2"/>
          <p:cNvSpPr>
            <a:spLocks noGrp="1"/>
          </p:cNvSpPr>
          <p:nvPr>
            <p:ph type="sldNum" sz="quarter" idx="12"/>
          </p:nvPr>
        </p:nvSpPr>
        <p:spPr/>
        <p:txBody>
          <a:bodyPr/>
          <a:lstStyle/>
          <a:p>
            <a:fld id="{0258315F-CA55-47DF-9A9C-380C33269B8B}" type="slidenum">
              <a:rPr lang="cs-CZ" smtClean="0"/>
              <a:pPr/>
              <a:t>28</a:t>
            </a:fld>
            <a:endParaRPr lang="cs-CZ"/>
          </a:p>
        </p:txBody>
      </p:sp>
      <p:sp>
        <p:nvSpPr>
          <p:cNvPr id="9" name="Obdélník 8"/>
          <p:cNvSpPr/>
          <p:nvPr/>
        </p:nvSpPr>
        <p:spPr>
          <a:xfrm>
            <a:off x="0" y="5917895"/>
            <a:ext cx="2473263" cy="1569660"/>
          </a:xfrm>
          <a:prstGeom prst="rect">
            <a:avLst/>
          </a:prstGeom>
        </p:spPr>
        <p:txBody>
          <a:bodyPr wrap="square">
            <a:spAutoFit/>
          </a:bodyPr>
          <a:lstStyle/>
          <a:p>
            <a:pPr algn="ctr"/>
            <a:r>
              <a:rPr lang="cs-CZ" sz="4800" dirty="0">
                <a:ln w="0"/>
                <a:effectLst>
                  <a:outerShdw blurRad="38100" dist="19050" dir="2700000" algn="tl" rotWithShape="0">
                    <a:schemeClr val="dk1">
                      <a:alpha val="40000"/>
                    </a:schemeClr>
                  </a:outerShdw>
                </a:effectLst>
              </a:rPr>
              <a:t>   </a:t>
            </a:r>
            <a:r>
              <a:rPr lang="cs-CZ" sz="2400" b="1" dirty="0">
                <a:solidFill>
                  <a:schemeClr val="accent4">
                    <a:lumMod val="40000"/>
                    <a:lumOff val="60000"/>
                  </a:schemeClr>
                </a:solidFill>
              </a:rPr>
              <a:t>GA </a:t>
            </a:r>
            <a:r>
              <a:rPr lang="en-US" sz="2400" b="1" dirty="0">
                <a:solidFill>
                  <a:schemeClr val="accent4">
                    <a:lumMod val="40000"/>
                    <a:lumOff val="60000"/>
                  </a:schemeClr>
                </a:solidFill>
              </a:rPr>
              <a:t>C</a:t>
            </a:r>
            <a:r>
              <a:rPr lang="cs-CZ" sz="2400" b="1" dirty="0">
                <a:solidFill>
                  <a:schemeClr val="accent4">
                    <a:lumMod val="40000"/>
                    <a:lumOff val="60000"/>
                  </a:schemeClr>
                </a:solidFill>
              </a:rPr>
              <a:t>U 2024</a:t>
            </a:r>
          </a:p>
          <a:p>
            <a:pPr algn="ctr"/>
            <a:endParaRPr lang="cs-CZ" sz="4800" dirty="0">
              <a:ln w="0"/>
              <a:effectLst>
                <a:outerShdw blurRad="38100" dist="19050" dir="2700000" algn="tl" rotWithShape="0">
                  <a:schemeClr val="dk1">
                    <a:alpha val="40000"/>
                  </a:schemeClr>
                </a:outerShdw>
              </a:effectLst>
            </a:endParaRPr>
          </a:p>
        </p:txBody>
      </p:sp>
      <p:sp>
        <p:nvSpPr>
          <p:cNvPr id="7" name="Zástupný symbol pro zápatí 6"/>
          <p:cNvSpPr>
            <a:spLocks noGrp="1"/>
          </p:cNvSpPr>
          <p:nvPr>
            <p:ph type="ftr" sz="quarter" idx="11"/>
          </p:nvPr>
        </p:nvSpPr>
        <p:spPr/>
        <p:txBody>
          <a:bodyPr/>
          <a:lstStyle/>
          <a:p>
            <a:r>
              <a:rPr lang="cs-CZ" dirty="0"/>
              <a:t>GA CU 2024</a:t>
            </a:r>
          </a:p>
        </p:txBody>
      </p:sp>
    </p:spTree>
    <p:extLst>
      <p:ext uri="{BB962C8B-B14F-4D97-AF65-F5344CB8AC3E}">
        <p14:creationId xmlns:p14="http://schemas.microsoft.com/office/powerpoint/2010/main" val="4680587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131805" y="140043"/>
            <a:ext cx="11862487" cy="1323439"/>
          </a:xfrm>
          <a:prstGeom prst="rect">
            <a:avLst/>
          </a:prstGeom>
        </p:spPr>
        <p:txBody>
          <a:bodyPr wrap="square">
            <a:spAutoFit/>
          </a:bodyPr>
          <a:lstStyle/>
          <a:p>
            <a:pPr algn="ctr"/>
            <a:r>
              <a:rPr lang="en-US" sz="3200" b="1" dirty="0">
                <a:solidFill>
                  <a:schemeClr val="accent1">
                    <a:lumMod val="75000"/>
                  </a:schemeClr>
                </a:solidFill>
              </a:rPr>
              <a:t>Other non-investment expenses (material and services)</a:t>
            </a:r>
          </a:p>
          <a:p>
            <a:pPr algn="ctr"/>
            <a:endParaRPr lang="cs-CZ" sz="4800" dirty="0">
              <a:ln w="0"/>
              <a:effectLst>
                <a:outerShdw blurRad="38100" dist="19050" dir="2700000" algn="tl" rotWithShape="0">
                  <a:schemeClr val="dk1">
                    <a:alpha val="40000"/>
                  </a:schemeClr>
                </a:outerShdw>
              </a:effectLst>
            </a:endParaRPr>
          </a:p>
        </p:txBody>
      </p:sp>
      <p:sp>
        <p:nvSpPr>
          <p:cNvPr id="2" name="Obdélník 1"/>
          <p:cNvSpPr/>
          <p:nvPr/>
        </p:nvSpPr>
        <p:spPr>
          <a:xfrm>
            <a:off x="313038" y="856735"/>
            <a:ext cx="11417643" cy="4985980"/>
          </a:xfrm>
          <a:prstGeom prst="rect">
            <a:avLst/>
          </a:prstGeom>
        </p:spPr>
        <p:txBody>
          <a:bodyPr wrap="square">
            <a:spAutoFit/>
          </a:bodyPr>
          <a:lstStyle/>
          <a:p>
            <a:endParaRPr lang="cs-CZ" dirty="0">
              <a:solidFill>
                <a:schemeClr val="accent1">
                  <a:lumMod val="75000"/>
                </a:schemeClr>
              </a:solidFill>
            </a:endParaRPr>
          </a:p>
          <a:p>
            <a:pPr marL="285750" indent="-285750" algn="just">
              <a:buFont typeface="Arial" panose="020B0604020202020204" pitchFamily="34" charset="0"/>
              <a:buChar char="•"/>
            </a:pPr>
            <a:r>
              <a:rPr lang="en-GB" sz="2000" dirty="0"/>
              <a:t>Eligible expenses: Office supplies and paper, small tangible assets, computer equipment, (only in justifiable cases), services (e.g. editing, translations), literature, publication costs (including open access)</a:t>
            </a:r>
            <a:r>
              <a:rPr lang="cs-CZ" sz="2000" dirty="0"/>
              <a:t>, </a:t>
            </a:r>
            <a:r>
              <a:rPr lang="en-GB" sz="2000" dirty="0"/>
              <a:t>remuneration for respondents</a:t>
            </a:r>
            <a:r>
              <a:rPr lang="cs-CZ" sz="2000" dirty="0"/>
              <a:t> (</a:t>
            </a:r>
            <a:r>
              <a:rPr lang="cs-CZ" sz="2000" dirty="0" err="1"/>
              <a:t>agreement</a:t>
            </a:r>
            <a:r>
              <a:rPr lang="cs-CZ" sz="2000" dirty="0"/>
              <a:t> on </a:t>
            </a:r>
            <a:r>
              <a:rPr lang="cs-CZ" sz="2000" dirty="0" err="1"/>
              <a:t>reimbursement</a:t>
            </a:r>
            <a:r>
              <a:rPr lang="cs-CZ" sz="2000" dirty="0"/>
              <a:t>)</a:t>
            </a:r>
            <a:r>
              <a:rPr lang="en-GB" sz="2000" dirty="0"/>
              <a:t>. </a:t>
            </a:r>
            <a:endParaRPr lang="cs-CZ" sz="2000" dirty="0"/>
          </a:p>
          <a:p>
            <a:pPr marL="285750" indent="-285750" algn="just">
              <a:buFont typeface="Arial" panose="020B0604020202020204" pitchFamily="34" charset="0"/>
              <a:buChar char="•"/>
            </a:pPr>
            <a:endParaRPr lang="en-GB" sz="2000" dirty="0"/>
          </a:p>
          <a:p>
            <a:pPr marL="285750" indent="-285750" algn="just">
              <a:buFont typeface="Arial" panose="020B0604020202020204" pitchFamily="34" charset="0"/>
              <a:buChar char="•"/>
            </a:pPr>
            <a:r>
              <a:rPr lang="en-GB" sz="2000" dirty="0"/>
              <a:t>Ineligible expenses: computer programs that the faculty can provide, phone costs, creation of web pages, preparation of concerts/exhibitions/conferences/symposia</a:t>
            </a:r>
            <a:r>
              <a:rPr lang="cs-CZ" sz="2000" dirty="0"/>
              <a:t>, </a:t>
            </a:r>
            <a:r>
              <a:rPr lang="cs-CZ" sz="2000" dirty="0" err="1"/>
              <a:t>tuition</a:t>
            </a:r>
            <a:r>
              <a:rPr lang="en-GB" sz="2000" dirty="0"/>
              <a:t>.</a:t>
            </a:r>
            <a:endParaRPr lang="cs-CZ" sz="2000" dirty="0"/>
          </a:p>
          <a:p>
            <a:pPr marL="285750" indent="-285750" algn="just">
              <a:buFont typeface="Arial" panose="020B0604020202020204" pitchFamily="34" charset="0"/>
              <a:buChar char="•"/>
            </a:pPr>
            <a:endParaRPr lang="en-GB" sz="2000" dirty="0"/>
          </a:p>
          <a:p>
            <a:pPr marL="285750" indent="-285750" algn="just">
              <a:buFont typeface="Arial" panose="020B0604020202020204" pitchFamily="34" charset="0"/>
              <a:buChar char="•"/>
            </a:pPr>
            <a:r>
              <a:rPr lang="en-GB" sz="2000" dirty="0"/>
              <a:t>All purchases in this category must be recorded and approved in advance in the R</a:t>
            </a:r>
            <a:r>
              <a:rPr lang="cs-CZ" sz="2000" dirty="0"/>
              <a:t>EQUISITIONS</a:t>
            </a:r>
            <a:r>
              <a:rPr lang="en-GB" sz="2000" dirty="0"/>
              <a:t> application. Registration via the VERSO system at </a:t>
            </a:r>
            <a:r>
              <a:rPr lang="en-GB" sz="2000" dirty="0">
                <a:hlinkClick r:id="rId3"/>
              </a:rPr>
              <a:t>cis.ff.cuni.cz</a:t>
            </a:r>
            <a:r>
              <a:rPr lang="en-GB" sz="2000" dirty="0"/>
              <a:t>. (for more information, see </a:t>
            </a:r>
            <a:r>
              <a:rPr lang="cs-CZ" sz="2000" dirty="0"/>
              <a:t>slide</a:t>
            </a:r>
            <a:r>
              <a:rPr lang="en-GB" sz="2000" dirty="0"/>
              <a:t> 20)</a:t>
            </a:r>
            <a:endParaRPr lang="cs-CZ" sz="2000" dirty="0"/>
          </a:p>
          <a:p>
            <a:pPr marL="285750" indent="-285750" algn="just">
              <a:buFont typeface="Arial" panose="020B0604020202020204" pitchFamily="34" charset="0"/>
              <a:buChar char="•"/>
            </a:pPr>
            <a:endParaRPr lang="en-GB" sz="2000" u="sng" dirty="0"/>
          </a:p>
          <a:p>
            <a:pPr marL="285750" indent="-285750" algn="just">
              <a:buFont typeface="Arial" panose="020B0604020202020204" pitchFamily="34" charset="0"/>
              <a:buChar char="•"/>
            </a:pPr>
            <a:r>
              <a:rPr lang="en-GB" sz="2000" dirty="0"/>
              <a:t>The purchase of </a:t>
            </a:r>
            <a:r>
              <a:rPr lang="en-GB" sz="2000" b="1" dirty="0"/>
              <a:t>computer equipment is handled centrally by IT Services</a:t>
            </a:r>
            <a:r>
              <a:rPr lang="en-GB" sz="2000" dirty="0"/>
              <a:t>; </a:t>
            </a:r>
            <a:r>
              <a:rPr lang="cs-CZ" sz="2000" dirty="0"/>
              <a:t>in </a:t>
            </a:r>
            <a:r>
              <a:rPr lang="en-GB" sz="2000" dirty="0"/>
              <a:t>Requisitions</a:t>
            </a:r>
            <a:r>
              <a:rPr lang="cs-CZ" sz="2000" dirty="0"/>
              <a:t>/Žádanky</a:t>
            </a:r>
            <a:r>
              <a:rPr lang="en-GB" sz="2000" dirty="0"/>
              <a:t> application (section of IT Services</a:t>
            </a:r>
            <a:r>
              <a:rPr lang="cs-CZ" sz="2000" dirty="0"/>
              <a:t>/ LVT – výpočetní technika</a:t>
            </a:r>
            <a:r>
              <a:rPr lang="en-GB" sz="2000" dirty="0"/>
              <a:t>).</a:t>
            </a:r>
          </a:p>
          <a:p>
            <a:pPr marL="285750" indent="-285750" algn="just">
              <a:buFont typeface="Arial" panose="020B0604020202020204" pitchFamily="34" charset="0"/>
              <a:buChar char="•"/>
            </a:pPr>
            <a:r>
              <a:rPr lang="en-GB" sz="2000" dirty="0"/>
              <a:t>The purchase of </a:t>
            </a:r>
            <a:r>
              <a:rPr lang="en-GB" sz="2000" b="1" dirty="0"/>
              <a:t>books is handled centrally by the Centre for Academic Information (SVI) </a:t>
            </a:r>
            <a:r>
              <a:rPr lang="en-GB" sz="2000" dirty="0"/>
              <a:t>at the Faculty of Arts Library (in Requisitions</a:t>
            </a:r>
            <a:r>
              <a:rPr lang="cs-CZ" sz="2000" dirty="0"/>
              <a:t>/Žádanky </a:t>
            </a:r>
            <a:r>
              <a:rPr lang="cs-CZ" sz="2000" dirty="0" err="1"/>
              <a:t>app</a:t>
            </a:r>
            <a:r>
              <a:rPr lang="en-GB" sz="2000" dirty="0"/>
              <a:t>, section Centre for Academic Information (SVI) – books from grants</a:t>
            </a:r>
            <a:r>
              <a:rPr lang="cs-CZ" sz="2000" dirty="0"/>
              <a:t> / SVI – knihy z grantů</a:t>
            </a:r>
            <a:r>
              <a:rPr lang="en-GB" sz="2000" dirty="0"/>
              <a:t>).</a:t>
            </a:r>
          </a:p>
        </p:txBody>
      </p:sp>
      <p:pic>
        <p:nvPicPr>
          <p:cNvPr id="6" name="Obrázek 5"/>
          <p:cNvPicPr>
            <a:picLocks noChangeAspect="1"/>
          </p:cNvPicPr>
          <p:nvPr/>
        </p:nvPicPr>
        <p:blipFill>
          <a:blip r:embed="rId4" cstate="print"/>
          <a:stretch>
            <a:fillRect/>
          </a:stretch>
        </p:blipFill>
        <p:spPr>
          <a:xfrm flipV="1">
            <a:off x="0" y="6648450"/>
            <a:ext cx="12192000" cy="209548"/>
          </a:xfrm>
          <a:prstGeom prst="rect">
            <a:avLst/>
          </a:prstGeom>
        </p:spPr>
      </p:pic>
      <p:sp>
        <p:nvSpPr>
          <p:cNvPr id="3" name="Zástupný symbol pro číslo snímku 2"/>
          <p:cNvSpPr>
            <a:spLocks noGrp="1"/>
          </p:cNvSpPr>
          <p:nvPr>
            <p:ph type="sldNum" sz="quarter" idx="12"/>
          </p:nvPr>
        </p:nvSpPr>
        <p:spPr/>
        <p:txBody>
          <a:bodyPr/>
          <a:lstStyle/>
          <a:p>
            <a:fld id="{0258315F-CA55-47DF-9A9C-380C33269B8B}" type="slidenum">
              <a:rPr lang="cs-CZ" smtClean="0"/>
              <a:pPr/>
              <a:t>29</a:t>
            </a:fld>
            <a:endParaRPr lang="cs-CZ"/>
          </a:p>
        </p:txBody>
      </p:sp>
      <p:sp>
        <p:nvSpPr>
          <p:cNvPr id="7" name="Obdélník 6"/>
          <p:cNvSpPr/>
          <p:nvPr/>
        </p:nvSpPr>
        <p:spPr>
          <a:xfrm>
            <a:off x="0" y="5900641"/>
            <a:ext cx="2473263" cy="1569660"/>
          </a:xfrm>
          <a:prstGeom prst="rect">
            <a:avLst/>
          </a:prstGeom>
        </p:spPr>
        <p:txBody>
          <a:bodyPr wrap="square">
            <a:spAutoFit/>
          </a:bodyPr>
          <a:lstStyle/>
          <a:p>
            <a:pPr algn="ctr"/>
            <a:r>
              <a:rPr lang="cs-CZ" sz="4800" dirty="0">
                <a:ln w="0"/>
                <a:effectLst>
                  <a:outerShdw blurRad="38100" dist="19050" dir="2700000" algn="tl" rotWithShape="0">
                    <a:schemeClr val="dk1">
                      <a:alpha val="40000"/>
                    </a:schemeClr>
                  </a:outerShdw>
                </a:effectLst>
              </a:rPr>
              <a:t>   </a:t>
            </a:r>
            <a:r>
              <a:rPr lang="cs-CZ" sz="2400" b="1" dirty="0">
                <a:solidFill>
                  <a:schemeClr val="accent4">
                    <a:lumMod val="40000"/>
                    <a:lumOff val="60000"/>
                  </a:schemeClr>
                </a:solidFill>
              </a:rPr>
              <a:t>GA </a:t>
            </a:r>
            <a:r>
              <a:rPr lang="en-US" sz="2400" b="1" dirty="0">
                <a:solidFill>
                  <a:schemeClr val="accent4">
                    <a:lumMod val="40000"/>
                    <a:lumOff val="60000"/>
                  </a:schemeClr>
                </a:solidFill>
              </a:rPr>
              <a:t>C</a:t>
            </a:r>
            <a:r>
              <a:rPr lang="cs-CZ" sz="2400" b="1" dirty="0">
                <a:solidFill>
                  <a:schemeClr val="accent4">
                    <a:lumMod val="40000"/>
                    <a:lumOff val="60000"/>
                  </a:schemeClr>
                </a:solidFill>
              </a:rPr>
              <a:t>U 2024</a:t>
            </a:r>
          </a:p>
          <a:p>
            <a:pPr algn="ctr"/>
            <a:endParaRPr lang="cs-CZ" sz="4800" dirty="0">
              <a:ln w="0"/>
              <a:effectLst>
                <a:outerShdw blurRad="38100" dist="19050" dir="2700000" algn="tl" rotWithShape="0">
                  <a:schemeClr val="dk1">
                    <a:alpha val="40000"/>
                  </a:schemeClr>
                </a:outerShdw>
              </a:effectLst>
            </a:endParaRPr>
          </a:p>
        </p:txBody>
      </p:sp>
      <p:sp>
        <p:nvSpPr>
          <p:cNvPr id="8" name="Zástupný symbol pro zápatí 7"/>
          <p:cNvSpPr>
            <a:spLocks noGrp="1"/>
          </p:cNvSpPr>
          <p:nvPr>
            <p:ph type="ftr" sz="quarter" idx="11"/>
          </p:nvPr>
        </p:nvSpPr>
        <p:spPr/>
        <p:txBody>
          <a:bodyPr/>
          <a:lstStyle/>
          <a:p>
            <a:r>
              <a:rPr lang="cs-CZ" dirty="0"/>
              <a:t>GA CU 2024</a:t>
            </a:r>
          </a:p>
        </p:txBody>
      </p:sp>
    </p:spTree>
    <p:extLst>
      <p:ext uri="{BB962C8B-B14F-4D97-AF65-F5344CB8AC3E}">
        <p14:creationId xmlns:p14="http://schemas.microsoft.com/office/powerpoint/2010/main" val="1130590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148281" y="131807"/>
            <a:ext cx="11903676" cy="1323439"/>
          </a:xfrm>
          <a:prstGeom prst="rect">
            <a:avLst/>
          </a:prstGeom>
        </p:spPr>
        <p:txBody>
          <a:bodyPr wrap="square">
            <a:spAutoFit/>
          </a:bodyPr>
          <a:lstStyle/>
          <a:p>
            <a:pPr algn="ctr"/>
            <a:r>
              <a:rPr lang="en-US" sz="3200" dirty="0">
                <a:ln w="0"/>
                <a:effectLst>
                  <a:outerShdw blurRad="38100" dist="19050" dir="2700000" algn="tl" rotWithShape="0">
                    <a:schemeClr val="dk1">
                      <a:alpha val="40000"/>
                    </a:schemeClr>
                  </a:outerShdw>
                </a:effectLst>
              </a:rPr>
              <a:t>   </a:t>
            </a:r>
            <a:r>
              <a:rPr lang="en-US" sz="3200" b="1" dirty="0">
                <a:solidFill>
                  <a:schemeClr val="accent1">
                    <a:lumMod val="75000"/>
                  </a:schemeClr>
                </a:solidFill>
              </a:rPr>
              <a:t>General part</a:t>
            </a:r>
          </a:p>
          <a:p>
            <a:pPr algn="ctr"/>
            <a:endParaRPr lang="cs-CZ" sz="4800" dirty="0">
              <a:ln w="0"/>
              <a:effectLst>
                <a:outerShdw blurRad="38100" dist="19050" dir="2700000" algn="tl" rotWithShape="0">
                  <a:schemeClr val="dk1">
                    <a:alpha val="40000"/>
                  </a:schemeClr>
                </a:outerShdw>
              </a:effectLst>
            </a:endParaRPr>
          </a:p>
        </p:txBody>
      </p:sp>
      <p:sp>
        <p:nvSpPr>
          <p:cNvPr id="2" name="Obdélník 1"/>
          <p:cNvSpPr/>
          <p:nvPr/>
        </p:nvSpPr>
        <p:spPr>
          <a:xfrm>
            <a:off x="469557" y="1062682"/>
            <a:ext cx="11186983" cy="4493538"/>
          </a:xfrm>
          <a:prstGeom prst="rect">
            <a:avLst/>
          </a:prstGeom>
        </p:spPr>
        <p:txBody>
          <a:bodyPr wrap="square">
            <a:spAutoFit/>
          </a:bodyPr>
          <a:lstStyle/>
          <a:p>
            <a:pPr marL="285750" indent="-285750"/>
            <a:endParaRPr lang="en-GB" dirty="0"/>
          </a:p>
          <a:p>
            <a:pPr marL="285750" indent="-285750" algn="just">
              <a:buFont typeface="Arial" panose="020B0604020202020204" pitchFamily="34" charset="0"/>
              <a:buChar char="•"/>
            </a:pPr>
            <a:r>
              <a:rPr lang="en-GB" sz="2400" dirty="0"/>
              <a:t>The project’s activities may commence on 1 January 2024.</a:t>
            </a:r>
            <a:endParaRPr lang="sk-SK" sz="2400" dirty="0"/>
          </a:p>
          <a:p>
            <a:pPr marL="285750" indent="-285750" algn="just"/>
            <a:endParaRPr lang="en-GB" sz="2400" dirty="0"/>
          </a:p>
          <a:p>
            <a:pPr marL="285750" indent="-285750" algn="just">
              <a:buFont typeface="Arial" panose="020B0604020202020204" pitchFamily="34" charset="0"/>
              <a:buChar char="•"/>
            </a:pPr>
            <a:r>
              <a:rPr lang="en-GB" sz="2400" dirty="0"/>
              <a:t>The project’s expenses are also eligible starting from 1 January 2024 (pay attention to the pre-approval of expenses via the REQUISITIONS application – slide 20).</a:t>
            </a:r>
            <a:endParaRPr lang="sk-SK" sz="2400" dirty="0"/>
          </a:p>
          <a:p>
            <a:pPr marL="285750" indent="-285750" algn="just"/>
            <a:endParaRPr lang="en-GB" sz="2400" dirty="0"/>
          </a:p>
          <a:p>
            <a:pPr marL="457200" indent="-457200" algn="just">
              <a:buFont typeface="Arial" panose="020B0604020202020204" pitchFamily="34" charset="0"/>
              <a:buChar char="•"/>
            </a:pPr>
            <a:r>
              <a:rPr lang="en-GB" sz="2400" dirty="0"/>
              <a:t>Drawing down funds:</a:t>
            </a:r>
          </a:p>
          <a:p>
            <a:pPr marL="457200" indent="-457200" algn="just">
              <a:buFontTx/>
              <a:buChar char="-"/>
            </a:pPr>
            <a:r>
              <a:rPr lang="en-GB" sz="2400" dirty="0"/>
              <a:t>For ongoing projects, you may start </a:t>
            </a:r>
            <a:r>
              <a:rPr lang="cs-CZ" sz="2400" dirty="0" err="1"/>
              <a:t>after</a:t>
            </a:r>
            <a:r>
              <a:rPr lang="en-GB" sz="2400" dirty="0"/>
              <a:t> signing the contract</a:t>
            </a:r>
            <a:r>
              <a:rPr lang="cs-CZ" sz="2400" dirty="0"/>
              <a:t>.</a:t>
            </a:r>
            <a:endParaRPr lang="en-GB" sz="2400" dirty="0"/>
          </a:p>
          <a:p>
            <a:pPr marL="457200" indent="-457200" algn="just">
              <a:buFontTx/>
              <a:buChar char="-"/>
            </a:pPr>
            <a:r>
              <a:rPr lang="en-GB" sz="2400" dirty="0"/>
              <a:t>For new projects, you must first submit a specimen signature</a:t>
            </a:r>
            <a:r>
              <a:rPr lang="cs-CZ" sz="2400" dirty="0"/>
              <a:t> </a:t>
            </a:r>
            <a:r>
              <a:rPr lang="en-GB" sz="2400" dirty="0"/>
              <a:t>to the </a:t>
            </a:r>
            <a:r>
              <a:rPr lang="en-GB" sz="2400" i="1" dirty="0"/>
              <a:t>Finance Office </a:t>
            </a:r>
            <a:r>
              <a:rPr lang="en-GB" sz="2400" dirty="0"/>
              <a:t>(FO).</a:t>
            </a:r>
            <a:endParaRPr lang="en-GB" sz="2400" strike="sngStrike" dirty="0">
              <a:solidFill>
                <a:srgbClr val="FF0000"/>
              </a:solidFill>
            </a:endParaRPr>
          </a:p>
          <a:p>
            <a:pPr marL="342900" indent="-342900" algn="just">
              <a:buFont typeface="Arial" panose="020B0604020202020204" pitchFamily="34" charset="0"/>
              <a:buChar char="•"/>
            </a:pPr>
            <a:r>
              <a:rPr lang="en-GB" sz="2400" dirty="0"/>
              <a:t>The contract must be signed by </a:t>
            </a:r>
            <a:r>
              <a:rPr lang="cs-CZ" sz="2400" b="1" dirty="0"/>
              <a:t>3</a:t>
            </a:r>
            <a:r>
              <a:rPr lang="en-GB" sz="2400" b="1" dirty="0"/>
              <a:t> </a:t>
            </a:r>
            <a:r>
              <a:rPr lang="cs-CZ" sz="2400" b="1" dirty="0"/>
              <a:t>May</a:t>
            </a:r>
            <a:r>
              <a:rPr lang="en-GB" sz="2400" b="1" dirty="0"/>
              <a:t> 2024.</a:t>
            </a:r>
          </a:p>
          <a:p>
            <a:pPr marL="342900" indent="-342900" algn="just">
              <a:buFont typeface="Arial" panose="020B0604020202020204" pitchFamily="34" charset="0"/>
              <a:buChar char="•"/>
            </a:pPr>
            <a:endParaRPr lang="cs-CZ" sz="2800" dirty="0"/>
          </a:p>
        </p:txBody>
      </p:sp>
      <p:pic>
        <p:nvPicPr>
          <p:cNvPr id="7" name="Obrázek 6"/>
          <p:cNvPicPr>
            <a:picLocks noChangeAspect="1"/>
          </p:cNvPicPr>
          <p:nvPr/>
        </p:nvPicPr>
        <p:blipFill>
          <a:blip r:embed="rId3" cstate="print"/>
          <a:stretch>
            <a:fillRect/>
          </a:stretch>
        </p:blipFill>
        <p:spPr>
          <a:xfrm flipV="1">
            <a:off x="0" y="6680074"/>
            <a:ext cx="12192000" cy="209548"/>
          </a:xfrm>
          <a:prstGeom prst="rect">
            <a:avLst/>
          </a:prstGeom>
        </p:spPr>
      </p:pic>
      <p:sp>
        <p:nvSpPr>
          <p:cNvPr id="3" name="Zástupný symbol pro číslo snímku 2"/>
          <p:cNvSpPr>
            <a:spLocks noGrp="1"/>
          </p:cNvSpPr>
          <p:nvPr>
            <p:ph type="sldNum" sz="quarter" idx="12"/>
          </p:nvPr>
        </p:nvSpPr>
        <p:spPr/>
        <p:txBody>
          <a:bodyPr/>
          <a:lstStyle/>
          <a:p>
            <a:fld id="{0258315F-CA55-47DF-9A9C-380C33269B8B}" type="slidenum">
              <a:rPr lang="cs-CZ" smtClean="0"/>
              <a:pPr/>
              <a:t>3</a:t>
            </a:fld>
            <a:endParaRPr lang="cs-CZ"/>
          </a:p>
        </p:txBody>
      </p:sp>
      <p:sp>
        <p:nvSpPr>
          <p:cNvPr id="6" name="Zástupný symbol pro zápatí 5"/>
          <p:cNvSpPr>
            <a:spLocks noGrp="1"/>
          </p:cNvSpPr>
          <p:nvPr>
            <p:ph type="ftr" sz="quarter" idx="11"/>
          </p:nvPr>
        </p:nvSpPr>
        <p:spPr>
          <a:xfrm>
            <a:off x="140043" y="6356350"/>
            <a:ext cx="2075935"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15711912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číslo snímku 1"/>
          <p:cNvSpPr>
            <a:spLocks noGrp="1"/>
          </p:cNvSpPr>
          <p:nvPr>
            <p:ph type="sldNum" sz="quarter" idx="12"/>
          </p:nvPr>
        </p:nvSpPr>
        <p:spPr/>
        <p:txBody>
          <a:bodyPr/>
          <a:lstStyle/>
          <a:p>
            <a:fld id="{0258315F-CA55-47DF-9A9C-380C33269B8B}" type="slidenum">
              <a:rPr lang="cs-CZ" smtClean="0"/>
              <a:pPr/>
              <a:t>30</a:t>
            </a:fld>
            <a:endParaRPr lang="cs-CZ"/>
          </a:p>
        </p:txBody>
      </p:sp>
      <p:sp>
        <p:nvSpPr>
          <p:cNvPr id="3" name="Obdélník 2"/>
          <p:cNvSpPr/>
          <p:nvPr/>
        </p:nvSpPr>
        <p:spPr>
          <a:xfrm>
            <a:off x="420130" y="1013254"/>
            <a:ext cx="11368216" cy="5570756"/>
          </a:xfrm>
          <a:prstGeom prst="rect">
            <a:avLst/>
          </a:prstGeom>
        </p:spPr>
        <p:txBody>
          <a:bodyPr wrap="square">
            <a:spAutoFit/>
          </a:bodyPr>
          <a:lstStyle/>
          <a:p>
            <a:pPr marL="285750" indent="-285750" algn="just">
              <a:buFont typeface="Arial" panose="020B0604020202020204" pitchFamily="34" charset="0"/>
              <a:buChar char="•"/>
            </a:pPr>
            <a:r>
              <a:rPr lang="en-GB" sz="2000" dirty="0"/>
              <a:t>You may purchase office supplies and small tangible assets individually. After approval of the purchase in Requisitions, you can draw down the funds </a:t>
            </a:r>
            <a:r>
              <a:rPr lang="en-GB" sz="2000" b="1" dirty="0"/>
              <a:t>based on submission </a:t>
            </a:r>
            <a:r>
              <a:rPr lang="en-GB" sz="2000" dirty="0"/>
              <a:t>of the relevant </a:t>
            </a:r>
            <a:r>
              <a:rPr lang="en-GB" sz="2000" b="1" dirty="0"/>
              <a:t>accounting document </a:t>
            </a:r>
            <a:r>
              <a:rPr lang="en-GB" sz="2000" dirty="0"/>
              <a:t>(receipts to the </a:t>
            </a:r>
            <a:r>
              <a:rPr lang="en-GB" sz="2000" b="1" dirty="0"/>
              <a:t>FO</a:t>
            </a:r>
            <a:r>
              <a:rPr lang="en-GB" sz="2000" dirty="0"/>
              <a:t>, invoices to the </a:t>
            </a:r>
            <a:r>
              <a:rPr lang="en-GB" sz="2000" b="1" dirty="0"/>
              <a:t>mail room</a:t>
            </a:r>
            <a:r>
              <a:rPr lang="en-GB" sz="2000" dirty="0"/>
              <a:t>). </a:t>
            </a:r>
            <a:endParaRPr lang="cs-CZ" sz="2000" dirty="0"/>
          </a:p>
          <a:p>
            <a:pPr marL="285750" indent="-285750" algn="just">
              <a:buFont typeface="Arial" panose="020B0604020202020204" pitchFamily="34" charset="0"/>
              <a:buChar char="•"/>
            </a:pPr>
            <a:endParaRPr lang="en-GB" sz="2000" dirty="0"/>
          </a:p>
          <a:p>
            <a:pPr marL="285750" indent="-285750" algn="just">
              <a:buFont typeface="Arial" panose="020B0604020202020204" pitchFamily="34" charset="0"/>
              <a:buChar char="•"/>
            </a:pPr>
            <a:r>
              <a:rPr lang="en-GB" sz="2000" dirty="0"/>
              <a:t>You submit the accounting documents together with the</a:t>
            </a:r>
            <a:r>
              <a:rPr lang="en-GB" sz="2000" b="1" dirty="0"/>
              <a:t> invoice cover sheet or the billing form </a:t>
            </a:r>
            <a:r>
              <a:rPr lang="en-GB" sz="2000" dirty="0"/>
              <a:t>– fill in the number of the accounting order</a:t>
            </a:r>
            <a:r>
              <a:rPr lang="en-GB" sz="2000" b="1" dirty="0"/>
              <a:t> (billing number)</a:t>
            </a:r>
            <a:r>
              <a:rPr lang="en-GB" sz="2000" dirty="0"/>
              <a:t> that has been assigned to you (see contract).</a:t>
            </a:r>
            <a:endParaRPr lang="cs-CZ" sz="2000" dirty="0"/>
          </a:p>
          <a:p>
            <a:pPr marL="285750" indent="-285750" algn="just">
              <a:buFont typeface="Arial" panose="020B0604020202020204" pitchFamily="34" charset="0"/>
              <a:buChar char="•"/>
            </a:pPr>
            <a:endParaRPr lang="en-GB" sz="2000" dirty="0"/>
          </a:p>
          <a:p>
            <a:pPr marL="285750" indent="-285750" algn="just">
              <a:buFont typeface="Arial" panose="020B0604020202020204" pitchFamily="34" charset="0"/>
              <a:buChar char="•"/>
            </a:pPr>
            <a:r>
              <a:rPr lang="en-GB" sz="2000" dirty="0"/>
              <a:t>The cover sheet/form must be </a:t>
            </a:r>
            <a:r>
              <a:rPr lang="en-GB" sz="2000" b="1" dirty="0"/>
              <a:t>signed by the principal investigator of the project according to the specimen signature.</a:t>
            </a:r>
            <a:endParaRPr lang="cs-CZ" sz="2000" b="1" dirty="0"/>
          </a:p>
          <a:p>
            <a:pPr marL="285750" indent="-285750" algn="just">
              <a:buFont typeface="Arial" panose="020B0604020202020204" pitchFamily="34" charset="0"/>
              <a:buChar char="•"/>
            </a:pPr>
            <a:endParaRPr lang="en-GB" sz="2000" b="1" dirty="0"/>
          </a:p>
          <a:p>
            <a:pPr marL="285750" indent="-285750">
              <a:buFont typeface="Arial" panose="020B0604020202020204" pitchFamily="34" charset="0"/>
              <a:buChar char="•"/>
            </a:pPr>
            <a:r>
              <a:rPr lang="en-GB" sz="2000" dirty="0"/>
              <a:t>Also provide the following:</a:t>
            </a:r>
            <a:r>
              <a:rPr lang="en-GB" sz="2000" i="1" dirty="0"/>
              <a:t> workplace</a:t>
            </a:r>
            <a:r>
              <a:rPr lang="en-GB" sz="2000" i="1" u="sng" dirty="0"/>
              <a:t> (department/institute)</a:t>
            </a:r>
            <a:r>
              <a:rPr lang="en-GB" sz="2000" i="1" dirty="0"/>
              <a:t> and </a:t>
            </a:r>
            <a:r>
              <a:rPr lang="en-GB" sz="2000" i="1" u="sng" dirty="0"/>
              <a:t>contact</a:t>
            </a:r>
            <a:r>
              <a:rPr lang="en-GB" sz="2000" i="1" dirty="0"/>
              <a:t>, </a:t>
            </a:r>
            <a:r>
              <a:rPr lang="en-GB" sz="2000" i="1" u="sng" dirty="0"/>
              <a:t>text – purpose of payment</a:t>
            </a:r>
            <a:r>
              <a:rPr lang="en-GB" sz="2000" dirty="0"/>
              <a:t>.</a:t>
            </a:r>
            <a:endParaRPr lang="en-GB" sz="2000" dirty="0">
              <a:hlinkClick r:id="rId2"/>
            </a:endParaRPr>
          </a:p>
          <a:p>
            <a:r>
              <a:rPr lang="en-GB" sz="2000" i="1" dirty="0"/>
              <a:t>	</a:t>
            </a:r>
            <a:r>
              <a:rPr lang="en-GB" sz="2000" i="1" dirty="0">
                <a:hlinkClick r:id="rId3"/>
              </a:rPr>
              <a:t>http://www.ff.cuni.cz/fakulta/oddeleni-dekanatu/ekonomicke-</a:t>
            </a:r>
            <a:r>
              <a:rPr lang="en-GB" sz="2000" i="1" dirty="0"/>
              <a:t>	</a:t>
            </a:r>
            <a:r>
              <a:rPr lang="en-GB" sz="2000" i="1" dirty="0">
                <a:hlinkClick r:id="rId2"/>
              </a:rPr>
              <a:t>oddeleni/formulare/</a:t>
            </a:r>
            <a:r>
              <a:rPr lang="en-GB" sz="2000" i="1" dirty="0"/>
              <a:t> </a:t>
            </a:r>
            <a:r>
              <a:rPr lang="en-GB" sz="2000" dirty="0"/>
              <a:t>(form to be downloaded)</a:t>
            </a:r>
            <a:endParaRPr lang="cs-CZ" sz="2000" dirty="0"/>
          </a:p>
          <a:p>
            <a:endParaRPr lang="en-GB" sz="2000" dirty="0"/>
          </a:p>
          <a:p>
            <a:pPr algn="just">
              <a:buFont typeface="Arial" pitchFamily="34" charset="0"/>
              <a:buChar char="•"/>
            </a:pPr>
            <a:r>
              <a:rPr lang="en-GB" sz="2000" dirty="0"/>
              <a:t>    If you </a:t>
            </a:r>
            <a:r>
              <a:rPr lang="en-GB" sz="2000" b="1" dirty="0"/>
              <a:t>purchase office paper</a:t>
            </a:r>
            <a:r>
              <a:rPr lang="en-GB" sz="2000" dirty="0"/>
              <a:t>, please agree with your department after approval of your request (The FA</a:t>
            </a:r>
            <a:r>
              <a:rPr lang="cs-CZ" sz="2000" dirty="0"/>
              <a:t> </a:t>
            </a:r>
            <a:r>
              <a:rPr lang="en-GB" sz="2000" dirty="0"/>
              <a:t>CU has a contract with a specific supplier; you may not purchase it anywhere else).</a:t>
            </a:r>
          </a:p>
          <a:p>
            <a:pPr algn="just"/>
            <a:endParaRPr lang="cs-CZ" dirty="0"/>
          </a:p>
          <a:p>
            <a:pPr algn="just"/>
            <a:endParaRPr lang="cs-CZ" dirty="0"/>
          </a:p>
        </p:txBody>
      </p:sp>
      <p:sp>
        <p:nvSpPr>
          <p:cNvPr id="4" name="Obdélník 3"/>
          <p:cNvSpPr/>
          <p:nvPr/>
        </p:nvSpPr>
        <p:spPr>
          <a:xfrm>
            <a:off x="304801" y="214184"/>
            <a:ext cx="11631826" cy="584775"/>
          </a:xfrm>
          <a:prstGeom prst="rect">
            <a:avLst/>
          </a:prstGeom>
        </p:spPr>
        <p:txBody>
          <a:bodyPr wrap="square">
            <a:spAutoFit/>
          </a:bodyPr>
          <a:lstStyle/>
          <a:p>
            <a:pPr algn="ctr"/>
            <a:r>
              <a:rPr lang="en-US" sz="3200" b="1" dirty="0">
                <a:solidFill>
                  <a:schemeClr val="accent1">
                    <a:lumMod val="75000"/>
                  </a:schemeClr>
                </a:solidFill>
              </a:rPr>
              <a:t>Other non-investment expenses (material and services)</a:t>
            </a:r>
          </a:p>
        </p:txBody>
      </p:sp>
      <p:sp>
        <p:nvSpPr>
          <p:cNvPr id="5" name="Obdélník 4"/>
          <p:cNvSpPr/>
          <p:nvPr/>
        </p:nvSpPr>
        <p:spPr>
          <a:xfrm>
            <a:off x="0" y="5900641"/>
            <a:ext cx="2473263" cy="1569660"/>
          </a:xfrm>
          <a:prstGeom prst="rect">
            <a:avLst/>
          </a:prstGeom>
        </p:spPr>
        <p:txBody>
          <a:bodyPr wrap="square">
            <a:spAutoFit/>
          </a:bodyPr>
          <a:lstStyle/>
          <a:p>
            <a:pPr algn="ctr"/>
            <a:r>
              <a:rPr lang="cs-CZ" sz="4800" dirty="0">
                <a:ln w="0"/>
                <a:effectLst>
                  <a:outerShdw blurRad="38100" dist="19050" dir="2700000" algn="tl" rotWithShape="0">
                    <a:schemeClr val="dk1">
                      <a:alpha val="40000"/>
                    </a:schemeClr>
                  </a:outerShdw>
                </a:effectLst>
              </a:rPr>
              <a:t>   </a:t>
            </a:r>
            <a:r>
              <a:rPr lang="cs-CZ" sz="2400" b="1" dirty="0">
                <a:solidFill>
                  <a:schemeClr val="accent4">
                    <a:lumMod val="40000"/>
                    <a:lumOff val="60000"/>
                  </a:schemeClr>
                </a:solidFill>
              </a:rPr>
              <a:t>GA </a:t>
            </a:r>
            <a:r>
              <a:rPr lang="en-US" sz="2400" b="1" dirty="0">
                <a:solidFill>
                  <a:schemeClr val="accent4">
                    <a:lumMod val="40000"/>
                    <a:lumOff val="60000"/>
                  </a:schemeClr>
                </a:solidFill>
              </a:rPr>
              <a:t>C</a:t>
            </a:r>
            <a:r>
              <a:rPr lang="cs-CZ" sz="2400" b="1" dirty="0">
                <a:solidFill>
                  <a:schemeClr val="accent4">
                    <a:lumMod val="40000"/>
                    <a:lumOff val="60000"/>
                  </a:schemeClr>
                </a:solidFill>
              </a:rPr>
              <a:t>U 2024</a:t>
            </a:r>
          </a:p>
          <a:p>
            <a:pPr algn="ctr"/>
            <a:endParaRPr lang="cs-CZ" sz="4800" dirty="0">
              <a:ln w="0"/>
              <a:effectLst>
                <a:outerShdw blurRad="38100" dist="19050" dir="2700000" algn="tl" rotWithShape="0">
                  <a:schemeClr val="dk1">
                    <a:alpha val="40000"/>
                  </a:schemeClr>
                </a:outerShdw>
              </a:effectLst>
            </a:endParaRPr>
          </a:p>
        </p:txBody>
      </p:sp>
      <p:pic>
        <p:nvPicPr>
          <p:cNvPr id="6" name="Obrázek 5"/>
          <p:cNvPicPr>
            <a:picLocks noChangeAspect="1"/>
          </p:cNvPicPr>
          <p:nvPr/>
        </p:nvPicPr>
        <p:blipFill>
          <a:blip r:embed="rId4" cstate="print"/>
          <a:stretch>
            <a:fillRect/>
          </a:stretch>
        </p:blipFill>
        <p:spPr>
          <a:xfrm flipV="1">
            <a:off x="0" y="6648450"/>
            <a:ext cx="12192000" cy="209548"/>
          </a:xfrm>
          <a:prstGeom prst="rect">
            <a:avLst/>
          </a:prstGeom>
        </p:spPr>
      </p:pic>
      <p:sp>
        <p:nvSpPr>
          <p:cNvPr id="7" name="Zástupný symbol pro zápatí 6"/>
          <p:cNvSpPr>
            <a:spLocks noGrp="1"/>
          </p:cNvSpPr>
          <p:nvPr>
            <p:ph type="ftr" sz="quarter" idx="11"/>
          </p:nvPr>
        </p:nvSpPr>
        <p:spPr/>
        <p:txBody>
          <a:bodyPr/>
          <a:lstStyle/>
          <a:p>
            <a:r>
              <a:rPr lang="cs-CZ" dirty="0"/>
              <a:t>GA CU 2024</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172995" y="181232"/>
            <a:ext cx="11771870" cy="830997"/>
          </a:xfrm>
          <a:prstGeom prst="rect">
            <a:avLst/>
          </a:prstGeom>
        </p:spPr>
        <p:txBody>
          <a:bodyPr wrap="square">
            <a:spAutoFit/>
          </a:bodyPr>
          <a:lstStyle/>
          <a:p>
            <a:pPr lvl="0" algn="ctr"/>
            <a:r>
              <a:rPr lang="cs-CZ" sz="4800" dirty="0">
                <a:ln w="0"/>
                <a:effectLst>
                  <a:outerShdw blurRad="38100" dist="19050" dir="2700000" algn="tl" rotWithShape="0">
                    <a:schemeClr val="dk1">
                      <a:alpha val="40000"/>
                    </a:schemeClr>
                  </a:outerShdw>
                </a:effectLst>
              </a:rPr>
              <a:t> </a:t>
            </a:r>
            <a:r>
              <a:rPr lang="en-US" sz="3200" b="1" dirty="0">
                <a:solidFill>
                  <a:srgbClr val="4472C4">
                    <a:lumMod val="75000"/>
                  </a:srgbClr>
                </a:solidFill>
              </a:rPr>
              <a:t>Other non-investment expenses (material and services)</a:t>
            </a:r>
          </a:p>
        </p:txBody>
      </p:sp>
      <p:sp>
        <p:nvSpPr>
          <p:cNvPr id="2" name="Obdélník 1"/>
          <p:cNvSpPr/>
          <p:nvPr/>
        </p:nvSpPr>
        <p:spPr>
          <a:xfrm>
            <a:off x="650789" y="1210963"/>
            <a:ext cx="10931611" cy="4339650"/>
          </a:xfrm>
          <a:prstGeom prst="rect">
            <a:avLst/>
          </a:prstGeom>
        </p:spPr>
        <p:txBody>
          <a:bodyPr wrap="square">
            <a:spAutoFit/>
          </a:bodyPr>
          <a:lstStyle/>
          <a:p>
            <a:endParaRPr lang="cs-CZ" dirty="0"/>
          </a:p>
          <a:p>
            <a:pPr marL="285750" indent="-285750" algn="just">
              <a:buFont typeface="Arial" panose="020B0604020202020204" pitchFamily="34" charset="0"/>
              <a:buChar char="•"/>
            </a:pPr>
            <a:r>
              <a:rPr lang="en-GB" sz="2000" dirty="0"/>
              <a:t>Software is acquired in the business or educational version; the licence is always for the university, never for a person.</a:t>
            </a:r>
            <a:endParaRPr lang="cs-CZ" sz="2000" dirty="0"/>
          </a:p>
          <a:p>
            <a:pPr marL="285750" indent="-285750" algn="just">
              <a:buFont typeface="Arial" panose="020B0604020202020204" pitchFamily="34" charset="0"/>
              <a:buChar char="•"/>
            </a:pPr>
            <a:endParaRPr lang="en-GB" sz="2000" dirty="0"/>
          </a:p>
          <a:p>
            <a:pPr marL="285750" indent="-285750" algn="just">
              <a:buFont typeface="Arial" panose="020B0604020202020204" pitchFamily="34" charset="0"/>
              <a:buChar char="•"/>
            </a:pPr>
            <a:r>
              <a:rPr lang="en-GB" sz="2000" dirty="0"/>
              <a:t>The invoice cover sheet should always contain the correct workplace (department), room number (the office of the responsible person), and the responsible person (employee of the department – supervisor, secretary); the other parts are processed by the </a:t>
            </a:r>
            <a:r>
              <a:rPr lang="en-GB" sz="2000" b="1" dirty="0"/>
              <a:t>FO</a:t>
            </a:r>
            <a:r>
              <a:rPr lang="en-GB" sz="2000" dirty="0"/>
              <a:t>.</a:t>
            </a:r>
            <a:endParaRPr lang="cs-CZ" sz="2000" dirty="0"/>
          </a:p>
          <a:p>
            <a:pPr marL="285750" indent="-285750" algn="just">
              <a:buFont typeface="Arial" panose="020B0604020202020204" pitchFamily="34" charset="0"/>
              <a:buChar char="•"/>
            </a:pPr>
            <a:endParaRPr lang="en-GB" sz="2000" dirty="0"/>
          </a:p>
          <a:p>
            <a:pPr marL="285750" indent="-285750" algn="just">
              <a:buFont typeface="Arial" panose="020B0604020202020204" pitchFamily="34" charset="0"/>
              <a:buChar char="•"/>
            </a:pPr>
            <a:r>
              <a:rPr lang="en-GB" sz="2000" dirty="0"/>
              <a:t>Purchased items are the property of the faculty; after the grant has ended, they remain at the investigator’s department.</a:t>
            </a:r>
            <a:endParaRPr lang="cs-CZ" sz="2000" dirty="0"/>
          </a:p>
          <a:p>
            <a:pPr marL="285750" indent="-285750" algn="just">
              <a:buFont typeface="Arial" panose="020B0604020202020204" pitchFamily="34" charset="0"/>
              <a:buChar char="•"/>
            </a:pPr>
            <a:endParaRPr lang="en-GB" sz="2000" dirty="0"/>
          </a:p>
          <a:p>
            <a:pPr marL="285750" indent="-285750">
              <a:buFont typeface="Arial" panose="020B0604020202020204" pitchFamily="34" charset="0"/>
              <a:buChar char="•"/>
            </a:pPr>
            <a:r>
              <a:rPr lang="en-GB" sz="2000" dirty="0"/>
              <a:t>All orders and contracts </a:t>
            </a:r>
            <a:r>
              <a:rPr lang="en-GB" sz="2000" b="1" dirty="0"/>
              <a:t>exceeding CZK 50,000, exclusive of VAT </a:t>
            </a:r>
            <a:r>
              <a:rPr lang="en-GB" sz="2000" dirty="0"/>
              <a:t>must be concluded </a:t>
            </a:r>
            <a:r>
              <a:rPr lang="en-GB" sz="2000" b="1" dirty="0"/>
              <a:t>in writing </a:t>
            </a:r>
            <a:r>
              <a:rPr lang="en-GB" sz="2000" dirty="0"/>
              <a:t>(see </a:t>
            </a:r>
            <a:r>
              <a:rPr lang="en-GB" sz="2000" dirty="0">
                <a:hlinkClick r:id="rId3"/>
              </a:rPr>
              <a:t>Notification of the </a:t>
            </a:r>
            <a:r>
              <a:rPr lang="cs-CZ" sz="2000" dirty="0">
                <a:hlinkClick r:id="rId3"/>
              </a:rPr>
              <a:t>Faculty Bursar</a:t>
            </a:r>
            <a:r>
              <a:rPr lang="en-GB" sz="2000" dirty="0">
                <a:hlinkClick r:id="rId3"/>
              </a:rPr>
              <a:t> 4/2016</a:t>
            </a:r>
            <a:r>
              <a:rPr lang="en-GB" sz="2000" dirty="0"/>
              <a:t>); contact the secretary of your department.</a:t>
            </a:r>
          </a:p>
          <a:p>
            <a:pPr marL="285750" indent="-285750">
              <a:buFont typeface="Arial" panose="020B0604020202020204" pitchFamily="34" charset="0"/>
              <a:buChar char="•"/>
            </a:pPr>
            <a:endParaRPr lang="cs-CZ" dirty="0"/>
          </a:p>
        </p:txBody>
      </p:sp>
      <p:pic>
        <p:nvPicPr>
          <p:cNvPr id="6" name="Obrázek 5"/>
          <p:cNvPicPr>
            <a:picLocks noChangeAspect="1"/>
          </p:cNvPicPr>
          <p:nvPr/>
        </p:nvPicPr>
        <p:blipFill>
          <a:blip r:embed="rId4" cstate="print"/>
          <a:stretch>
            <a:fillRect/>
          </a:stretch>
        </p:blipFill>
        <p:spPr>
          <a:xfrm flipV="1">
            <a:off x="72008" y="7048801"/>
            <a:ext cx="12192000" cy="209548"/>
          </a:xfrm>
          <a:prstGeom prst="rect">
            <a:avLst/>
          </a:prstGeom>
        </p:spPr>
      </p:pic>
      <p:sp>
        <p:nvSpPr>
          <p:cNvPr id="3" name="Zástupný symbol pro číslo snímku 2"/>
          <p:cNvSpPr>
            <a:spLocks noGrp="1"/>
          </p:cNvSpPr>
          <p:nvPr>
            <p:ph type="sldNum" sz="quarter" idx="12"/>
          </p:nvPr>
        </p:nvSpPr>
        <p:spPr/>
        <p:txBody>
          <a:bodyPr/>
          <a:lstStyle/>
          <a:p>
            <a:fld id="{0258315F-CA55-47DF-9A9C-380C33269B8B}" type="slidenum">
              <a:rPr lang="cs-CZ" smtClean="0"/>
              <a:pPr/>
              <a:t>31</a:t>
            </a:fld>
            <a:endParaRPr lang="cs-CZ" dirty="0"/>
          </a:p>
        </p:txBody>
      </p:sp>
      <p:sp>
        <p:nvSpPr>
          <p:cNvPr id="7" name="Zástupný symbol pro zápatí 6"/>
          <p:cNvSpPr>
            <a:spLocks noGrp="1"/>
          </p:cNvSpPr>
          <p:nvPr>
            <p:ph type="ftr" sz="quarter" idx="11"/>
          </p:nvPr>
        </p:nvSpPr>
        <p:spPr>
          <a:xfrm>
            <a:off x="172996" y="6356350"/>
            <a:ext cx="1688756"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24666836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222421" y="312972"/>
            <a:ext cx="11722443" cy="1323439"/>
          </a:xfrm>
          <a:prstGeom prst="rect">
            <a:avLst/>
          </a:prstGeom>
        </p:spPr>
        <p:txBody>
          <a:bodyPr wrap="square">
            <a:spAutoFit/>
          </a:bodyPr>
          <a:lstStyle/>
          <a:p>
            <a:pPr lvl="0" algn="ctr"/>
            <a:r>
              <a:rPr lang="en-US" sz="3200" b="1" dirty="0">
                <a:solidFill>
                  <a:schemeClr val="accent1">
                    <a:lumMod val="75000"/>
                  </a:schemeClr>
                </a:solidFill>
              </a:rPr>
              <a:t>Book purchases </a:t>
            </a:r>
            <a:endParaRPr lang="cs-CZ" sz="3200" b="1" dirty="0">
              <a:solidFill>
                <a:schemeClr val="accent1">
                  <a:lumMod val="75000"/>
                </a:schemeClr>
              </a:solidFill>
            </a:endParaRPr>
          </a:p>
          <a:p>
            <a:pPr algn="ctr"/>
            <a:endParaRPr lang="cs-CZ" sz="4800" dirty="0">
              <a:ln w="0"/>
              <a:effectLst>
                <a:outerShdw blurRad="38100" dist="19050" dir="2700000" algn="tl" rotWithShape="0">
                  <a:schemeClr val="dk1">
                    <a:alpha val="40000"/>
                  </a:schemeClr>
                </a:outerShdw>
              </a:effectLst>
            </a:endParaRPr>
          </a:p>
        </p:txBody>
      </p:sp>
      <p:sp>
        <p:nvSpPr>
          <p:cNvPr id="2" name="Obdélník 1"/>
          <p:cNvSpPr/>
          <p:nvPr/>
        </p:nvSpPr>
        <p:spPr>
          <a:xfrm>
            <a:off x="378941" y="1112107"/>
            <a:ext cx="11483545" cy="5878532"/>
          </a:xfrm>
          <a:prstGeom prst="rect">
            <a:avLst/>
          </a:prstGeom>
        </p:spPr>
        <p:txBody>
          <a:bodyPr wrap="square">
            <a:spAutoFit/>
          </a:bodyPr>
          <a:lstStyle/>
          <a:p>
            <a:pPr marL="285750" indent="-285750">
              <a:buFont typeface="Arial" pitchFamily="34" charset="0"/>
              <a:buChar char="•"/>
            </a:pPr>
            <a:r>
              <a:rPr lang="en-GB" sz="2000" dirty="0"/>
              <a:t>The acquisition of books, journals, and electronic sources of information is handled by the Centre for Academic Information (SVI) at the Faculty of Arts Library (main building, basement S124).</a:t>
            </a:r>
          </a:p>
          <a:p>
            <a:pPr marL="285750" indent="-285750">
              <a:buFont typeface="Arial" pitchFamily="34" charset="0"/>
              <a:buChar char="•"/>
            </a:pPr>
            <a:r>
              <a:rPr lang="en-GB" sz="2000" dirty="0"/>
              <a:t>This process is regulated by the methodological material </a:t>
            </a:r>
            <a:r>
              <a:rPr lang="en-GB" sz="2000" b="1" i="1" dirty="0"/>
              <a:t>How does the purchase of books at the Faculty of Arts work? </a:t>
            </a:r>
            <a:r>
              <a:rPr lang="en-GB" sz="2000" dirty="0"/>
              <a:t>available at: </a:t>
            </a:r>
            <a:r>
              <a:rPr lang="cs-CZ" sz="1800" u="sng" dirty="0">
                <a:solidFill>
                  <a:srgbClr val="0000FF"/>
                </a:solidFill>
                <a:effectLst/>
                <a:latin typeface="Calibri" panose="020F0502020204030204" pitchFamily="34" charset="0"/>
                <a:ea typeface="Calibri" panose="020F0502020204030204" pitchFamily="34" charset="0"/>
                <a:hlinkClick r:id="rId3"/>
              </a:rPr>
              <a:t>https://ffuk.sharepoint.com/:b:/s/Knihovna/Ef3YaHRHXfdNsCzrD9WtcqMBOBhQg7XdwOscXHHFeQIL0Q</a:t>
            </a:r>
            <a:r>
              <a:rPr lang="cs-CZ" sz="1800" dirty="0">
                <a:effectLst/>
                <a:latin typeface="Calibri" panose="020F0502020204030204" pitchFamily="34" charset="0"/>
                <a:ea typeface="Calibri" panose="020F0502020204030204" pitchFamily="34" charset="0"/>
              </a:rPr>
              <a:t> </a:t>
            </a:r>
            <a:r>
              <a:rPr lang="en-GB" sz="2000" dirty="0"/>
              <a:t>.</a:t>
            </a:r>
          </a:p>
          <a:p>
            <a:pPr marL="285750" indent="-285750">
              <a:buFont typeface="Arial" pitchFamily="34" charset="0"/>
              <a:buChar char="•"/>
            </a:pPr>
            <a:r>
              <a:rPr lang="en-GB" sz="2000" dirty="0"/>
              <a:t>The process is carried out in five steps: </a:t>
            </a:r>
          </a:p>
          <a:p>
            <a:pPr marL="285750" indent="-285750"/>
            <a:r>
              <a:rPr lang="en-GB" sz="2000" dirty="0"/>
              <a:t>	1) The investigator (“financial approver”) creates a request in the </a:t>
            </a:r>
            <a:r>
              <a:rPr lang="en-GB" sz="2000" dirty="0">
                <a:hlinkClick r:id="rId4"/>
              </a:rPr>
              <a:t>Requisitions</a:t>
            </a:r>
            <a:r>
              <a:rPr lang="cs-CZ" sz="2000" dirty="0"/>
              <a:t>/Žádanky</a:t>
            </a:r>
            <a:r>
              <a:rPr lang="en-GB" sz="2000" dirty="0"/>
              <a:t> application (section Centre for Academic Information (SVI) – Books from grants/Journals/Databases</a:t>
            </a:r>
            <a:r>
              <a:rPr lang="cs-CZ" sz="2000" dirty="0"/>
              <a:t> / SVI – Knihy z grantů/ Časopisy/ Databáze</a:t>
            </a:r>
            <a:r>
              <a:rPr lang="en-GB" sz="2000" dirty="0"/>
              <a:t>), provides the budget number (billing number of the project), and saves and sends the request for approval.</a:t>
            </a:r>
          </a:p>
          <a:p>
            <a:pPr marL="285750" indent="-285750"/>
            <a:r>
              <a:rPr lang="en-GB" sz="2000" dirty="0"/>
              <a:t>	2) The request is processed by the acquisitions employee (librarian, “preparer”).</a:t>
            </a:r>
          </a:p>
          <a:p>
            <a:pPr marL="285750" indent="-285750"/>
            <a:r>
              <a:rPr lang="en-GB" sz="2000" dirty="0"/>
              <a:t>	3) Approval of the request – upon request, it is approved by the investigator and the FO employee (“budget administrator”)</a:t>
            </a:r>
          </a:p>
          <a:p>
            <a:pPr marL="285750" indent="-285750"/>
            <a:r>
              <a:rPr lang="en-GB" sz="2000" dirty="0"/>
              <a:t>	4) </a:t>
            </a:r>
            <a:r>
              <a:rPr lang="en-US" sz="2000" dirty="0"/>
              <a:t>Order and library processing (recording/assigning a reference number, cataloging)</a:t>
            </a:r>
            <a:endParaRPr lang="en-GB" sz="2000" dirty="0"/>
          </a:p>
          <a:p>
            <a:pPr marL="285750" indent="-285750"/>
            <a:r>
              <a:rPr lang="en-GB" sz="2000" dirty="0"/>
              <a:t>	5) The invoice is paid and the books delivered. </a:t>
            </a:r>
          </a:p>
          <a:p>
            <a:pPr marL="285750" indent="-285750">
              <a:buFont typeface="Arial" pitchFamily="34" charset="0"/>
              <a:buChar char="•"/>
            </a:pPr>
            <a:r>
              <a:rPr lang="en-GB" sz="2000" dirty="0"/>
              <a:t>Books may be ordered via the Centre for Academic Information (SVI) until </a:t>
            </a:r>
            <a:r>
              <a:rPr lang="en-GB" sz="2000" b="1" dirty="0"/>
              <a:t>29 October.</a:t>
            </a:r>
            <a:r>
              <a:rPr lang="en-GB" sz="2000" dirty="0"/>
              <a:t> Requests should be made sufficiently in advance; delivery could take several months.</a:t>
            </a:r>
          </a:p>
          <a:p>
            <a:pPr marL="285750" indent="-285750"/>
            <a:endParaRPr lang="en-GB" dirty="0">
              <a:solidFill>
                <a:srgbClr val="FF0000"/>
              </a:solidFill>
            </a:endParaRPr>
          </a:p>
          <a:p>
            <a:pPr marL="285750" indent="-285750"/>
            <a:endParaRPr lang="cs-CZ" dirty="0">
              <a:solidFill>
                <a:srgbClr val="FF0000"/>
              </a:solidFill>
            </a:endParaRPr>
          </a:p>
        </p:txBody>
      </p:sp>
      <p:pic>
        <p:nvPicPr>
          <p:cNvPr id="6" name="Obrázek 5"/>
          <p:cNvPicPr>
            <a:picLocks noChangeAspect="1"/>
          </p:cNvPicPr>
          <p:nvPr/>
        </p:nvPicPr>
        <p:blipFill>
          <a:blip r:embed="rId5" cstate="print"/>
          <a:stretch>
            <a:fillRect/>
          </a:stretch>
        </p:blipFill>
        <p:spPr>
          <a:xfrm flipV="1">
            <a:off x="0" y="6648450"/>
            <a:ext cx="12192000" cy="209548"/>
          </a:xfrm>
          <a:prstGeom prst="rect">
            <a:avLst/>
          </a:prstGeom>
        </p:spPr>
      </p:pic>
      <p:sp>
        <p:nvSpPr>
          <p:cNvPr id="3" name="Zástupný symbol pro číslo snímku 2"/>
          <p:cNvSpPr>
            <a:spLocks noGrp="1"/>
          </p:cNvSpPr>
          <p:nvPr>
            <p:ph type="sldNum" sz="quarter" idx="12"/>
          </p:nvPr>
        </p:nvSpPr>
        <p:spPr/>
        <p:txBody>
          <a:bodyPr/>
          <a:lstStyle/>
          <a:p>
            <a:fld id="{0258315F-CA55-47DF-9A9C-380C33269B8B}" type="slidenum">
              <a:rPr lang="cs-CZ" smtClean="0"/>
              <a:pPr/>
              <a:t>32</a:t>
            </a:fld>
            <a:endParaRPr lang="cs-CZ"/>
          </a:p>
        </p:txBody>
      </p:sp>
      <p:sp>
        <p:nvSpPr>
          <p:cNvPr id="7" name="Zástupný symbol pro zápatí 6"/>
          <p:cNvSpPr>
            <a:spLocks noGrp="1"/>
          </p:cNvSpPr>
          <p:nvPr>
            <p:ph type="ftr" sz="quarter" idx="11"/>
          </p:nvPr>
        </p:nvSpPr>
        <p:spPr>
          <a:xfrm>
            <a:off x="123568" y="6356350"/>
            <a:ext cx="1754659"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27439694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321277" y="172995"/>
            <a:ext cx="11640064" cy="2000548"/>
          </a:xfrm>
          <a:prstGeom prst="rect">
            <a:avLst/>
          </a:prstGeom>
        </p:spPr>
        <p:txBody>
          <a:bodyPr wrap="square">
            <a:spAutoFit/>
          </a:bodyPr>
          <a:lstStyle/>
          <a:p>
            <a:pPr algn="ctr"/>
            <a:r>
              <a:rPr lang="cs-CZ" sz="4800" dirty="0">
                <a:ln w="0"/>
                <a:effectLst>
                  <a:outerShdw blurRad="38100" dist="19050" dir="2700000" algn="tl" rotWithShape="0">
                    <a:schemeClr val="dk1">
                      <a:alpha val="40000"/>
                    </a:schemeClr>
                  </a:outerShdw>
                </a:effectLst>
              </a:rPr>
              <a:t>   </a:t>
            </a:r>
            <a:r>
              <a:rPr lang="en-US" sz="3200" b="1" dirty="0">
                <a:solidFill>
                  <a:schemeClr val="accent1">
                    <a:lumMod val="75000"/>
                  </a:schemeClr>
                </a:solidFill>
              </a:rPr>
              <a:t>Book purchases </a:t>
            </a:r>
            <a:endParaRPr lang="cs-CZ" sz="3200" b="1" dirty="0">
              <a:solidFill>
                <a:schemeClr val="accent1">
                  <a:lumMod val="75000"/>
                </a:schemeClr>
              </a:solidFill>
            </a:endParaRPr>
          </a:p>
          <a:p>
            <a:pPr lvl="0" algn="ctr"/>
            <a:endParaRPr lang="cs-CZ" sz="2800" b="1" dirty="0">
              <a:solidFill>
                <a:schemeClr val="accent1">
                  <a:lumMod val="75000"/>
                </a:schemeClr>
              </a:solidFill>
            </a:endParaRPr>
          </a:p>
          <a:p>
            <a:pPr algn="ctr"/>
            <a:endParaRPr lang="cs-CZ" sz="4800" dirty="0">
              <a:ln w="0"/>
              <a:effectLst>
                <a:outerShdw blurRad="38100" dist="19050" dir="2700000" algn="tl" rotWithShape="0">
                  <a:schemeClr val="dk1">
                    <a:alpha val="40000"/>
                  </a:schemeClr>
                </a:outerShdw>
              </a:effectLst>
            </a:endParaRPr>
          </a:p>
        </p:txBody>
      </p:sp>
      <p:sp>
        <p:nvSpPr>
          <p:cNvPr id="2" name="Obdélník 1"/>
          <p:cNvSpPr/>
          <p:nvPr/>
        </p:nvSpPr>
        <p:spPr>
          <a:xfrm>
            <a:off x="428367" y="1292733"/>
            <a:ext cx="11310551" cy="4370427"/>
          </a:xfrm>
          <a:prstGeom prst="rect">
            <a:avLst/>
          </a:prstGeom>
        </p:spPr>
        <p:txBody>
          <a:bodyPr wrap="square">
            <a:spAutoFit/>
          </a:bodyPr>
          <a:lstStyle/>
          <a:p>
            <a:pPr lvl="0"/>
            <a:endParaRPr lang="cs-CZ" b="1" dirty="0"/>
          </a:p>
          <a:p>
            <a:pPr marL="285750" indent="-285750">
              <a:buFont typeface="Arial" pitchFamily="34" charset="0"/>
              <a:buChar char="•"/>
            </a:pPr>
            <a:r>
              <a:rPr lang="en-GB" sz="2000" dirty="0"/>
              <a:t>In order to pay the invoice, the investigator must sign the </a:t>
            </a:r>
            <a:r>
              <a:rPr lang="en-GB" sz="2000" b="1" dirty="0"/>
              <a:t>invoice cover sheet </a:t>
            </a:r>
            <a:r>
              <a:rPr lang="en-GB" sz="2000" dirty="0"/>
              <a:t>containing the reference number for the purchased book. The cover sheet is prepared by the acquisitions employee, who then submits the relevant documents to the FO.</a:t>
            </a:r>
          </a:p>
          <a:p>
            <a:pPr marL="285750" indent="-285750">
              <a:buFont typeface="Arial" pitchFamily="34" charset="0"/>
              <a:buChar char="•"/>
            </a:pPr>
            <a:r>
              <a:rPr lang="en-GB" sz="2000" dirty="0"/>
              <a:t>Should you have any questions relating to the purchasing process, please contact the preparer for books from grants</a:t>
            </a:r>
            <a:r>
              <a:rPr lang="cs-CZ" sz="2000" dirty="0"/>
              <a:t> (Robin </a:t>
            </a:r>
            <a:r>
              <a:rPr lang="cs-CZ" sz="2000" dirty="0" err="1"/>
              <a:t>Kislinger</a:t>
            </a:r>
            <a:r>
              <a:rPr lang="cs-CZ" sz="2000" dirty="0"/>
              <a:t> </a:t>
            </a:r>
            <a:r>
              <a:rPr lang="en-GB" sz="2000" dirty="0"/>
              <a:t>at </a:t>
            </a:r>
            <a:r>
              <a:rPr lang="cs-CZ" sz="2000" dirty="0"/>
              <a:t>robin.kislinger@ff.cuni.cz</a:t>
            </a:r>
            <a:r>
              <a:rPr lang="en-GB" sz="2000" dirty="0"/>
              <a:t>), use the general address </a:t>
            </a:r>
            <a:r>
              <a:rPr lang="en-GB" sz="2000" dirty="0">
                <a:hlinkClick r:id="rId3" tooltip="mailto:akvizice@ff.cuni.cz"/>
              </a:rPr>
              <a:t>akvizice@ff.cuni.cz.</a:t>
            </a:r>
            <a:r>
              <a:rPr lang="en-GB" sz="2000" dirty="0"/>
              <a:t>, or call us at 221 619 </a:t>
            </a:r>
            <a:r>
              <a:rPr lang="cs-CZ" sz="2000" dirty="0"/>
              <a:t>240</a:t>
            </a:r>
            <a:r>
              <a:rPr lang="en-GB" sz="2000" dirty="0"/>
              <a:t>.</a:t>
            </a:r>
          </a:p>
          <a:p>
            <a:pPr marL="285750" indent="-285750">
              <a:buFont typeface="Arial" pitchFamily="34" charset="0"/>
              <a:buChar char="•"/>
            </a:pPr>
            <a:r>
              <a:rPr lang="en-GB" sz="2000" dirty="0"/>
              <a:t>Purchases ca</a:t>
            </a:r>
            <a:r>
              <a:rPr lang="cs-CZ" sz="2000" dirty="0" err="1"/>
              <a:t>nnot</a:t>
            </a:r>
            <a:r>
              <a:rPr lang="en-GB" sz="2000" dirty="0"/>
              <a:t> be made on your own.</a:t>
            </a:r>
          </a:p>
          <a:p>
            <a:pPr marL="285750" indent="-285750">
              <a:buFont typeface="Arial" pitchFamily="34" charset="0"/>
              <a:buChar char="•"/>
            </a:pPr>
            <a:r>
              <a:rPr lang="en-GB" sz="2000" dirty="0"/>
              <a:t>Literature available at the FA</a:t>
            </a:r>
            <a:r>
              <a:rPr lang="cs-CZ" sz="2000" dirty="0"/>
              <a:t> </a:t>
            </a:r>
            <a:r>
              <a:rPr lang="en-GB" sz="2000" dirty="0"/>
              <a:t>CU cannot be purchased from grants.</a:t>
            </a:r>
          </a:p>
          <a:p>
            <a:pPr marL="285750" indent="-285750">
              <a:buFont typeface="Arial" pitchFamily="34" charset="0"/>
              <a:buChar char="•"/>
            </a:pPr>
            <a:r>
              <a:rPr lang="en-GB" sz="2000" dirty="0"/>
              <a:t>The book will be available to the student in the specialized library as a grant loan (i.e. loaned out for the duration of the project)</a:t>
            </a:r>
            <a:r>
              <a:rPr lang="cs-CZ" sz="2000" dirty="0"/>
              <a:t>.</a:t>
            </a:r>
            <a:endParaRPr lang="en-GB" sz="2000" dirty="0"/>
          </a:p>
          <a:p>
            <a:pPr marL="285750" indent="-285750" algn="just">
              <a:buFont typeface="Arial" panose="020B0604020202020204" pitchFamily="34" charset="0"/>
              <a:buChar char="•"/>
            </a:pPr>
            <a:r>
              <a:rPr lang="en-GB" sz="2000" dirty="0"/>
              <a:t>When books are purchased from abroad, you must take into account the higher postal costs, customs, and taxes – we recommend verifying everything in advance. For purchasing foreign literature, you may consult the respective librarian or Mr </a:t>
            </a:r>
            <a:r>
              <a:rPr lang="cs-CZ" sz="2000" dirty="0"/>
              <a:t>Stein</a:t>
            </a:r>
            <a:r>
              <a:rPr lang="en-GB" sz="2000" dirty="0"/>
              <a:t> from the FO.</a:t>
            </a:r>
          </a:p>
        </p:txBody>
      </p:sp>
      <p:pic>
        <p:nvPicPr>
          <p:cNvPr id="6" name="Obrázek 5"/>
          <p:cNvPicPr>
            <a:picLocks noChangeAspect="1"/>
          </p:cNvPicPr>
          <p:nvPr/>
        </p:nvPicPr>
        <p:blipFill>
          <a:blip r:embed="rId4" cstate="print"/>
          <a:stretch>
            <a:fillRect/>
          </a:stretch>
        </p:blipFill>
        <p:spPr>
          <a:xfrm flipV="1">
            <a:off x="0" y="6648450"/>
            <a:ext cx="12192000" cy="209548"/>
          </a:xfrm>
          <a:prstGeom prst="rect">
            <a:avLst/>
          </a:prstGeom>
        </p:spPr>
      </p:pic>
      <p:sp>
        <p:nvSpPr>
          <p:cNvPr id="3" name="Zástupný symbol pro číslo snímku 2"/>
          <p:cNvSpPr>
            <a:spLocks noGrp="1"/>
          </p:cNvSpPr>
          <p:nvPr>
            <p:ph type="sldNum" sz="quarter" idx="12"/>
          </p:nvPr>
        </p:nvSpPr>
        <p:spPr/>
        <p:txBody>
          <a:bodyPr/>
          <a:lstStyle/>
          <a:p>
            <a:fld id="{0258315F-CA55-47DF-9A9C-380C33269B8B}" type="slidenum">
              <a:rPr lang="cs-CZ" smtClean="0"/>
              <a:pPr/>
              <a:t>33</a:t>
            </a:fld>
            <a:endParaRPr lang="cs-CZ"/>
          </a:p>
        </p:txBody>
      </p:sp>
      <p:sp>
        <p:nvSpPr>
          <p:cNvPr id="7" name="Zástupný symbol pro zápatí 6"/>
          <p:cNvSpPr>
            <a:spLocks noGrp="1"/>
          </p:cNvSpPr>
          <p:nvPr>
            <p:ph type="ftr" sz="quarter" idx="11"/>
          </p:nvPr>
        </p:nvSpPr>
        <p:spPr>
          <a:xfrm>
            <a:off x="115330" y="6356350"/>
            <a:ext cx="1729946"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7248448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271848" y="140043"/>
            <a:ext cx="11598875" cy="1323439"/>
          </a:xfrm>
          <a:prstGeom prst="rect">
            <a:avLst/>
          </a:prstGeom>
        </p:spPr>
        <p:txBody>
          <a:bodyPr wrap="square">
            <a:spAutoFit/>
          </a:bodyPr>
          <a:lstStyle/>
          <a:p>
            <a:pPr algn="ctr"/>
            <a:r>
              <a:rPr lang="en-US" sz="3200" b="1" dirty="0">
                <a:solidFill>
                  <a:schemeClr val="accent1">
                    <a:lumMod val="75000"/>
                  </a:schemeClr>
                </a:solidFill>
              </a:rPr>
              <a:t>Publications</a:t>
            </a:r>
            <a:endParaRPr lang="cs-CZ" sz="3200" b="1" dirty="0">
              <a:solidFill>
                <a:schemeClr val="accent1">
                  <a:lumMod val="75000"/>
                </a:schemeClr>
              </a:solidFill>
            </a:endParaRPr>
          </a:p>
          <a:p>
            <a:pPr algn="ctr"/>
            <a:endParaRPr lang="cs-CZ" sz="4800" dirty="0">
              <a:ln w="0"/>
              <a:effectLst>
                <a:outerShdw blurRad="38100" dist="19050" dir="2700000" algn="tl" rotWithShape="0">
                  <a:schemeClr val="dk1">
                    <a:alpha val="40000"/>
                  </a:schemeClr>
                </a:outerShdw>
              </a:effectLst>
            </a:endParaRPr>
          </a:p>
        </p:txBody>
      </p:sp>
      <p:sp>
        <p:nvSpPr>
          <p:cNvPr id="2" name="Obdélník 1"/>
          <p:cNvSpPr/>
          <p:nvPr/>
        </p:nvSpPr>
        <p:spPr>
          <a:xfrm>
            <a:off x="140044" y="774359"/>
            <a:ext cx="11944865" cy="6270947"/>
          </a:xfrm>
          <a:prstGeom prst="rect">
            <a:avLst/>
          </a:prstGeom>
        </p:spPr>
        <p:txBody>
          <a:bodyPr wrap="square">
            <a:spAutoFit/>
          </a:bodyPr>
          <a:lstStyle/>
          <a:p>
            <a:endParaRPr lang="cs-CZ" dirty="0"/>
          </a:p>
          <a:p>
            <a:pPr marL="285750" indent="-285750">
              <a:buFont typeface="Arial" panose="020B0604020202020204" pitchFamily="34" charset="0"/>
              <a:buChar char="•"/>
            </a:pPr>
            <a:r>
              <a:rPr lang="en-GB" sz="2000" dirty="0"/>
              <a:t>If the output of the project is a publication, it is deemed a “university work”, </a:t>
            </a:r>
            <a:r>
              <a:rPr lang="cs-CZ" sz="2000" dirty="0"/>
              <a:t>as</a:t>
            </a:r>
            <a:r>
              <a:rPr lang="en-GB" sz="2000" dirty="0"/>
              <a:t> it was created during your studies</a:t>
            </a:r>
            <a:r>
              <a:rPr lang="cs-CZ" sz="2000" dirty="0"/>
              <a:t>.</a:t>
            </a:r>
            <a:endParaRPr lang="en-GB" sz="2000" dirty="0"/>
          </a:p>
          <a:p>
            <a:pPr marL="285750" indent="-285750">
              <a:buFont typeface="Arial" panose="020B0604020202020204" pitchFamily="34" charset="0"/>
              <a:buChar char="•"/>
            </a:pPr>
            <a:r>
              <a:rPr lang="en-GB" sz="2000" dirty="0"/>
              <a:t>The project investigator cannot freely dispose of the rights to this work (the faculty administers the rights)</a:t>
            </a:r>
            <a:r>
              <a:rPr lang="cs-CZ" sz="2000" dirty="0"/>
              <a:t>.</a:t>
            </a:r>
            <a:endParaRPr lang="en-GB" sz="2000" dirty="0"/>
          </a:p>
          <a:p>
            <a:pPr marL="285750" indent="-285750">
              <a:buFont typeface="Arial" panose="020B0604020202020204" pitchFamily="34" charset="0"/>
              <a:buChar char="•"/>
            </a:pPr>
            <a:r>
              <a:rPr lang="en-GB" sz="2000" dirty="0"/>
              <a:t>The work can be provided to the publisher only under a </a:t>
            </a:r>
            <a:r>
              <a:rPr lang="en-GB" sz="2000" b="1" dirty="0"/>
              <a:t>licensing agreement</a:t>
            </a:r>
            <a:r>
              <a:rPr lang="en-GB" sz="2000" dirty="0"/>
              <a:t>.</a:t>
            </a:r>
          </a:p>
          <a:p>
            <a:pPr marL="285750" indent="-285750">
              <a:buFont typeface="Arial" panose="020B0604020202020204" pitchFamily="34" charset="0"/>
              <a:buChar char="•"/>
            </a:pPr>
            <a:r>
              <a:rPr lang="en-GB" sz="2000" dirty="0"/>
              <a:t>The licensing agreement is concluded between the project investigator (author) and the school (FACU). The FA</a:t>
            </a:r>
            <a:r>
              <a:rPr lang="cs-CZ" sz="2000" dirty="0"/>
              <a:t> </a:t>
            </a:r>
            <a:r>
              <a:rPr lang="en-GB" sz="2000" dirty="0"/>
              <a:t>CU can then conclude an agreement with the publisher.</a:t>
            </a:r>
          </a:p>
          <a:p>
            <a:pPr marL="285750" indent="-285750">
              <a:buFont typeface="Arial" panose="020B0604020202020204" pitchFamily="34" charset="0"/>
              <a:buChar char="•"/>
            </a:pPr>
            <a:r>
              <a:rPr lang="en-GB" sz="2000" dirty="0"/>
              <a:t>The Grant Office provides the template licensing agreement based on the clear specifications of the work (number of authors and their relationship to the faculty (student/employee/external person), type of work – monograph, collective monograph, proceedings;</a:t>
            </a:r>
            <a:r>
              <a:rPr lang="en-GB" sz="2000" baseline="30000" dirty="0"/>
              <a:t> </a:t>
            </a:r>
            <a:r>
              <a:rPr lang="en-GB" sz="2000" dirty="0"/>
              <a:t>provision of licence for the entire work/a part of the work)</a:t>
            </a:r>
          </a:p>
          <a:p>
            <a:pPr marL="285750" indent="-285750">
              <a:buFont typeface="Arial" panose="020B0604020202020204" pitchFamily="34" charset="0"/>
              <a:buChar char="•"/>
            </a:pPr>
            <a:r>
              <a:rPr lang="en-GB" sz="2000" dirty="0"/>
              <a:t>The project investigator (author) agrees with the publisher on the details: scope of the work, number of copies, publication date, costs, etc.</a:t>
            </a:r>
          </a:p>
          <a:p>
            <a:pPr marL="285750" indent="-285750">
              <a:buFont typeface="Arial" panose="020B0604020202020204" pitchFamily="34" charset="0"/>
              <a:buChar char="•"/>
            </a:pPr>
            <a:r>
              <a:rPr lang="en-GB" sz="2000" dirty="0"/>
              <a:t>The data for the project investigator is added to the licensing agreement in cooperation with the Grant Office</a:t>
            </a:r>
            <a:r>
              <a:rPr lang="cs-CZ" sz="2000" dirty="0"/>
              <a:t> and </a:t>
            </a:r>
            <a:r>
              <a:rPr lang="cs-CZ" sz="2000" dirty="0" err="1"/>
              <a:t>Legal</a:t>
            </a:r>
            <a:r>
              <a:rPr lang="cs-CZ" sz="2000" dirty="0"/>
              <a:t> </a:t>
            </a:r>
            <a:r>
              <a:rPr lang="cs-CZ" sz="2000" dirty="0" err="1"/>
              <a:t>Services</a:t>
            </a:r>
            <a:r>
              <a:rPr lang="en-GB" sz="2000" dirty="0"/>
              <a:t>.</a:t>
            </a:r>
          </a:p>
          <a:p>
            <a:pPr marL="285750" indent="-285750">
              <a:buFont typeface="Arial" panose="020B0604020202020204" pitchFamily="34" charset="0"/>
              <a:buChar char="•"/>
            </a:pPr>
            <a:r>
              <a:rPr lang="en-GB" sz="2000" dirty="0"/>
              <a:t>After the licensing agreement is signed by the project investigator (author) and the FA</a:t>
            </a:r>
            <a:r>
              <a:rPr lang="cs-CZ" sz="2000" dirty="0"/>
              <a:t> </a:t>
            </a:r>
            <a:r>
              <a:rPr lang="en-GB" sz="2000" dirty="0"/>
              <a:t>CU, </a:t>
            </a:r>
            <a:r>
              <a:rPr lang="en-GB" sz="2000" b="1" dirty="0"/>
              <a:t>three copies </a:t>
            </a:r>
            <a:r>
              <a:rPr lang="en-GB" sz="2000" dirty="0"/>
              <a:t>of the agreement are sent to the </a:t>
            </a:r>
            <a:r>
              <a:rPr lang="cs-CZ" sz="2000" dirty="0" err="1"/>
              <a:t>Legal</a:t>
            </a:r>
            <a:r>
              <a:rPr lang="cs-CZ" sz="2000" dirty="0"/>
              <a:t> </a:t>
            </a:r>
            <a:r>
              <a:rPr lang="cs-CZ" sz="2000" dirty="0" err="1"/>
              <a:t>Services</a:t>
            </a:r>
            <a:r>
              <a:rPr lang="en-GB" sz="2000" dirty="0"/>
              <a:t>, which arranges for the signature of the FA</a:t>
            </a:r>
            <a:r>
              <a:rPr lang="cs-CZ" sz="2000" dirty="0"/>
              <a:t> </a:t>
            </a:r>
            <a:r>
              <a:rPr lang="en-GB" sz="2000" dirty="0"/>
              <a:t>CU </a:t>
            </a:r>
            <a:r>
              <a:rPr lang="cs-CZ" sz="2000" dirty="0"/>
              <a:t>bursar</a:t>
            </a:r>
            <a:r>
              <a:rPr lang="en-GB" sz="2000" dirty="0"/>
              <a:t>.</a:t>
            </a:r>
          </a:p>
          <a:p>
            <a:pPr marL="285750" indent="-285750">
              <a:buFont typeface="Arial" panose="020B0604020202020204" pitchFamily="34" charset="0"/>
              <a:buChar char="•"/>
            </a:pPr>
            <a:r>
              <a:rPr lang="en-GB" sz="2000" dirty="0"/>
              <a:t>After the licensing agreement is signed by the FA</a:t>
            </a:r>
            <a:r>
              <a:rPr lang="cs-CZ" sz="2000" dirty="0"/>
              <a:t> </a:t>
            </a:r>
            <a:r>
              <a:rPr lang="en-GB" sz="2000" dirty="0"/>
              <a:t>CU and the publisher, </a:t>
            </a:r>
            <a:r>
              <a:rPr lang="en-GB" sz="2000" b="1" dirty="0"/>
              <a:t>four copies </a:t>
            </a:r>
            <a:r>
              <a:rPr lang="en-GB" sz="2000" dirty="0"/>
              <a:t>of the agreement are sent to the </a:t>
            </a:r>
            <a:r>
              <a:rPr lang="cs-CZ" sz="2000" dirty="0" err="1"/>
              <a:t>Legal</a:t>
            </a:r>
            <a:r>
              <a:rPr lang="cs-CZ" sz="2000" dirty="0"/>
              <a:t> </a:t>
            </a:r>
            <a:r>
              <a:rPr lang="cs-CZ" sz="2000" dirty="0" err="1"/>
              <a:t>Services</a:t>
            </a:r>
            <a:r>
              <a:rPr lang="en-GB" sz="2000" dirty="0"/>
              <a:t>, which arranges for the signature of the FA</a:t>
            </a:r>
            <a:r>
              <a:rPr lang="cs-CZ" sz="2000" dirty="0"/>
              <a:t> </a:t>
            </a:r>
            <a:r>
              <a:rPr lang="en-GB" sz="2000" dirty="0"/>
              <a:t>CU </a:t>
            </a:r>
            <a:r>
              <a:rPr lang="cs-CZ" sz="2000" dirty="0"/>
              <a:t>bursar</a:t>
            </a:r>
            <a:r>
              <a:rPr lang="en-GB" sz="2000" dirty="0"/>
              <a:t>.</a:t>
            </a:r>
          </a:p>
          <a:p>
            <a:pPr marL="285750" indent="-285750">
              <a:buFont typeface="Arial" panose="020B0604020202020204" pitchFamily="34" charset="0"/>
              <a:buChar char="•"/>
            </a:pPr>
            <a:endParaRPr lang="cs-CZ" sz="1650" dirty="0"/>
          </a:p>
          <a:p>
            <a:pPr marL="285750" indent="-285750">
              <a:buFont typeface="Arial" panose="020B0604020202020204" pitchFamily="34" charset="0"/>
              <a:buChar char="•"/>
            </a:pPr>
            <a:endParaRPr lang="cs-CZ" sz="2700" dirty="0">
              <a:solidFill>
                <a:schemeClr val="accent1">
                  <a:lumMod val="75000"/>
                </a:schemeClr>
              </a:solidFill>
            </a:endParaRPr>
          </a:p>
        </p:txBody>
      </p:sp>
      <p:pic>
        <p:nvPicPr>
          <p:cNvPr id="6" name="Obrázek 5"/>
          <p:cNvPicPr>
            <a:picLocks noChangeAspect="1"/>
          </p:cNvPicPr>
          <p:nvPr/>
        </p:nvPicPr>
        <p:blipFill>
          <a:blip r:embed="rId3" cstate="print"/>
          <a:stretch>
            <a:fillRect/>
          </a:stretch>
        </p:blipFill>
        <p:spPr>
          <a:xfrm flipV="1">
            <a:off x="0" y="6648450"/>
            <a:ext cx="12192000" cy="209548"/>
          </a:xfrm>
          <a:prstGeom prst="rect">
            <a:avLst/>
          </a:prstGeom>
        </p:spPr>
      </p:pic>
      <p:sp>
        <p:nvSpPr>
          <p:cNvPr id="3" name="Zástupný symbol pro číslo snímku 2"/>
          <p:cNvSpPr>
            <a:spLocks noGrp="1"/>
          </p:cNvSpPr>
          <p:nvPr>
            <p:ph type="sldNum" sz="quarter" idx="12"/>
          </p:nvPr>
        </p:nvSpPr>
        <p:spPr/>
        <p:txBody>
          <a:bodyPr/>
          <a:lstStyle/>
          <a:p>
            <a:fld id="{0258315F-CA55-47DF-9A9C-380C33269B8B}" type="slidenum">
              <a:rPr lang="cs-CZ" smtClean="0"/>
              <a:pPr/>
              <a:t>34</a:t>
            </a:fld>
            <a:endParaRPr lang="cs-CZ"/>
          </a:p>
        </p:txBody>
      </p:sp>
      <p:sp>
        <p:nvSpPr>
          <p:cNvPr id="7" name="Zástupný symbol pro zápatí 6"/>
          <p:cNvSpPr>
            <a:spLocks noGrp="1"/>
          </p:cNvSpPr>
          <p:nvPr>
            <p:ph type="ftr" sz="quarter" idx="11"/>
          </p:nvPr>
        </p:nvSpPr>
        <p:spPr>
          <a:xfrm>
            <a:off x="164758" y="6356350"/>
            <a:ext cx="1894702"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10503613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214184" y="181232"/>
            <a:ext cx="11656540" cy="2000548"/>
          </a:xfrm>
          <a:prstGeom prst="rect">
            <a:avLst/>
          </a:prstGeom>
        </p:spPr>
        <p:txBody>
          <a:bodyPr wrap="square">
            <a:spAutoFit/>
          </a:bodyPr>
          <a:lstStyle/>
          <a:p>
            <a:pPr algn="ctr"/>
            <a:r>
              <a:rPr lang="cs-CZ" sz="4800" dirty="0">
                <a:ln w="0"/>
                <a:effectLst>
                  <a:outerShdw blurRad="38100" dist="19050" dir="2700000" algn="tl" rotWithShape="0">
                    <a:schemeClr val="dk1">
                      <a:alpha val="40000"/>
                    </a:schemeClr>
                  </a:outerShdw>
                </a:effectLst>
              </a:rPr>
              <a:t>   </a:t>
            </a:r>
            <a:r>
              <a:rPr lang="en-US" sz="3200" b="1" dirty="0">
                <a:solidFill>
                  <a:schemeClr val="accent1">
                    <a:lumMod val="75000"/>
                  </a:schemeClr>
                </a:solidFill>
              </a:rPr>
              <a:t>Publications</a:t>
            </a:r>
            <a:endParaRPr lang="cs-CZ" sz="3200" b="1" dirty="0">
              <a:solidFill>
                <a:schemeClr val="accent1">
                  <a:lumMod val="75000"/>
                </a:schemeClr>
              </a:solidFill>
            </a:endParaRPr>
          </a:p>
          <a:p>
            <a:pPr algn="ctr"/>
            <a:r>
              <a:rPr lang="cs-CZ" sz="2800" b="1" dirty="0">
                <a:solidFill>
                  <a:schemeClr val="accent1">
                    <a:lumMod val="75000"/>
                  </a:schemeClr>
                </a:solidFill>
              </a:rPr>
              <a:t> </a:t>
            </a:r>
          </a:p>
          <a:p>
            <a:pPr algn="ctr"/>
            <a:endParaRPr lang="cs-CZ" sz="4800" dirty="0">
              <a:ln w="0"/>
              <a:effectLst>
                <a:outerShdw blurRad="38100" dist="19050" dir="2700000" algn="tl" rotWithShape="0">
                  <a:schemeClr val="dk1">
                    <a:alpha val="40000"/>
                  </a:schemeClr>
                </a:outerShdw>
              </a:effectLst>
            </a:endParaRPr>
          </a:p>
        </p:txBody>
      </p:sp>
      <p:sp>
        <p:nvSpPr>
          <p:cNvPr id="2" name="Obdélník 1"/>
          <p:cNvSpPr/>
          <p:nvPr/>
        </p:nvSpPr>
        <p:spPr>
          <a:xfrm>
            <a:off x="428368" y="1314524"/>
            <a:ext cx="11409405" cy="4062651"/>
          </a:xfrm>
          <a:prstGeom prst="rect">
            <a:avLst/>
          </a:prstGeom>
        </p:spPr>
        <p:txBody>
          <a:bodyPr wrap="square">
            <a:spAutoFit/>
          </a:bodyPr>
          <a:lstStyle/>
          <a:p>
            <a:endParaRPr lang="cs-CZ" dirty="0">
              <a:solidFill>
                <a:schemeClr val="accent1">
                  <a:lumMod val="75000"/>
                </a:schemeClr>
              </a:solidFill>
            </a:endParaRPr>
          </a:p>
          <a:p>
            <a:pPr marL="285750" indent="-285750" algn="just">
              <a:buFont typeface="Arial" panose="020B0604020202020204" pitchFamily="34" charset="0"/>
              <a:buChar char="•"/>
            </a:pPr>
            <a:r>
              <a:rPr lang="en-GB" sz="2000" dirty="0"/>
              <a:t>Based on the agreement, the publisher may issue an invoice to the faculty after handing over the manuscript for the work.</a:t>
            </a:r>
          </a:p>
          <a:p>
            <a:pPr marL="285750" indent="-285750" algn="just">
              <a:buFont typeface="Arial" panose="020B0604020202020204" pitchFamily="34" charset="0"/>
              <a:buChar char="•"/>
            </a:pPr>
            <a:r>
              <a:rPr lang="en-GB" sz="2000" dirty="0"/>
              <a:t>If the invoice exceeds CZK 50,000, exclusive of VAT, the invoice may not be issued until the agreement is published in the register of the Czech Ministry of the Interior; the investigator receives information on publishing the agreement by e-mail (see Notification of the </a:t>
            </a:r>
            <a:r>
              <a:rPr lang="cs-CZ" sz="2000" dirty="0"/>
              <a:t>Bursar</a:t>
            </a:r>
            <a:r>
              <a:rPr lang="en-GB" sz="2000" dirty="0"/>
              <a:t> </a:t>
            </a:r>
            <a:r>
              <a:rPr lang="en-GB" sz="2000" dirty="0">
                <a:hlinkClick r:id="rId3"/>
              </a:rPr>
              <a:t>http://www.ff.cuni.cz/wp-content/uploads/2013/01/16-11-07.pdf</a:t>
            </a:r>
            <a:r>
              <a:rPr lang="en-GB" sz="2000" dirty="0"/>
              <a:t>).</a:t>
            </a:r>
          </a:p>
          <a:p>
            <a:pPr marL="285750" indent="-285750" algn="just">
              <a:buFont typeface="Arial" panose="020B0604020202020204" pitchFamily="34" charset="0"/>
              <a:buChar char="•"/>
            </a:pPr>
            <a:r>
              <a:rPr lang="en-GB" sz="2000" dirty="0"/>
              <a:t>The publisher provides the invoice to the investigator (author), and the investigator arranges to have it entered in the ESS, submitted together with the copies of the agreement and the invoice cover sheet to the </a:t>
            </a:r>
            <a:r>
              <a:rPr lang="en-GB" sz="2000" b="1" dirty="0"/>
              <a:t>mail room </a:t>
            </a:r>
            <a:r>
              <a:rPr lang="en-GB" sz="2000" dirty="0"/>
              <a:t>(in order to meet the due dates, we recommend this method instead of sending it by post).</a:t>
            </a:r>
          </a:p>
          <a:p>
            <a:pPr marL="285750" indent="-285750" algn="just">
              <a:buFont typeface="Arial" panose="020B0604020202020204" pitchFamily="34" charset="0"/>
              <a:buChar char="•"/>
            </a:pPr>
            <a:r>
              <a:rPr lang="en-GB" sz="2000" b="1" dirty="0"/>
              <a:t>Three copies of the publication must be provided to the Centre for Academic Information (SVI) and two copies to the Grant Office </a:t>
            </a:r>
            <a:r>
              <a:rPr lang="en-GB" sz="2000" dirty="0"/>
              <a:t>(required under the agreement)</a:t>
            </a:r>
          </a:p>
          <a:p>
            <a:pPr marL="285750" indent="-285750" algn="just">
              <a:buFont typeface="Arial" panose="020B0604020202020204" pitchFamily="34" charset="0"/>
              <a:buChar char="•"/>
            </a:pPr>
            <a:r>
              <a:rPr lang="en-GB" sz="2000" dirty="0"/>
              <a:t>The rules for issuing publications do not apply to an article in a journal.</a:t>
            </a:r>
          </a:p>
        </p:txBody>
      </p:sp>
      <p:pic>
        <p:nvPicPr>
          <p:cNvPr id="6" name="Obrázek 5"/>
          <p:cNvPicPr>
            <a:picLocks noChangeAspect="1"/>
          </p:cNvPicPr>
          <p:nvPr/>
        </p:nvPicPr>
        <p:blipFill>
          <a:blip r:embed="rId4" cstate="print"/>
          <a:stretch>
            <a:fillRect/>
          </a:stretch>
        </p:blipFill>
        <p:spPr>
          <a:xfrm flipV="1">
            <a:off x="0" y="6648450"/>
            <a:ext cx="12192000" cy="209548"/>
          </a:xfrm>
          <a:prstGeom prst="rect">
            <a:avLst/>
          </a:prstGeom>
        </p:spPr>
      </p:pic>
      <p:sp>
        <p:nvSpPr>
          <p:cNvPr id="3" name="Zástupný symbol pro číslo snímku 2"/>
          <p:cNvSpPr>
            <a:spLocks noGrp="1"/>
          </p:cNvSpPr>
          <p:nvPr>
            <p:ph type="sldNum" sz="quarter" idx="12"/>
          </p:nvPr>
        </p:nvSpPr>
        <p:spPr/>
        <p:txBody>
          <a:bodyPr/>
          <a:lstStyle/>
          <a:p>
            <a:fld id="{0258315F-CA55-47DF-9A9C-380C33269B8B}" type="slidenum">
              <a:rPr lang="cs-CZ" smtClean="0"/>
              <a:pPr/>
              <a:t>35</a:t>
            </a:fld>
            <a:endParaRPr lang="cs-CZ"/>
          </a:p>
        </p:txBody>
      </p:sp>
      <p:sp>
        <p:nvSpPr>
          <p:cNvPr id="7" name="Zástupný symbol pro zápatí 6"/>
          <p:cNvSpPr>
            <a:spLocks noGrp="1"/>
          </p:cNvSpPr>
          <p:nvPr>
            <p:ph type="ftr" sz="quarter" idx="11"/>
          </p:nvPr>
        </p:nvSpPr>
        <p:spPr>
          <a:xfrm>
            <a:off x="115330" y="6356350"/>
            <a:ext cx="1960605"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42845818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148281" y="123569"/>
            <a:ext cx="11878961" cy="1985159"/>
          </a:xfrm>
          <a:prstGeom prst="rect">
            <a:avLst/>
          </a:prstGeom>
        </p:spPr>
        <p:txBody>
          <a:bodyPr wrap="square">
            <a:spAutoFit/>
          </a:bodyPr>
          <a:lstStyle/>
          <a:p>
            <a:pPr lvl="0" algn="ctr"/>
            <a:r>
              <a:rPr lang="cs-CZ" sz="4800" dirty="0">
                <a:ln w="0"/>
                <a:effectLst>
                  <a:outerShdw blurRad="38100" dist="19050" dir="2700000" algn="tl" rotWithShape="0">
                    <a:schemeClr val="dk1">
                      <a:alpha val="40000"/>
                    </a:schemeClr>
                  </a:outerShdw>
                </a:effectLst>
              </a:rPr>
              <a:t>   </a:t>
            </a:r>
            <a:r>
              <a:rPr lang="en-US" sz="3200" b="1" dirty="0">
                <a:solidFill>
                  <a:srgbClr val="4472C4">
                    <a:lumMod val="75000"/>
                  </a:srgbClr>
                </a:solidFill>
              </a:rPr>
              <a:t>Publications – acknowledgements and affiliations</a:t>
            </a:r>
            <a:endParaRPr lang="cs-CZ" sz="3200" b="1" dirty="0">
              <a:solidFill>
                <a:srgbClr val="4472C4">
                  <a:lumMod val="75000"/>
                </a:srgbClr>
              </a:solidFill>
            </a:endParaRPr>
          </a:p>
          <a:p>
            <a:pPr algn="ctr"/>
            <a:r>
              <a:rPr lang="cs-CZ" sz="2700" b="1" dirty="0">
                <a:solidFill>
                  <a:schemeClr val="accent1">
                    <a:lumMod val="75000"/>
                  </a:schemeClr>
                </a:solidFill>
              </a:rPr>
              <a:t> </a:t>
            </a:r>
          </a:p>
          <a:p>
            <a:pPr algn="ctr"/>
            <a:endParaRPr lang="cs-CZ" sz="4800" dirty="0">
              <a:ln w="0"/>
              <a:effectLst>
                <a:outerShdw blurRad="38100" dist="19050" dir="2700000" algn="tl" rotWithShape="0">
                  <a:schemeClr val="dk1">
                    <a:alpha val="40000"/>
                  </a:schemeClr>
                </a:outerShdw>
              </a:effectLst>
            </a:endParaRPr>
          </a:p>
        </p:txBody>
      </p:sp>
      <p:sp>
        <p:nvSpPr>
          <p:cNvPr id="2" name="Obdélník 1"/>
          <p:cNvSpPr/>
          <p:nvPr/>
        </p:nvSpPr>
        <p:spPr>
          <a:xfrm>
            <a:off x="428368" y="1225689"/>
            <a:ext cx="11335264" cy="4955203"/>
          </a:xfrm>
          <a:prstGeom prst="rect">
            <a:avLst/>
          </a:prstGeom>
        </p:spPr>
        <p:txBody>
          <a:bodyPr wrap="square">
            <a:spAutoFit/>
          </a:bodyPr>
          <a:lstStyle/>
          <a:p>
            <a:pPr marL="285750" indent="-285750" algn="just">
              <a:buFont typeface="Arial" pitchFamily="34" charset="0"/>
              <a:buChar char="•"/>
            </a:pPr>
            <a:endParaRPr lang="en-GB" dirty="0"/>
          </a:p>
          <a:p>
            <a:pPr marL="285750" indent="-285750" algn="just">
              <a:buFont typeface="Arial" pitchFamily="34" charset="0"/>
              <a:buChar char="•"/>
            </a:pPr>
            <a:r>
              <a:rPr lang="en-GB" sz="2000" dirty="0"/>
              <a:t>All publications (monographs, articles, conference proceedings, etc.) must contain acknowledgements and affiliations, otherwise they will not be recognized, and the project will be assessed as </a:t>
            </a:r>
            <a:r>
              <a:rPr lang="en-GB" sz="2000" b="1" dirty="0"/>
              <a:t>unfulfilled.</a:t>
            </a:r>
            <a:endParaRPr lang="en-GB" sz="2000" b="1" i="1" dirty="0"/>
          </a:p>
          <a:p>
            <a:pPr marL="285750" indent="-285750" algn="just">
              <a:buFont typeface="Arial" pitchFamily="34" charset="0"/>
              <a:buChar char="•"/>
            </a:pPr>
            <a:r>
              <a:rPr lang="en-GB" sz="2000" b="1" dirty="0"/>
              <a:t>Note that they are two different types of information!</a:t>
            </a:r>
          </a:p>
          <a:p>
            <a:pPr marL="285750" indent="-285750" algn="just">
              <a:buFont typeface="Arial" pitchFamily="34" charset="0"/>
              <a:buChar char="•"/>
            </a:pPr>
            <a:r>
              <a:rPr lang="en-GB" sz="2000" dirty="0"/>
              <a:t>They are presented in the language of the results.</a:t>
            </a:r>
          </a:p>
          <a:p>
            <a:pPr marL="285750" indent="-285750" algn="just"/>
            <a:r>
              <a:rPr lang="en-GB" sz="2000" b="1" u="sng" dirty="0"/>
              <a:t>Acknowledgements:</a:t>
            </a:r>
          </a:p>
          <a:p>
            <a:pPr marL="285750" indent="-285750" algn="just">
              <a:buFont typeface="Arial" pitchFamily="34" charset="0"/>
              <a:buChar char="•"/>
            </a:pPr>
            <a:r>
              <a:rPr lang="en-GB" sz="2000" dirty="0"/>
              <a:t>Acknowledgements can be for several GA CU projects. </a:t>
            </a:r>
          </a:p>
          <a:p>
            <a:pPr marL="285750" indent="-285750" algn="just">
              <a:buFont typeface="Arial" pitchFamily="34" charset="0"/>
              <a:buChar char="•"/>
            </a:pPr>
            <a:r>
              <a:rPr lang="en-GB" sz="2000" dirty="0"/>
              <a:t>You can thank the GA CU and other providers together.</a:t>
            </a:r>
          </a:p>
          <a:p>
            <a:pPr marL="285750" indent="-285750" algn="just">
              <a:buFont typeface="Arial" pitchFamily="34" charset="0"/>
              <a:buChar char="•"/>
            </a:pPr>
            <a:r>
              <a:rPr lang="en-GB" sz="2000" dirty="0"/>
              <a:t>The same output cannot be used as the unique publication output for two or more GA CU projects.</a:t>
            </a:r>
          </a:p>
          <a:p>
            <a:pPr marL="285750" indent="-285750" algn="just">
              <a:buFont typeface="Arial" pitchFamily="34" charset="0"/>
              <a:buChar char="•"/>
            </a:pPr>
            <a:r>
              <a:rPr lang="en-GB" sz="2000" dirty="0"/>
              <a:t>Recommended wording: “</a:t>
            </a:r>
            <a:r>
              <a:rPr lang="en-GB" sz="2000" b="1" i="1" dirty="0"/>
              <a:t>This work/research was made possible with the financial support of the Charles University Grant Agency, project no. ..., entitled “...”, implemented at the Faculty of Arts of Charles University.”</a:t>
            </a:r>
            <a:endParaRPr lang="en-GB" sz="2000" b="1" i="1" u="sng" dirty="0"/>
          </a:p>
          <a:p>
            <a:pPr marL="285750" indent="-285750" algn="just"/>
            <a:r>
              <a:rPr lang="en-GB" sz="2000" b="1" dirty="0"/>
              <a:t>	</a:t>
            </a:r>
            <a:r>
              <a:rPr lang="en-GB" sz="2000" b="1" u="sng" dirty="0"/>
              <a:t>Affiliations:</a:t>
            </a:r>
            <a:r>
              <a:rPr lang="en-GB" sz="2000" b="1" i="1" dirty="0"/>
              <a:t> </a:t>
            </a:r>
          </a:p>
          <a:p>
            <a:pPr marL="285750" indent="-285750" algn="just">
              <a:buFont typeface="Arial" panose="020B0604020202020204" pitchFamily="34" charset="0"/>
              <a:buChar char="•"/>
            </a:pPr>
            <a:r>
              <a:rPr lang="en-GB" sz="2000" dirty="0"/>
              <a:t>State the author of the text anywhere in the text (the project investigator at the FA</a:t>
            </a:r>
            <a:r>
              <a:rPr lang="cs-CZ" sz="2000" dirty="0"/>
              <a:t> </a:t>
            </a:r>
            <a:r>
              <a:rPr lang="en-GB" sz="2000" dirty="0"/>
              <a:t>CU)</a:t>
            </a:r>
          </a:p>
          <a:p>
            <a:pPr marL="285750" indent="-285750" algn="just">
              <a:buFont typeface="Arial" panose="020B0604020202020204" pitchFamily="34" charset="0"/>
              <a:buChar char="•"/>
            </a:pPr>
            <a:r>
              <a:rPr lang="en-GB" sz="2000" dirty="0"/>
              <a:t>Official wording: “</a:t>
            </a:r>
            <a:r>
              <a:rPr lang="en-GB" sz="2000" b="1" i="1" dirty="0"/>
              <a:t>Charles University, Faculty of Arts”.</a:t>
            </a:r>
            <a:endParaRPr lang="en-GB" sz="2000" b="1" dirty="0"/>
          </a:p>
          <a:p>
            <a:pPr algn="just"/>
            <a:endParaRPr lang="cs-CZ" dirty="0"/>
          </a:p>
        </p:txBody>
      </p:sp>
      <p:pic>
        <p:nvPicPr>
          <p:cNvPr id="6" name="Obrázek 5"/>
          <p:cNvPicPr>
            <a:picLocks noChangeAspect="1"/>
          </p:cNvPicPr>
          <p:nvPr/>
        </p:nvPicPr>
        <p:blipFill>
          <a:blip r:embed="rId3" cstate="print"/>
          <a:stretch>
            <a:fillRect/>
          </a:stretch>
        </p:blipFill>
        <p:spPr>
          <a:xfrm flipV="1">
            <a:off x="0" y="6648452"/>
            <a:ext cx="12192000" cy="209548"/>
          </a:xfrm>
          <a:prstGeom prst="rect">
            <a:avLst/>
          </a:prstGeom>
        </p:spPr>
      </p:pic>
      <p:sp>
        <p:nvSpPr>
          <p:cNvPr id="3" name="Zástupný symbol pro číslo snímku 2"/>
          <p:cNvSpPr>
            <a:spLocks noGrp="1"/>
          </p:cNvSpPr>
          <p:nvPr>
            <p:ph type="sldNum" sz="quarter" idx="12"/>
          </p:nvPr>
        </p:nvSpPr>
        <p:spPr/>
        <p:txBody>
          <a:bodyPr/>
          <a:lstStyle/>
          <a:p>
            <a:fld id="{0258315F-CA55-47DF-9A9C-380C33269B8B}" type="slidenum">
              <a:rPr lang="cs-CZ" smtClean="0"/>
              <a:pPr/>
              <a:t>36</a:t>
            </a:fld>
            <a:endParaRPr lang="cs-CZ"/>
          </a:p>
        </p:txBody>
      </p:sp>
      <p:sp>
        <p:nvSpPr>
          <p:cNvPr id="7" name="Zástupný symbol pro zápatí 6"/>
          <p:cNvSpPr>
            <a:spLocks noGrp="1"/>
          </p:cNvSpPr>
          <p:nvPr>
            <p:ph type="ftr" sz="quarter" idx="11"/>
          </p:nvPr>
        </p:nvSpPr>
        <p:spPr>
          <a:xfrm>
            <a:off x="107092" y="6356350"/>
            <a:ext cx="1812324"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9407126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304801" y="164758"/>
            <a:ext cx="11623588" cy="584775"/>
          </a:xfrm>
          <a:prstGeom prst="rect">
            <a:avLst/>
          </a:prstGeom>
        </p:spPr>
        <p:txBody>
          <a:bodyPr wrap="square">
            <a:spAutoFit/>
          </a:bodyPr>
          <a:lstStyle/>
          <a:p>
            <a:pPr lvl="0" algn="ctr"/>
            <a:r>
              <a:rPr lang="en-GB" sz="3200" b="1" dirty="0">
                <a:solidFill>
                  <a:srgbClr val="4472C4">
                    <a:lumMod val="75000"/>
                  </a:srgbClr>
                </a:solidFill>
              </a:rPr>
              <a:t>Material part of the project </a:t>
            </a:r>
          </a:p>
        </p:txBody>
      </p:sp>
      <p:sp>
        <p:nvSpPr>
          <p:cNvPr id="2" name="Obdélník 1"/>
          <p:cNvSpPr/>
          <p:nvPr/>
        </p:nvSpPr>
        <p:spPr>
          <a:xfrm>
            <a:off x="609600" y="1764538"/>
            <a:ext cx="10948086" cy="3693319"/>
          </a:xfrm>
          <a:prstGeom prst="rect">
            <a:avLst/>
          </a:prstGeom>
        </p:spPr>
        <p:txBody>
          <a:bodyPr wrap="square">
            <a:spAutoFit/>
          </a:bodyPr>
          <a:lstStyle/>
          <a:p>
            <a:pPr lvl="0"/>
            <a:endParaRPr lang="en-GB" dirty="0"/>
          </a:p>
          <a:p>
            <a:pPr marL="285750" indent="-285750" algn="just">
              <a:buFont typeface="Arial" panose="020B0604020202020204" pitchFamily="34" charset="0"/>
              <a:buChar char="•"/>
            </a:pPr>
            <a:r>
              <a:rPr lang="en-GB" sz="2400" b="1" dirty="0"/>
              <a:t>Planning</a:t>
            </a:r>
            <a:r>
              <a:rPr lang="en-GB" sz="2400" dirty="0"/>
              <a:t>: We recommend organizing the various parts of the project (especially trips, publications) sufficiently in advance.</a:t>
            </a:r>
          </a:p>
          <a:p>
            <a:pPr marL="285750" indent="-285750" algn="just">
              <a:buFont typeface="Arial" panose="020B0604020202020204" pitchFamily="34" charset="0"/>
              <a:buChar char="•"/>
            </a:pPr>
            <a:endParaRPr lang="en-GB" sz="2400" dirty="0"/>
          </a:p>
          <a:p>
            <a:pPr marL="285750" indent="-285750" algn="just">
              <a:buFont typeface="Arial" panose="020B0604020202020204" pitchFamily="34" charset="0"/>
              <a:buChar char="•"/>
            </a:pPr>
            <a:r>
              <a:rPr lang="en-GB" sz="2400" dirty="0"/>
              <a:t>Sufficient planning in advance prevents any complications, the results of which could have a negative impact on the objectives of your project.</a:t>
            </a:r>
          </a:p>
          <a:p>
            <a:pPr marL="285750" indent="-285750" algn="just">
              <a:buFont typeface="Arial" panose="020B0604020202020204" pitchFamily="34" charset="0"/>
              <a:buChar char="•"/>
            </a:pPr>
            <a:endParaRPr lang="en-GB" sz="2400" dirty="0"/>
          </a:p>
          <a:p>
            <a:pPr marL="285750" indent="-285750" algn="just">
              <a:buFont typeface="Arial" panose="020B0604020202020204" pitchFamily="34" charset="0"/>
              <a:buChar char="•"/>
            </a:pPr>
            <a:r>
              <a:rPr lang="en-GB" sz="2400" dirty="0"/>
              <a:t>In the event of uncertainties, please contact the Grant Office during business hours or by e-mail or telephone – see </a:t>
            </a:r>
            <a:r>
              <a:rPr lang="en-GB" sz="2400" dirty="0">
                <a:hlinkClick r:id="rId3"/>
              </a:rPr>
              <a:t>http://www.ff.cuni.cz/fakulta/oddeleni-dekanatu/grantove-oddeleni/</a:t>
            </a:r>
            <a:r>
              <a:rPr lang="en-GB" sz="2400" dirty="0"/>
              <a:t>.</a:t>
            </a:r>
          </a:p>
        </p:txBody>
      </p:sp>
      <p:pic>
        <p:nvPicPr>
          <p:cNvPr id="6" name="Obrázek 5"/>
          <p:cNvPicPr>
            <a:picLocks noChangeAspect="1"/>
          </p:cNvPicPr>
          <p:nvPr/>
        </p:nvPicPr>
        <p:blipFill>
          <a:blip r:embed="rId4" cstate="print"/>
          <a:stretch>
            <a:fillRect/>
          </a:stretch>
        </p:blipFill>
        <p:spPr>
          <a:xfrm flipV="1">
            <a:off x="0" y="6648450"/>
            <a:ext cx="12192000" cy="209548"/>
          </a:xfrm>
          <a:prstGeom prst="rect">
            <a:avLst/>
          </a:prstGeom>
        </p:spPr>
      </p:pic>
      <p:sp>
        <p:nvSpPr>
          <p:cNvPr id="3" name="Zástupný symbol pro číslo snímku 2"/>
          <p:cNvSpPr>
            <a:spLocks noGrp="1"/>
          </p:cNvSpPr>
          <p:nvPr>
            <p:ph type="sldNum" sz="quarter" idx="12"/>
          </p:nvPr>
        </p:nvSpPr>
        <p:spPr/>
        <p:txBody>
          <a:bodyPr/>
          <a:lstStyle/>
          <a:p>
            <a:fld id="{0258315F-CA55-47DF-9A9C-380C33269B8B}" type="slidenum">
              <a:rPr lang="cs-CZ" smtClean="0"/>
              <a:pPr/>
              <a:t>37</a:t>
            </a:fld>
            <a:endParaRPr lang="cs-CZ"/>
          </a:p>
        </p:txBody>
      </p:sp>
      <p:sp>
        <p:nvSpPr>
          <p:cNvPr id="7" name="Zástupný symbol pro zápatí 6"/>
          <p:cNvSpPr>
            <a:spLocks noGrp="1"/>
          </p:cNvSpPr>
          <p:nvPr>
            <p:ph type="ftr" sz="quarter" idx="11"/>
          </p:nvPr>
        </p:nvSpPr>
        <p:spPr>
          <a:xfrm>
            <a:off x="115330" y="6356350"/>
            <a:ext cx="1762897"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2249741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189471" y="189432"/>
            <a:ext cx="11738918" cy="1569660"/>
          </a:xfrm>
          <a:prstGeom prst="rect">
            <a:avLst/>
          </a:prstGeom>
        </p:spPr>
        <p:txBody>
          <a:bodyPr wrap="square">
            <a:spAutoFit/>
          </a:bodyPr>
          <a:lstStyle/>
          <a:p>
            <a:pPr lvl="0" algn="ctr"/>
            <a:r>
              <a:rPr lang="cs-CZ" sz="4800" dirty="0">
                <a:ln w="0"/>
                <a:effectLst>
                  <a:outerShdw blurRad="38100" dist="19050" dir="2700000" algn="tl" rotWithShape="0">
                    <a:schemeClr val="dk1">
                      <a:alpha val="40000"/>
                    </a:schemeClr>
                  </a:outerShdw>
                </a:effectLst>
              </a:rPr>
              <a:t>   </a:t>
            </a:r>
            <a:r>
              <a:rPr lang="en-GB" sz="3200" b="1" dirty="0">
                <a:solidFill>
                  <a:srgbClr val="4472C4">
                    <a:lumMod val="75000"/>
                  </a:srgbClr>
                </a:solidFill>
              </a:rPr>
              <a:t>Material part of the project – Changes to the project </a:t>
            </a:r>
          </a:p>
          <a:p>
            <a:pPr algn="ctr"/>
            <a:endParaRPr lang="cs-CZ" sz="4800" dirty="0">
              <a:ln w="0"/>
              <a:effectLst>
                <a:outerShdw blurRad="38100" dist="19050" dir="2700000" algn="tl" rotWithShape="0">
                  <a:schemeClr val="dk1">
                    <a:alpha val="40000"/>
                  </a:schemeClr>
                </a:outerShdw>
              </a:effectLst>
            </a:endParaRPr>
          </a:p>
        </p:txBody>
      </p:sp>
      <p:sp>
        <p:nvSpPr>
          <p:cNvPr id="2" name="Obdélník 1"/>
          <p:cNvSpPr/>
          <p:nvPr/>
        </p:nvSpPr>
        <p:spPr>
          <a:xfrm>
            <a:off x="486031" y="1367481"/>
            <a:ext cx="11261125" cy="4401205"/>
          </a:xfrm>
          <a:prstGeom prst="rect">
            <a:avLst/>
          </a:prstGeom>
        </p:spPr>
        <p:txBody>
          <a:bodyPr wrap="square">
            <a:spAutoFit/>
          </a:bodyPr>
          <a:lstStyle/>
          <a:p>
            <a:pPr marL="285750" indent="-285750">
              <a:buFont typeface="Arial" panose="020B0604020202020204" pitchFamily="34" charset="0"/>
              <a:buChar char="•"/>
            </a:pPr>
            <a:r>
              <a:rPr lang="en-GB" sz="2000" b="1" dirty="0"/>
              <a:t>Change in the principal investigator or supervisor </a:t>
            </a:r>
            <a:r>
              <a:rPr lang="en-GB" sz="2000" dirty="0"/>
              <a:t>– Send a request to the GA CU (for contacts, see </a:t>
            </a:r>
            <a:r>
              <a:rPr lang="en-GB" sz="2000" dirty="0">
                <a:hlinkClick r:id="rId3"/>
              </a:rPr>
              <a:t>https://www.cuni.cz/UK-1673.html</a:t>
            </a:r>
            <a:r>
              <a:rPr lang="en-GB" sz="2000" dirty="0"/>
              <a:t>).</a:t>
            </a:r>
          </a:p>
          <a:p>
            <a:pPr marL="285750" indent="-285750">
              <a:buFont typeface="Arial" panose="020B0604020202020204" pitchFamily="34" charset="0"/>
              <a:buChar char="•"/>
            </a:pPr>
            <a:r>
              <a:rPr lang="en-GB" sz="2000" b="1" dirty="0"/>
              <a:t>Change in co-investigators </a:t>
            </a:r>
            <a:r>
              <a:rPr lang="en-GB" sz="2000" dirty="0"/>
              <a:t>– A request is not necessary, </a:t>
            </a:r>
            <a:r>
              <a:rPr lang="en-GB" sz="2000" b="1" dirty="0"/>
              <a:t>but you must announce this to the Grant Office</a:t>
            </a:r>
            <a:r>
              <a:rPr lang="en-GB" sz="2000" dirty="0"/>
              <a:t>.</a:t>
            </a:r>
            <a:endParaRPr lang="en-GB" sz="2000" b="1" dirty="0"/>
          </a:p>
          <a:p>
            <a:pPr marL="342900" indent="-342900">
              <a:buFont typeface="Wingdings" panose="05000000000000000000" pitchFamily="2" charset="2"/>
              <a:buChar char="Ø"/>
            </a:pPr>
            <a:r>
              <a:rPr lang="en-GB" sz="2000" dirty="0"/>
              <a:t>Ongoing projects: Make changes in the application (this can be done from April to the beginning of October) by providing the name of the new person + providing reasons for the change in the interim and final reports. </a:t>
            </a:r>
          </a:p>
          <a:p>
            <a:pPr marL="342900" indent="-342900">
              <a:buFont typeface="Wingdings" panose="05000000000000000000" pitchFamily="2" charset="2"/>
              <a:buChar char="Ø"/>
            </a:pPr>
            <a:r>
              <a:rPr lang="en-GB" sz="2000" dirty="0"/>
              <a:t>Last year: Changes cannot be made in the application; provide reasons in the final report.</a:t>
            </a:r>
          </a:p>
          <a:p>
            <a:pPr marL="285750" indent="-285750">
              <a:buFont typeface="Arial" panose="020B0604020202020204" pitchFamily="34" charset="0"/>
              <a:buChar char="•"/>
            </a:pPr>
            <a:r>
              <a:rPr lang="en-GB" sz="2000" dirty="0"/>
              <a:t>If changes are made to the research team, you need to comply with the rule stating that the sum of the funds for </a:t>
            </a:r>
            <a:r>
              <a:rPr lang="en-GB" sz="2000" b="1" dirty="0"/>
              <a:t>scholarships</a:t>
            </a:r>
            <a:r>
              <a:rPr lang="en-GB" sz="2000" dirty="0"/>
              <a:t> is </a:t>
            </a:r>
            <a:r>
              <a:rPr lang="en-GB" sz="2000" b="1" dirty="0"/>
              <a:t>more than </a:t>
            </a:r>
            <a:r>
              <a:rPr lang="cs-CZ" sz="2000" b="1" dirty="0"/>
              <a:t>75</a:t>
            </a:r>
            <a:r>
              <a:rPr lang="en-GB" sz="2000" b="1" dirty="0"/>
              <a:t>% </a:t>
            </a:r>
            <a:r>
              <a:rPr lang="en-GB" sz="2000" dirty="0"/>
              <a:t>of the total funds earmarked for wages and scholarships and also the rule stating that the number of students is at least equal to the number of other research team members (see the GA CU rules </a:t>
            </a:r>
            <a:r>
              <a:rPr lang="en-GB" sz="2000" dirty="0">
                <a:hlinkClick r:id="rId4"/>
              </a:rPr>
              <a:t>http://www.cuni.cz/UK-2446.html</a:t>
            </a:r>
            <a:r>
              <a:rPr lang="en-GB" sz="2000" dirty="0"/>
              <a:t>)</a:t>
            </a:r>
          </a:p>
          <a:p>
            <a:pPr marL="285750" indent="-285750">
              <a:buFont typeface="Arial" panose="020B0604020202020204" pitchFamily="34" charset="0"/>
              <a:buChar char="•"/>
            </a:pPr>
            <a:r>
              <a:rPr lang="en-GB" sz="2000" dirty="0"/>
              <a:t>If a co-investigator is a student of a bachelor’s programme of study, they become a member of the project team with no entitlement to a scholarship.</a:t>
            </a:r>
          </a:p>
        </p:txBody>
      </p:sp>
      <p:pic>
        <p:nvPicPr>
          <p:cNvPr id="6" name="Obrázek 5"/>
          <p:cNvPicPr>
            <a:picLocks noChangeAspect="1"/>
          </p:cNvPicPr>
          <p:nvPr/>
        </p:nvPicPr>
        <p:blipFill>
          <a:blip r:embed="rId5" cstate="print"/>
          <a:stretch>
            <a:fillRect/>
          </a:stretch>
        </p:blipFill>
        <p:spPr>
          <a:xfrm flipV="1">
            <a:off x="0" y="6648450"/>
            <a:ext cx="12192000" cy="209548"/>
          </a:xfrm>
          <a:prstGeom prst="rect">
            <a:avLst/>
          </a:prstGeom>
        </p:spPr>
      </p:pic>
      <p:sp>
        <p:nvSpPr>
          <p:cNvPr id="3" name="Zástupný symbol pro číslo snímku 2"/>
          <p:cNvSpPr>
            <a:spLocks noGrp="1"/>
          </p:cNvSpPr>
          <p:nvPr>
            <p:ph type="sldNum" sz="quarter" idx="12"/>
          </p:nvPr>
        </p:nvSpPr>
        <p:spPr/>
        <p:txBody>
          <a:bodyPr/>
          <a:lstStyle/>
          <a:p>
            <a:fld id="{0258315F-CA55-47DF-9A9C-380C33269B8B}" type="slidenum">
              <a:rPr lang="cs-CZ" smtClean="0"/>
              <a:pPr/>
              <a:t>38</a:t>
            </a:fld>
            <a:endParaRPr lang="cs-CZ"/>
          </a:p>
        </p:txBody>
      </p:sp>
      <p:sp>
        <p:nvSpPr>
          <p:cNvPr id="7" name="Zástupný symbol pro zápatí 6"/>
          <p:cNvSpPr>
            <a:spLocks noGrp="1"/>
          </p:cNvSpPr>
          <p:nvPr>
            <p:ph type="ftr" sz="quarter" idx="11"/>
          </p:nvPr>
        </p:nvSpPr>
        <p:spPr>
          <a:xfrm>
            <a:off x="156519" y="6356350"/>
            <a:ext cx="1853513"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22594094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214184" y="181232"/>
            <a:ext cx="11763632" cy="830997"/>
          </a:xfrm>
          <a:prstGeom prst="rect">
            <a:avLst/>
          </a:prstGeom>
        </p:spPr>
        <p:txBody>
          <a:bodyPr wrap="square">
            <a:spAutoFit/>
          </a:bodyPr>
          <a:lstStyle/>
          <a:p>
            <a:pPr algn="ctr"/>
            <a:r>
              <a:rPr lang="cs-CZ" sz="4800" dirty="0">
                <a:ln w="0"/>
                <a:effectLst>
                  <a:outerShdw blurRad="38100" dist="19050" dir="2700000" algn="tl" rotWithShape="0">
                    <a:schemeClr val="dk1">
                      <a:alpha val="40000"/>
                    </a:schemeClr>
                  </a:outerShdw>
                </a:effectLst>
              </a:rPr>
              <a:t> </a:t>
            </a:r>
            <a:r>
              <a:rPr lang="en-GB" sz="3200" b="1" dirty="0">
                <a:solidFill>
                  <a:srgbClr val="4472C4">
                    <a:lumMod val="75000"/>
                  </a:srgbClr>
                </a:solidFill>
              </a:rPr>
              <a:t>Material part of the project – Changes to the project</a:t>
            </a:r>
            <a:endParaRPr lang="cs-CZ" sz="4800" dirty="0">
              <a:ln w="0"/>
              <a:effectLst>
                <a:outerShdw blurRad="38100" dist="19050" dir="2700000" algn="tl" rotWithShape="0">
                  <a:schemeClr val="dk1">
                    <a:alpha val="40000"/>
                  </a:schemeClr>
                </a:outerShdw>
              </a:effectLst>
            </a:endParaRPr>
          </a:p>
        </p:txBody>
      </p:sp>
      <p:sp>
        <p:nvSpPr>
          <p:cNvPr id="2" name="Obdélník 1"/>
          <p:cNvSpPr/>
          <p:nvPr/>
        </p:nvSpPr>
        <p:spPr>
          <a:xfrm>
            <a:off x="387177" y="1416536"/>
            <a:ext cx="11335265" cy="4401205"/>
          </a:xfrm>
          <a:prstGeom prst="rect">
            <a:avLst/>
          </a:prstGeom>
        </p:spPr>
        <p:txBody>
          <a:bodyPr wrap="square">
            <a:spAutoFit/>
          </a:bodyPr>
          <a:lstStyle/>
          <a:p>
            <a:endParaRPr lang="cs-CZ" sz="2000" b="1" dirty="0"/>
          </a:p>
          <a:p>
            <a:r>
              <a:rPr lang="en-GB" sz="2000" b="1" dirty="0"/>
              <a:t>What should a request for changes contain?</a:t>
            </a:r>
          </a:p>
          <a:p>
            <a:endParaRPr lang="en-GB" sz="2000" dirty="0"/>
          </a:p>
          <a:p>
            <a:pPr marL="285750" indent="-285750">
              <a:buFont typeface="Arial" panose="020B0604020202020204" pitchFamily="34" charset="0"/>
              <a:buChar char="•"/>
            </a:pPr>
            <a:r>
              <a:rPr lang="en-GB" sz="2000" b="1" dirty="0"/>
              <a:t>Any request </a:t>
            </a:r>
            <a:r>
              <a:rPr lang="en-GB" sz="2000" dirty="0"/>
              <a:t>intended for the GA CU must </a:t>
            </a:r>
            <a:r>
              <a:rPr lang="en-GB" sz="2000" b="1" dirty="0"/>
              <a:t>always</a:t>
            </a:r>
            <a:r>
              <a:rPr lang="en-GB" sz="2000" dirty="0"/>
              <a:t> be sent in the form of a personally signed letter, either in writing or electronically (scanned). It must always contain the contact address for the response and be addressed to the chair of the Grant Council, Prof. </a:t>
            </a:r>
            <a:r>
              <a:rPr lang="en-GB" sz="2000" dirty="0" err="1"/>
              <a:t>Komárek</a:t>
            </a:r>
            <a:r>
              <a:rPr lang="en-GB" sz="2000" dirty="0"/>
              <a:t>. It must also contain the reasons and purpose of the request and which CU faculty the investigator studies at.</a:t>
            </a:r>
          </a:p>
          <a:p>
            <a:pPr marL="285750" indent="-285750">
              <a:buFont typeface="Arial" panose="020B0604020202020204" pitchFamily="34" charset="0"/>
              <a:buChar char="•"/>
            </a:pPr>
            <a:r>
              <a:rPr lang="en-GB" sz="2000" b="1" dirty="0"/>
              <a:t>For a new supervisor</a:t>
            </a:r>
            <a:r>
              <a:rPr lang="en-GB" sz="2000" dirty="0"/>
              <a:t>, the same as in the case of a </a:t>
            </a:r>
            <a:r>
              <a:rPr lang="en-GB" sz="2000" b="1" dirty="0"/>
              <a:t>new principal investigator, the personal ID number must be stated in the request.</a:t>
            </a:r>
            <a:endParaRPr lang="en-GB" sz="2000" dirty="0"/>
          </a:p>
          <a:p>
            <a:pPr marL="285750" indent="-285750">
              <a:buFont typeface="Arial" panose="020B0604020202020204" pitchFamily="34" charset="0"/>
              <a:buChar char="•"/>
            </a:pPr>
            <a:r>
              <a:rPr lang="en-GB" sz="2000" b="1" dirty="0"/>
              <a:t>A request for a change in the supervisor </a:t>
            </a:r>
            <a:r>
              <a:rPr lang="en-GB" sz="2000" dirty="0"/>
              <a:t>must also contain the consent of the current (original) and the newly proposed head of the project. </a:t>
            </a:r>
          </a:p>
          <a:p>
            <a:pPr marL="285750" indent="-285750">
              <a:buFont typeface="Arial" panose="020B0604020202020204" pitchFamily="34" charset="0"/>
              <a:buChar char="•"/>
            </a:pPr>
            <a:r>
              <a:rPr lang="en-GB" sz="2000" b="1" dirty="0"/>
              <a:t>The request should contain the grant project number as stipulated in the application, not the faculty billing numbers or the agreement numbers.</a:t>
            </a:r>
          </a:p>
          <a:p>
            <a:pPr marL="285750" indent="-285750">
              <a:buFont typeface="Arial" panose="020B0604020202020204" pitchFamily="34" charset="0"/>
              <a:buChar char="•"/>
            </a:pPr>
            <a:r>
              <a:rPr lang="en-GB" sz="2000" b="1" dirty="0"/>
              <a:t>You should always consult the Grant Office before sending the request.</a:t>
            </a:r>
          </a:p>
        </p:txBody>
      </p:sp>
      <p:pic>
        <p:nvPicPr>
          <p:cNvPr id="6" name="Obrázek 5"/>
          <p:cNvPicPr>
            <a:picLocks noChangeAspect="1"/>
          </p:cNvPicPr>
          <p:nvPr/>
        </p:nvPicPr>
        <p:blipFill>
          <a:blip r:embed="rId3" cstate="print"/>
          <a:stretch>
            <a:fillRect/>
          </a:stretch>
        </p:blipFill>
        <p:spPr>
          <a:xfrm flipV="1">
            <a:off x="0" y="6648450"/>
            <a:ext cx="12192000" cy="209548"/>
          </a:xfrm>
          <a:prstGeom prst="rect">
            <a:avLst/>
          </a:prstGeom>
        </p:spPr>
      </p:pic>
      <p:sp>
        <p:nvSpPr>
          <p:cNvPr id="3" name="Zástupný symbol pro číslo snímku 2"/>
          <p:cNvSpPr>
            <a:spLocks noGrp="1"/>
          </p:cNvSpPr>
          <p:nvPr>
            <p:ph type="sldNum" sz="quarter" idx="12"/>
          </p:nvPr>
        </p:nvSpPr>
        <p:spPr/>
        <p:txBody>
          <a:bodyPr/>
          <a:lstStyle/>
          <a:p>
            <a:fld id="{0258315F-CA55-47DF-9A9C-380C33269B8B}" type="slidenum">
              <a:rPr lang="cs-CZ" smtClean="0"/>
              <a:pPr/>
              <a:t>39</a:t>
            </a:fld>
            <a:endParaRPr lang="cs-CZ"/>
          </a:p>
        </p:txBody>
      </p:sp>
      <p:sp>
        <p:nvSpPr>
          <p:cNvPr id="7" name="Zástupný symbol pro zápatí 6"/>
          <p:cNvSpPr>
            <a:spLocks noGrp="1"/>
          </p:cNvSpPr>
          <p:nvPr>
            <p:ph type="ftr" sz="quarter" idx="11"/>
          </p:nvPr>
        </p:nvSpPr>
        <p:spPr>
          <a:xfrm>
            <a:off x="197708" y="6356350"/>
            <a:ext cx="1845276"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19285434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172996" y="164758"/>
            <a:ext cx="11837772" cy="830997"/>
          </a:xfrm>
          <a:prstGeom prst="rect">
            <a:avLst/>
          </a:prstGeom>
        </p:spPr>
        <p:txBody>
          <a:bodyPr wrap="square">
            <a:spAutoFit/>
          </a:bodyPr>
          <a:lstStyle/>
          <a:p>
            <a:pPr algn="ctr"/>
            <a:r>
              <a:rPr lang="cs-CZ" sz="4800" dirty="0">
                <a:ln w="0"/>
                <a:effectLst>
                  <a:outerShdw blurRad="38100" dist="19050" dir="2700000" algn="tl" rotWithShape="0">
                    <a:schemeClr val="dk1">
                      <a:alpha val="40000"/>
                    </a:schemeClr>
                  </a:outerShdw>
                </a:effectLst>
              </a:rPr>
              <a:t> </a:t>
            </a:r>
            <a:r>
              <a:rPr lang="en-US" sz="3200" b="1" dirty="0">
                <a:solidFill>
                  <a:srgbClr val="4472C4">
                    <a:lumMod val="75000"/>
                  </a:srgbClr>
                </a:solidFill>
              </a:rPr>
              <a:t>General part</a:t>
            </a:r>
            <a:endParaRPr lang="cs-CZ" sz="4800" dirty="0">
              <a:ln w="0"/>
              <a:effectLst>
                <a:outerShdw blurRad="38100" dist="19050" dir="2700000" algn="tl" rotWithShape="0">
                  <a:schemeClr val="dk1">
                    <a:alpha val="40000"/>
                  </a:schemeClr>
                </a:outerShdw>
              </a:effectLst>
            </a:endParaRPr>
          </a:p>
        </p:txBody>
      </p:sp>
      <p:sp>
        <p:nvSpPr>
          <p:cNvPr id="3" name="Obdélník 2"/>
          <p:cNvSpPr/>
          <p:nvPr/>
        </p:nvSpPr>
        <p:spPr>
          <a:xfrm>
            <a:off x="453081" y="996778"/>
            <a:ext cx="11277600" cy="5170646"/>
          </a:xfrm>
          <a:prstGeom prst="rect">
            <a:avLst/>
          </a:prstGeom>
        </p:spPr>
        <p:txBody>
          <a:bodyPr wrap="square">
            <a:spAutoFit/>
          </a:bodyPr>
          <a:lstStyle/>
          <a:p>
            <a:endParaRPr lang="cs-CZ" dirty="0"/>
          </a:p>
          <a:p>
            <a:pPr marL="342900" indent="-342900" algn="just">
              <a:buFont typeface="Arial" panose="020B0604020202020204" pitchFamily="34" charset="0"/>
              <a:buChar char="•"/>
            </a:pPr>
            <a:r>
              <a:rPr lang="en-GB" sz="2400" dirty="0"/>
              <a:t>Each project is managed under the </a:t>
            </a:r>
            <a:r>
              <a:rPr lang="en-GB" sz="2400" b="1" dirty="0"/>
              <a:t>project billing number</a:t>
            </a:r>
            <a:r>
              <a:rPr lang="en-GB" sz="2400" dirty="0"/>
              <a:t>, i.e. the accounting order/or centre (number specified in the agreement</a:t>
            </a:r>
            <a:r>
              <a:rPr lang="cs-CZ" sz="2400" dirty="0"/>
              <a:t> </a:t>
            </a:r>
            <a:r>
              <a:rPr lang="cs-CZ" sz="2400" dirty="0" err="1"/>
              <a:t>article</a:t>
            </a:r>
            <a:r>
              <a:rPr lang="cs-CZ" sz="2400" dirty="0"/>
              <a:t> I/4</a:t>
            </a:r>
            <a:r>
              <a:rPr lang="en-GB" sz="2400" dirty="0"/>
              <a:t>) – for drawdowns and settlement, you must closely cooperate with the FO; the billing number is the project identifier for the faculty accounting system.</a:t>
            </a:r>
            <a:endParaRPr lang="sk-SK" sz="2400" dirty="0"/>
          </a:p>
          <a:p>
            <a:pPr marL="342900" indent="-342900" algn="just"/>
            <a:endParaRPr lang="en-GB" sz="2400" dirty="0"/>
          </a:p>
          <a:p>
            <a:pPr marL="342900" indent="-342900" algn="just">
              <a:buFont typeface="Arial" panose="020B0604020202020204" pitchFamily="34" charset="0"/>
              <a:buChar char="•"/>
            </a:pPr>
            <a:r>
              <a:rPr lang="en-GB" sz="2400" dirty="0"/>
              <a:t>The principal investigator for the project must be a student of the Faculty of Arts of Charles University (</a:t>
            </a:r>
            <a:r>
              <a:rPr lang="cs-CZ" sz="2400" dirty="0"/>
              <a:t>FA CU</a:t>
            </a:r>
            <a:r>
              <a:rPr lang="en-GB" sz="2400" dirty="0"/>
              <a:t>); if the principal investigator/student co-investigator interrupts or terminates their studies, they </a:t>
            </a:r>
            <a:r>
              <a:rPr lang="en-GB" sz="2400" b="1" dirty="0"/>
              <a:t>may not </a:t>
            </a:r>
            <a:r>
              <a:rPr lang="en-GB" sz="2400" dirty="0"/>
              <a:t>continue with the project or draw down funds (however, you can request a change, see the </a:t>
            </a:r>
            <a:r>
              <a:rPr lang="en-GB" sz="2400" b="1" dirty="0"/>
              <a:t>Material part of the project, starting from slide 37</a:t>
            </a:r>
            <a:r>
              <a:rPr lang="en-GB" sz="2400" dirty="0"/>
              <a:t>).</a:t>
            </a:r>
            <a:endParaRPr lang="sk-SK" sz="2400" dirty="0"/>
          </a:p>
          <a:p>
            <a:pPr marL="342900" indent="-342900" algn="just"/>
            <a:endParaRPr lang="en-GB" sz="2400" dirty="0"/>
          </a:p>
          <a:p>
            <a:pPr marL="342900" indent="-342900" algn="just">
              <a:buFont typeface="Arial" panose="020B0604020202020204" pitchFamily="34" charset="0"/>
              <a:buChar char="•"/>
            </a:pPr>
            <a:r>
              <a:rPr lang="en-GB" sz="2400" dirty="0"/>
              <a:t>Any interruption/termination of studies must be immediately</a:t>
            </a:r>
            <a:r>
              <a:rPr lang="en-GB" sz="2400" b="1" dirty="0"/>
              <a:t> announced to the Grant Office by e-mail.</a:t>
            </a:r>
          </a:p>
        </p:txBody>
      </p:sp>
      <p:pic>
        <p:nvPicPr>
          <p:cNvPr id="9" name="Obrázek 8"/>
          <p:cNvPicPr>
            <a:picLocks noChangeAspect="1"/>
          </p:cNvPicPr>
          <p:nvPr/>
        </p:nvPicPr>
        <p:blipFill>
          <a:blip r:embed="rId3" cstate="print"/>
          <a:stretch>
            <a:fillRect/>
          </a:stretch>
        </p:blipFill>
        <p:spPr>
          <a:xfrm flipV="1">
            <a:off x="0" y="6648452"/>
            <a:ext cx="12192000" cy="209548"/>
          </a:xfrm>
          <a:prstGeom prst="rect">
            <a:avLst/>
          </a:prstGeom>
        </p:spPr>
      </p:pic>
      <p:sp>
        <p:nvSpPr>
          <p:cNvPr id="2" name="Zástupný symbol pro číslo snímku 1"/>
          <p:cNvSpPr>
            <a:spLocks noGrp="1"/>
          </p:cNvSpPr>
          <p:nvPr>
            <p:ph type="sldNum" sz="quarter" idx="12"/>
          </p:nvPr>
        </p:nvSpPr>
        <p:spPr/>
        <p:txBody>
          <a:bodyPr/>
          <a:lstStyle/>
          <a:p>
            <a:fld id="{0258315F-CA55-47DF-9A9C-380C33269B8B}" type="slidenum">
              <a:rPr lang="cs-CZ" smtClean="0"/>
              <a:pPr/>
              <a:t>4</a:t>
            </a:fld>
            <a:endParaRPr lang="cs-CZ"/>
          </a:p>
        </p:txBody>
      </p:sp>
      <p:sp>
        <p:nvSpPr>
          <p:cNvPr id="6" name="Zástupný symbol pro zápatí 5"/>
          <p:cNvSpPr>
            <a:spLocks noGrp="1"/>
          </p:cNvSpPr>
          <p:nvPr>
            <p:ph type="ftr" sz="quarter" idx="11"/>
          </p:nvPr>
        </p:nvSpPr>
        <p:spPr>
          <a:xfrm>
            <a:off x="115330" y="6356350"/>
            <a:ext cx="2026508"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390272236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189470" y="131805"/>
            <a:ext cx="11781620" cy="1077218"/>
          </a:xfrm>
          <a:prstGeom prst="rect">
            <a:avLst/>
          </a:prstGeom>
        </p:spPr>
        <p:txBody>
          <a:bodyPr wrap="square">
            <a:spAutoFit/>
          </a:bodyPr>
          <a:lstStyle/>
          <a:p>
            <a:pPr lvl="0" algn="ctr"/>
            <a:r>
              <a:rPr lang="cs-CZ" sz="3200" dirty="0">
                <a:ln w="0"/>
                <a:effectLst>
                  <a:outerShdw blurRad="38100" dist="19050" dir="2700000" algn="tl" rotWithShape="0">
                    <a:schemeClr val="dk1">
                      <a:alpha val="40000"/>
                    </a:schemeClr>
                  </a:outerShdw>
                </a:effectLst>
              </a:rPr>
              <a:t>   </a:t>
            </a:r>
            <a:r>
              <a:rPr lang="en-GB" sz="3200" b="1" dirty="0">
                <a:solidFill>
                  <a:srgbClr val="4472C4">
                    <a:lumMod val="75000"/>
                  </a:srgbClr>
                </a:solidFill>
              </a:rPr>
              <a:t>Material part of the project – Interim and final reports </a:t>
            </a:r>
          </a:p>
          <a:p>
            <a:pPr algn="ctr"/>
            <a:endParaRPr lang="cs-CZ" sz="3200" dirty="0">
              <a:ln w="0"/>
              <a:effectLst>
                <a:outerShdw blurRad="38100" dist="19050" dir="2700000" algn="tl" rotWithShape="0">
                  <a:schemeClr val="dk1">
                    <a:alpha val="40000"/>
                  </a:schemeClr>
                </a:outerShdw>
              </a:effectLst>
            </a:endParaRPr>
          </a:p>
        </p:txBody>
      </p:sp>
      <p:sp>
        <p:nvSpPr>
          <p:cNvPr id="2" name="Obdélník 1"/>
          <p:cNvSpPr/>
          <p:nvPr/>
        </p:nvSpPr>
        <p:spPr>
          <a:xfrm>
            <a:off x="518983" y="1054443"/>
            <a:ext cx="11211697" cy="4093428"/>
          </a:xfrm>
          <a:prstGeom prst="rect">
            <a:avLst/>
          </a:prstGeom>
        </p:spPr>
        <p:txBody>
          <a:bodyPr wrap="square">
            <a:spAutoFit/>
          </a:bodyPr>
          <a:lstStyle/>
          <a:p>
            <a:pPr algn="just"/>
            <a:endParaRPr lang="en-GB" u="sng" dirty="0"/>
          </a:p>
          <a:p>
            <a:pPr algn="just"/>
            <a:r>
              <a:rPr lang="en-GB" sz="2200" u="sng" dirty="0"/>
              <a:t>Interim Report (IR):</a:t>
            </a:r>
          </a:p>
          <a:p>
            <a:pPr marL="285750" indent="-285750" algn="just">
              <a:buFont typeface="Arial" panose="020B0604020202020204" pitchFamily="34" charset="0"/>
              <a:buChar char="•"/>
            </a:pPr>
            <a:endParaRPr lang="en-GB" sz="2200" dirty="0"/>
          </a:p>
          <a:p>
            <a:pPr marL="285750" indent="-285750" algn="just">
              <a:buFont typeface="Arial" panose="020B0604020202020204" pitchFamily="34" charset="0"/>
              <a:buChar char="•"/>
            </a:pPr>
            <a:r>
              <a:rPr lang="en-GB" sz="2200" dirty="0"/>
              <a:t>Relates to ongoing projects.</a:t>
            </a:r>
          </a:p>
          <a:p>
            <a:pPr marL="285750" indent="-285750" algn="just">
              <a:buFont typeface="Arial" panose="020B0604020202020204" pitchFamily="34" charset="0"/>
              <a:buChar char="•"/>
            </a:pPr>
            <a:r>
              <a:rPr lang="en-GB" sz="2200" dirty="0"/>
              <a:t>Submitted via the GA CU application.</a:t>
            </a:r>
            <a:endParaRPr lang="en-GB" sz="2200" dirty="0">
              <a:solidFill>
                <a:srgbClr val="FF0000"/>
              </a:solidFill>
            </a:endParaRPr>
          </a:p>
          <a:p>
            <a:pPr marL="285750" indent="-285750" algn="just">
              <a:buFont typeface="Arial" panose="020B0604020202020204" pitchFamily="34" charset="0"/>
              <a:buChar char="•"/>
            </a:pPr>
            <a:r>
              <a:rPr lang="en-GB" sz="2200" dirty="0"/>
              <a:t>Submission deadline at the beginning of January of the following year, always published in the application; the investigators will also be informed by e-mail.</a:t>
            </a:r>
          </a:p>
          <a:p>
            <a:pPr marL="285750" indent="-285750" algn="just">
              <a:buFont typeface="Arial" panose="020B0604020202020204" pitchFamily="34" charset="0"/>
              <a:buChar char="•"/>
            </a:pPr>
            <a:r>
              <a:rPr lang="en-GB" sz="2200" dirty="0"/>
              <a:t>Consists of the Annual Report and the Request for Continuation of the Project; for more information, see the completion manual in the application.</a:t>
            </a:r>
          </a:p>
          <a:p>
            <a:pPr marL="285750" indent="-285750" algn="just">
              <a:buFont typeface="Arial" panose="020B0604020202020204" pitchFamily="34" charset="0"/>
              <a:buChar char="•"/>
            </a:pPr>
            <a:r>
              <a:rPr lang="en-GB" sz="2200" dirty="0"/>
              <a:t>The IR includes a request for funds for another year.</a:t>
            </a:r>
          </a:p>
          <a:p>
            <a:pPr marL="285750" indent="-285750" algn="just">
              <a:buFont typeface="Arial" panose="020B0604020202020204" pitchFamily="34" charset="0"/>
              <a:buChar char="•"/>
            </a:pPr>
            <a:r>
              <a:rPr lang="en-GB" sz="2200" dirty="0"/>
              <a:t>The amount of the requested funds must correspond to the funding outlook (maximum increase of 10%)</a:t>
            </a:r>
          </a:p>
        </p:txBody>
      </p:sp>
      <p:pic>
        <p:nvPicPr>
          <p:cNvPr id="6" name="Obrázek 5"/>
          <p:cNvPicPr>
            <a:picLocks noChangeAspect="1"/>
          </p:cNvPicPr>
          <p:nvPr/>
        </p:nvPicPr>
        <p:blipFill>
          <a:blip r:embed="rId3" cstate="print"/>
          <a:stretch>
            <a:fillRect/>
          </a:stretch>
        </p:blipFill>
        <p:spPr>
          <a:xfrm flipV="1">
            <a:off x="0" y="6648450"/>
            <a:ext cx="12192000" cy="209548"/>
          </a:xfrm>
          <a:prstGeom prst="rect">
            <a:avLst/>
          </a:prstGeom>
        </p:spPr>
      </p:pic>
      <p:sp>
        <p:nvSpPr>
          <p:cNvPr id="3" name="Zástupný symbol pro číslo snímku 2"/>
          <p:cNvSpPr>
            <a:spLocks noGrp="1"/>
          </p:cNvSpPr>
          <p:nvPr>
            <p:ph type="sldNum" sz="quarter" idx="12"/>
          </p:nvPr>
        </p:nvSpPr>
        <p:spPr/>
        <p:txBody>
          <a:bodyPr/>
          <a:lstStyle/>
          <a:p>
            <a:fld id="{0258315F-CA55-47DF-9A9C-380C33269B8B}" type="slidenum">
              <a:rPr lang="cs-CZ" smtClean="0"/>
              <a:pPr/>
              <a:t>40</a:t>
            </a:fld>
            <a:endParaRPr lang="cs-CZ"/>
          </a:p>
        </p:txBody>
      </p:sp>
      <p:sp>
        <p:nvSpPr>
          <p:cNvPr id="7" name="Zástupný symbol pro zápatí 6"/>
          <p:cNvSpPr>
            <a:spLocks noGrp="1"/>
          </p:cNvSpPr>
          <p:nvPr>
            <p:ph type="ftr" sz="quarter" idx="11"/>
          </p:nvPr>
        </p:nvSpPr>
        <p:spPr>
          <a:xfrm>
            <a:off x="115329" y="6356350"/>
            <a:ext cx="1845275"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35464873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271849" y="140044"/>
            <a:ext cx="11648302" cy="830997"/>
          </a:xfrm>
          <a:prstGeom prst="rect">
            <a:avLst/>
          </a:prstGeom>
        </p:spPr>
        <p:txBody>
          <a:bodyPr wrap="square">
            <a:spAutoFit/>
          </a:bodyPr>
          <a:lstStyle/>
          <a:p>
            <a:pPr algn="ctr"/>
            <a:r>
              <a:rPr lang="cs-CZ" sz="4800" dirty="0">
                <a:ln w="0"/>
                <a:effectLst>
                  <a:outerShdw blurRad="38100" dist="19050" dir="2700000" algn="tl" rotWithShape="0">
                    <a:schemeClr val="dk1">
                      <a:alpha val="40000"/>
                    </a:schemeClr>
                  </a:outerShdw>
                </a:effectLst>
              </a:rPr>
              <a:t> </a:t>
            </a:r>
            <a:r>
              <a:rPr lang="en-GB" sz="3200" b="1" dirty="0">
                <a:solidFill>
                  <a:srgbClr val="4472C4">
                    <a:lumMod val="75000"/>
                  </a:srgbClr>
                </a:solidFill>
              </a:rPr>
              <a:t>Material part of the project – Interim and final reports</a:t>
            </a:r>
            <a:endParaRPr lang="cs-CZ" sz="4800" dirty="0">
              <a:ln w="0"/>
              <a:effectLst>
                <a:outerShdw blurRad="38100" dist="19050" dir="2700000" algn="tl" rotWithShape="0">
                  <a:schemeClr val="dk1">
                    <a:alpha val="40000"/>
                  </a:schemeClr>
                </a:outerShdw>
              </a:effectLst>
            </a:endParaRPr>
          </a:p>
        </p:txBody>
      </p:sp>
      <p:sp>
        <p:nvSpPr>
          <p:cNvPr id="2" name="Obdélník 1"/>
          <p:cNvSpPr/>
          <p:nvPr/>
        </p:nvSpPr>
        <p:spPr>
          <a:xfrm>
            <a:off x="486032" y="1169773"/>
            <a:ext cx="11203460" cy="3816429"/>
          </a:xfrm>
          <a:prstGeom prst="rect">
            <a:avLst/>
          </a:prstGeom>
        </p:spPr>
        <p:txBody>
          <a:bodyPr wrap="square">
            <a:spAutoFit/>
          </a:bodyPr>
          <a:lstStyle/>
          <a:p>
            <a:pPr algn="just"/>
            <a:endParaRPr lang="cs-CZ" sz="2200" u="sng" dirty="0"/>
          </a:p>
          <a:p>
            <a:pPr algn="just"/>
            <a:r>
              <a:rPr lang="en-US" sz="2200" u="sng" dirty="0"/>
              <a:t>Final Report</a:t>
            </a:r>
            <a:r>
              <a:rPr lang="cs-CZ" sz="2200" u="sng" dirty="0"/>
              <a:t> (</a:t>
            </a:r>
            <a:r>
              <a:rPr lang="en-US" sz="2200" u="sng" dirty="0"/>
              <a:t>FR</a:t>
            </a:r>
            <a:r>
              <a:rPr lang="cs-CZ" sz="2200" u="sng" dirty="0"/>
              <a:t>):</a:t>
            </a:r>
          </a:p>
          <a:p>
            <a:pPr algn="just"/>
            <a:endParaRPr lang="cs-CZ" sz="2200" u="sng" dirty="0"/>
          </a:p>
          <a:p>
            <a:pPr marL="285750" indent="-285750" algn="just">
              <a:buFont typeface="Arial" panose="020B0604020202020204" pitchFamily="34" charset="0"/>
              <a:buChar char="•"/>
            </a:pPr>
            <a:r>
              <a:rPr lang="en-US" sz="2200" dirty="0"/>
              <a:t>Submitted after the end of the project together with the completed outcomes, approximately in the middle of March of the year following the end of the project.</a:t>
            </a:r>
            <a:endParaRPr lang="cs-CZ" sz="2200" dirty="0"/>
          </a:p>
          <a:p>
            <a:pPr marL="285750" indent="-285750" algn="just">
              <a:buFont typeface="Arial" panose="020B0604020202020204" pitchFamily="34" charset="0"/>
              <a:buChar char="•"/>
            </a:pPr>
            <a:r>
              <a:rPr lang="en-US" sz="2200" dirty="0"/>
              <a:t>If outcomes have not been completed, you may request in the FR a postponement of the evaluation</a:t>
            </a:r>
            <a:r>
              <a:rPr lang="cs-CZ" sz="2200" dirty="0"/>
              <a:t> (</a:t>
            </a:r>
            <a:r>
              <a:rPr lang="en-US" sz="2200" dirty="0"/>
              <a:t>at least a manuscript should be attached</a:t>
            </a:r>
            <a:r>
              <a:rPr lang="cs-CZ" sz="2200" dirty="0"/>
              <a:t>)</a:t>
            </a:r>
            <a:r>
              <a:rPr lang="en-US" sz="2200" dirty="0"/>
              <a:t>.</a:t>
            </a:r>
            <a:r>
              <a:rPr lang="cs-CZ" sz="2200" dirty="0"/>
              <a:t> </a:t>
            </a:r>
            <a:r>
              <a:rPr lang="en-US" sz="2200" dirty="0"/>
              <a:t>Subsequently, the request is assessed by the GA CU Council, and if successful, the evaluation is postponed by one year</a:t>
            </a:r>
            <a:r>
              <a:rPr lang="cs-CZ" sz="2200" dirty="0"/>
              <a:t>; </a:t>
            </a:r>
            <a:r>
              <a:rPr lang="en-US" sz="2200" dirty="0"/>
              <a:t>All funds must be settled by the end of November of the implementation year for the project.</a:t>
            </a:r>
            <a:r>
              <a:rPr lang="cs-CZ" sz="2200" dirty="0"/>
              <a:t> </a:t>
            </a:r>
          </a:p>
          <a:p>
            <a:pPr marL="285750" indent="-285750" algn="just">
              <a:buFont typeface="Arial" panose="020B0604020202020204" pitchFamily="34" charset="0"/>
              <a:buChar char="•"/>
            </a:pPr>
            <a:r>
              <a:rPr lang="en-US" sz="2200" dirty="0"/>
              <a:t>If the evaluation is postponed, the FR is submitted the next year with a brief description and documented outputs.</a:t>
            </a:r>
            <a:endParaRPr lang="cs-CZ" sz="2200" dirty="0"/>
          </a:p>
        </p:txBody>
      </p:sp>
      <p:pic>
        <p:nvPicPr>
          <p:cNvPr id="6" name="Obrázek 5"/>
          <p:cNvPicPr>
            <a:picLocks noChangeAspect="1"/>
          </p:cNvPicPr>
          <p:nvPr/>
        </p:nvPicPr>
        <p:blipFill>
          <a:blip r:embed="rId3" cstate="print"/>
          <a:stretch>
            <a:fillRect/>
          </a:stretch>
        </p:blipFill>
        <p:spPr>
          <a:xfrm flipV="1">
            <a:off x="0" y="6648450"/>
            <a:ext cx="12192000" cy="209548"/>
          </a:xfrm>
          <a:prstGeom prst="rect">
            <a:avLst/>
          </a:prstGeom>
        </p:spPr>
      </p:pic>
      <p:sp>
        <p:nvSpPr>
          <p:cNvPr id="3" name="Zástupný symbol pro číslo snímku 2"/>
          <p:cNvSpPr>
            <a:spLocks noGrp="1"/>
          </p:cNvSpPr>
          <p:nvPr>
            <p:ph type="sldNum" sz="quarter" idx="12"/>
          </p:nvPr>
        </p:nvSpPr>
        <p:spPr/>
        <p:txBody>
          <a:bodyPr/>
          <a:lstStyle/>
          <a:p>
            <a:fld id="{0258315F-CA55-47DF-9A9C-380C33269B8B}" type="slidenum">
              <a:rPr lang="cs-CZ" smtClean="0"/>
              <a:pPr/>
              <a:t>41</a:t>
            </a:fld>
            <a:endParaRPr lang="cs-CZ"/>
          </a:p>
        </p:txBody>
      </p:sp>
      <p:sp>
        <p:nvSpPr>
          <p:cNvPr id="7" name="Zástupný symbol pro zápatí 6"/>
          <p:cNvSpPr>
            <a:spLocks noGrp="1"/>
          </p:cNvSpPr>
          <p:nvPr>
            <p:ph type="ftr" sz="quarter" idx="11"/>
          </p:nvPr>
        </p:nvSpPr>
        <p:spPr>
          <a:xfrm>
            <a:off x="148282" y="6356350"/>
            <a:ext cx="1729946"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193947575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230659" y="181232"/>
            <a:ext cx="11714206" cy="584775"/>
          </a:xfrm>
          <a:prstGeom prst="rect">
            <a:avLst/>
          </a:prstGeom>
        </p:spPr>
        <p:txBody>
          <a:bodyPr wrap="square">
            <a:spAutoFit/>
          </a:bodyPr>
          <a:lstStyle/>
          <a:p>
            <a:pPr algn="ctr"/>
            <a:r>
              <a:rPr lang="en-GB" sz="3200" b="1" dirty="0">
                <a:solidFill>
                  <a:srgbClr val="4472C4">
                    <a:lumMod val="75000"/>
                  </a:srgbClr>
                </a:solidFill>
              </a:rPr>
              <a:t>Material part of the project – Interim and final reports</a:t>
            </a:r>
            <a:endParaRPr lang="cs-CZ" sz="4800" dirty="0">
              <a:ln w="0"/>
              <a:effectLst>
                <a:outerShdw blurRad="38100" dist="19050" dir="2700000" algn="tl" rotWithShape="0">
                  <a:schemeClr val="dk1">
                    <a:alpha val="40000"/>
                  </a:schemeClr>
                </a:outerShdw>
              </a:effectLst>
            </a:endParaRPr>
          </a:p>
        </p:txBody>
      </p:sp>
      <p:sp>
        <p:nvSpPr>
          <p:cNvPr id="2" name="Obdélník 1"/>
          <p:cNvSpPr/>
          <p:nvPr/>
        </p:nvSpPr>
        <p:spPr>
          <a:xfrm>
            <a:off x="733167" y="1178012"/>
            <a:ext cx="10620633" cy="6001643"/>
          </a:xfrm>
          <a:prstGeom prst="rect">
            <a:avLst/>
          </a:prstGeom>
        </p:spPr>
        <p:txBody>
          <a:bodyPr wrap="square">
            <a:spAutoFit/>
          </a:bodyPr>
          <a:lstStyle/>
          <a:p>
            <a:pPr algn="just"/>
            <a:r>
              <a:rPr lang="en-US" sz="2400" u="sng" dirty="0"/>
              <a:t>Final Report</a:t>
            </a:r>
            <a:r>
              <a:rPr lang="cs-CZ" sz="2400" u="sng" dirty="0"/>
              <a:t> (</a:t>
            </a:r>
            <a:r>
              <a:rPr lang="en-US" sz="2400" u="sng" dirty="0"/>
              <a:t>FR</a:t>
            </a:r>
            <a:r>
              <a:rPr lang="cs-CZ" sz="2400" u="sng" dirty="0"/>
              <a:t>):</a:t>
            </a:r>
          </a:p>
          <a:p>
            <a:r>
              <a:rPr lang="en-US" sz="2400" b="1" dirty="0"/>
              <a:t>IMPORTANT</a:t>
            </a:r>
            <a:r>
              <a:rPr lang="cs-CZ" sz="2400" dirty="0"/>
              <a:t>: </a:t>
            </a:r>
            <a:r>
              <a:rPr lang="en-US" sz="2400" dirty="0"/>
              <a:t>Article</a:t>
            </a:r>
            <a:r>
              <a:rPr lang="cs-CZ" sz="2400" dirty="0"/>
              <a:t> 4, </a:t>
            </a:r>
            <a:r>
              <a:rPr lang="en-US" sz="2400" dirty="0"/>
              <a:t>paragraph</a:t>
            </a:r>
            <a:r>
              <a:rPr lang="cs-CZ" sz="2400" dirty="0"/>
              <a:t> 7 </a:t>
            </a:r>
            <a:r>
              <a:rPr lang="en-US" sz="2400" dirty="0"/>
              <a:t>of the GA CU agreement</a:t>
            </a:r>
            <a:r>
              <a:rPr lang="cs-CZ" sz="2400" dirty="0"/>
              <a:t>:</a:t>
            </a:r>
          </a:p>
          <a:p>
            <a:endParaRPr lang="cs-CZ" sz="2400" dirty="0"/>
          </a:p>
          <a:p>
            <a:pPr marL="342900" indent="-342900" algn="just">
              <a:buFont typeface="Arial" panose="020B0604020202020204" pitchFamily="34" charset="0"/>
              <a:buChar char="•"/>
            </a:pPr>
            <a:r>
              <a:rPr lang="en-US" sz="2400" b="1" dirty="0"/>
              <a:t>The principal investigator is required to submit the final report</a:t>
            </a:r>
            <a:r>
              <a:rPr lang="en-US" sz="2400" dirty="0"/>
              <a:t>.</a:t>
            </a:r>
            <a:r>
              <a:rPr lang="cs-CZ" sz="2400" dirty="0"/>
              <a:t> </a:t>
            </a:r>
            <a:r>
              <a:rPr lang="en-US" sz="2400" dirty="0"/>
              <a:t>If this is not done, then the </a:t>
            </a:r>
            <a:r>
              <a:rPr lang="en-GB" sz="2400" b="1" dirty="0"/>
              <a:t>supervisor</a:t>
            </a:r>
            <a:r>
              <a:rPr lang="en-US" sz="2400" b="1" dirty="0"/>
              <a:t> of the project </a:t>
            </a:r>
            <a:r>
              <a:rPr lang="en-US" sz="2400" dirty="0"/>
              <a:t>has this obligation. If this is not done by the investigator or the </a:t>
            </a:r>
            <a:r>
              <a:rPr lang="en-GB" sz="2400" dirty="0"/>
              <a:t>supervisor</a:t>
            </a:r>
            <a:r>
              <a:rPr lang="cs-CZ" sz="2400" dirty="0"/>
              <a:t>,</a:t>
            </a:r>
            <a:r>
              <a:rPr lang="en-US" sz="2400" dirty="0"/>
              <a:t> </a:t>
            </a:r>
            <a:r>
              <a:rPr lang="en-US" sz="2400" b="1" dirty="0"/>
              <a:t>the faculty must return the additional expenses for the last year of the project</a:t>
            </a:r>
            <a:r>
              <a:rPr lang="cs-CZ" sz="2400" dirty="0"/>
              <a:t>.</a:t>
            </a:r>
          </a:p>
          <a:p>
            <a:pPr marL="342900" indent="-342900" algn="just">
              <a:buFont typeface="Arial" panose="020B0604020202020204" pitchFamily="34" charset="0"/>
              <a:buChar char="•"/>
            </a:pPr>
            <a:r>
              <a:rPr lang="en-US" sz="2400" dirty="0"/>
              <a:t>If the investigator does not fulfil this obligation, the faculty will request payment of the additional expenses from the </a:t>
            </a:r>
            <a:r>
              <a:rPr lang="cs-CZ" sz="2400" dirty="0"/>
              <a:t>department </a:t>
            </a:r>
            <a:r>
              <a:rPr lang="en-GB" sz="2400" dirty="0"/>
              <a:t>of</a:t>
            </a:r>
            <a:r>
              <a:rPr lang="cs-CZ" sz="2400" dirty="0"/>
              <a:t> </a:t>
            </a:r>
            <a:r>
              <a:rPr lang="en-GB" sz="2400" dirty="0"/>
              <a:t>the</a:t>
            </a:r>
            <a:r>
              <a:rPr lang="en-US" sz="2400" dirty="0"/>
              <a:t> investigator.</a:t>
            </a:r>
            <a:endParaRPr lang="cs-CZ" sz="2400" dirty="0"/>
          </a:p>
          <a:p>
            <a:pPr marL="342900" indent="-342900" algn="just">
              <a:buFont typeface="Arial" panose="020B0604020202020204" pitchFamily="34" charset="0"/>
              <a:buChar char="•"/>
            </a:pPr>
            <a:endParaRPr lang="cs-CZ" sz="2400" dirty="0"/>
          </a:p>
          <a:p>
            <a:pPr marL="342900" indent="-342900" algn="just">
              <a:buFont typeface="Arial" panose="020B0604020202020204" pitchFamily="34" charset="0"/>
              <a:buChar char="•"/>
            </a:pPr>
            <a:r>
              <a:rPr lang="en-US" sz="2400" dirty="0"/>
              <a:t>If a project has received evaluation "not fulfilled" or "fulfilled with reservation", it is possible to submit relevant publication outputs and request the Grant Council to change the evaluation by the end of the following year in which the final report was evaluate</a:t>
            </a:r>
            <a:r>
              <a:rPr lang="cs-CZ" sz="2400" dirty="0"/>
              <a:t>d.</a:t>
            </a:r>
          </a:p>
          <a:p>
            <a:pPr marL="342900" indent="-342900" algn="just">
              <a:buFont typeface="Arial" panose="020B0604020202020204" pitchFamily="34" charset="0"/>
              <a:buChar char="•"/>
            </a:pPr>
            <a:endParaRPr lang="cs-CZ" sz="2400" dirty="0"/>
          </a:p>
          <a:p>
            <a:pPr marL="342900" indent="-342900" algn="just">
              <a:buFont typeface="Arial" panose="020B0604020202020204" pitchFamily="34" charset="0"/>
              <a:buChar char="•"/>
            </a:pPr>
            <a:endParaRPr lang="cs-CZ" sz="2400" dirty="0"/>
          </a:p>
        </p:txBody>
      </p:sp>
      <p:pic>
        <p:nvPicPr>
          <p:cNvPr id="6" name="Obrázek 5"/>
          <p:cNvPicPr>
            <a:picLocks noChangeAspect="1"/>
          </p:cNvPicPr>
          <p:nvPr/>
        </p:nvPicPr>
        <p:blipFill>
          <a:blip r:embed="rId3" cstate="print"/>
          <a:stretch>
            <a:fillRect/>
          </a:stretch>
        </p:blipFill>
        <p:spPr>
          <a:xfrm flipV="1">
            <a:off x="0" y="6648450"/>
            <a:ext cx="12192000" cy="209548"/>
          </a:xfrm>
          <a:prstGeom prst="rect">
            <a:avLst/>
          </a:prstGeom>
        </p:spPr>
      </p:pic>
      <p:sp>
        <p:nvSpPr>
          <p:cNvPr id="3" name="Zástupný symbol pro číslo snímku 2"/>
          <p:cNvSpPr>
            <a:spLocks noGrp="1"/>
          </p:cNvSpPr>
          <p:nvPr>
            <p:ph type="sldNum" sz="quarter" idx="12"/>
          </p:nvPr>
        </p:nvSpPr>
        <p:spPr/>
        <p:txBody>
          <a:bodyPr/>
          <a:lstStyle/>
          <a:p>
            <a:fld id="{0258315F-CA55-47DF-9A9C-380C33269B8B}" type="slidenum">
              <a:rPr lang="cs-CZ" smtClean="0"/>
              <a:pPr/>
              <a:t>42</a:t>
            </a:fld>
            <a:endParaRPr lang="cs-CZ"/>
          </a:p>
        </p:txBody>
      </p:sp>
      <p:sp>
        <p:nvSpPr>
          <p:cNvPr id="7" name="Zástupný symbol pro zápatí 6"/>
          <p:cNvSpPr>
            <a:spLocks noGrp="1"/>
          </p:cNvSpPr>
          <p:nvPr>
            <p:ph type="ftr" sz="quarter" idx="11"/>
          </p:nvPr>
        </p:nvSpPr>
        <p:spPr>
          <a:xfrm>
            <a:off x="123568" y="6356350"/>
            <a:ext cx="1894701"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15505788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156519" y="131805"/>
            <a:ext cx="11854249" cy="830997"/>
          </a:xfrm>
          <a:prstGeom prst="rect">
            <a:avLst/>
          </a:prstGeom>
        </p:spPr>
        <p:txBody>
          <a:bodyPr wrap="square">
            <a:spAutoFit/>
          </a:bodyPr>
          <a:lstStyle/>
          <a:p>
            <a:pPr algn="ctr"/>
            <a:r>
              <a:rPr lang="cs-CZ" sz="4800" dirty="0">
                <a:ln w="0"/>
                <a:effectLst>
                  <a:outerShdw blurRad="38100" dist="19050" dir="2700000" algn="tl" rotWithShape="0">
                    <a:schemeClr val="dk1">
                      <a:alpha val="40000"/>
                    </a:schemeClr>
                  </a:outerShdw>
                </a:effectLst>
              </a:rPr>
              <a:t> </a:t>
            </a:r>
            <a:r>
              <a:rPr lang="en-GB" sz="3200" b="1" dirty="0">
                <a:solidFill>
                  <a:srgbClr val="4472C4">
                    <a:lumMod val="75000"/>
                  </a:srgbClr>
                </a:solidFill>
              </a:rPr>
              <a:t>Material part of the project – Interim and final reports</a:t>
            </a:r>
            <a:endParaRPr lang="cs-CZ" sz="4800" dirty="0">
              <a:ln w="0"/>
              <a:effectLst>
                <a:outerShdw blurRad="38100" dist="19050" dir="2700000" algn="tl" rotWithShape="0">
                  <a:schemeClr val="dk1">
                    <a:alpha val="40000"/>
                  </a:schemeClr>
                </a:outerShdw>
              </a:effectLst>
            </a:endParaRPr>
          </a:p>
        </p:txBody>
      </p:sp>
      <p:sp>
        <p:nvSpPr>
          <p:cNvPr id="3" name="Obdélník 2"/>
          <p:cNvSpPr/>
          <p:nvPr/>
        </p:nvSpPr>
        <p:spPr>
          <a:xfrm>
            <a:off x="420130" y="1439818"/>
            <a:ext cx="11376454" cy="4093428"/>
          </a:xfrm>
          <a:prstGeom prst="rect">
            <a:avLst/>
          </a:prstGeom>
        </p:spPr>
        <p:txBody>
          <a:bodyPr wrap="square">
            <a:spAutoFit/>
          </a:bodyPr>
          <a:lstStyle/>
          <a:p>
            <a:pPr marL="285750" indent="-285750" algn="just">
              <a:buFont typeface="Arial" panose="020B0604020202020204" pitchFamily="34" charset="0"/>
              <a:buChar char="•"/>
            </a:pPr>
            <a:r>
              <a:rPr lang="en-GB" sz="2000" b="1" dirty="0"/>
              <a:t>It is important to meet the deadlines for submitting the reports</a:t>
            </a:r>
            <a:r>
              <a:rPr lang="en-GB" sz="2000" dirty="0"/>
              <a:t>. This is connected to other required administrative matters relating to the continuation or evaluation of the project.</a:t>
            </a:r>
          </a:p>
          <a:p>
            <a:pPr marL="285750" indent="-285750" algn="just">
              <a:buFont typeface="Arial" panose="020B0604020202020204" pitchFamily="34" charset="0"/>
              <a:buChar char="•"/>
            </a:pPr>
            <a:r>
              <a:rPr lang="en-GB" sz="2000" dirty="0"/>
              <a:t>In the part relating to settlement of the project, list the drawn-down entries. These amounts must correspond with the accounting system (the accounting order of your project) –&gt; </a:t>
            </a:r>
            <a:r>
              <a:rPr lang="en-GB" sz="2000" b="1" dirty="0"/>
              <a:t>cooperation with the FO and requesting the creation of the accounting order from Mr </a:t>
            </a:r>
            <a:r>
              <a:rPr lang="cs-CZ" sz="2000" b="1" dirty="0"/>
              <a:t>Stein </a:t>
            </a:r>
            <a:r>
              <a:rPr lang="en-GB" sz="2000" b="1" dirty="0"/>
              <a:t>(FO) are required.</a:t>
            </a:r>
          </a:p>
          <a:p>
            <a:pPr marL="285750" indent="-285750" algn="just">
              <a:buFont typeface="Arial" panose="020B0604020202020204" pitchFamily="34" charset="0"/>
              <a:buChar char="•"/>
            </a:pPr>
            <a:r>
              <a:rPr lang="en-GB" sz="2000" b="1" dirty="0"/>
              <a:t>Write a detailed commentary </a:t>
            </a:r>
            <a:r>
              <a:rPr lang="en-GB" sz="2000" dirty="0"/>
              <a:t>on the drawdown of funds (stating “funds were drawn down as planned” is not sufficient) </a:t>
            </a:r>
            <a:r>
              <a:rPr lang="en-GB" sz="2000" dirty="0">
                <a:solidFill>
                  <a:srgbClr val="FF0000"/>
                </a:solidFill>
              </a:rPr>
              <a:t> </a:t>
            </a:r>
          </a:p>
          <a:p>
            <a:pPr marL="285750" indent="-285750" algn="just">
              <a:buFont typeface="Arial" panose="020B0604020202020204" pitchFamily="34" charset="0"/>
              <a:buChar char="•"/>
            </a:pPr>
            <a:r>
              <a:rPr lang="en-GB" sz="2000" b="1" dirty="0"/>
              <a:t>Justify any changes (material, personnel, etc.)</a:t>
            </a:r>
          </a:p>
          <a:p>
            <a:pPr marL="285750" indent="-285750" algn="just">
              <a:buFont typeface="Arial" panose="020B0604020202020204" pitchFamily="34" charset="0"/>
              <a:buChar char="•"/>
            </a:pPr>
            <a:r>
              <a:rPr lang="en-GB" sz="2000" dirty="0"/>
              <a:t>Describe and </a:t>
            </a:r>
            <a:r>
              <a:rPr lang="en-GB" sz="2000" b="1" dirty="0"/>
              <a:t>justify any transfers</a:t>
            </a:r>
            <a:r>
              <a:rPr lang="en-GB" sz="2000" dirty="0"/>
              <a:t> of funds.</a:t>
            </a:r>
          </a:p>
          <a:p>
            <a:pPr marL="285750" indent="-285750" algn="just">
              <a:buFont typeface="Arial" panose="020B0604020202020204" pitchFamily="34" charset="0"/>
              <a:buChar char="•"/>
            </a:pPr>
            <a:r>
              <a:rPr lang="en-GB" sz="2000" dirty="0"/>
              <a:t>If the allocated funds were not drawn down completely, the funds must be returned to the GA CU, including the proportional part of the overhead (</a:t>
            </a:r>
            <a:r>
              <a:rPr lang="en-GB" sz="2000" b="1" dirty="0"/>
              <a:t>If possible, try to avoid any return of funds, and always consult this situation immediately with the Grant Office</a:t>
            </a:r>
            <a:r>
              <a:rPr lang="en-GB" sz="2000" dirty="0"/>
              <a:t>)</a:t>
            </a:r>
          </a:p>
          <a:p>
            <a:pPr marL="285750" indent="-285750" algn="just">
              <a:buFont typeface="Arial" panose="020B0604020202020204" pitchFamily="34" charset="0"/>
              <a:buChar char="•"/>
            </a:pPr>
            <a:r>
              <a:rPr lang="en-GB" sz="2000" b="1" dirty="0"/>
              <a:t>Any return of funds must be justified in a commentary, and the specific amount must be stated. </a:t>
            </a:r>
          </a:p>
        </p:txBody>
      </p:sp>
      <p:pic>
        <p:nvPicPr>
          <p:cNvPr id="6" name="Obrázek 5"/>
          <p:cNvPicPr>
            <a:picLocks noChangeAspect="1"/>
          </p:cNvPicPr>
          <p:nvPr/>
        </p:nvPicPr>
        <p:blipFill>
          <a:blip r:embed="rId3" cstate="print"/>
          <a:stretch>
            <a:fillRect/>
          </a:stretch>
        </p:blipFill>
        <p:spPr>
          <a:xfrm flipV="1">
            <a:off x="0" y="6648450"/>
            <a:ext cx="12192000" cy="209548"/>
          </a:xfrm>
          <a:prstGeom prst="rect">
            <a:avLst/>
          </a:prstGeom>
        </p:spPr>
      </p:pic>
      <p:sp>
        <p:nvSpPr>
          <p:cNvPr id="2" name="Zástupný symbol pro číslo snímku 1"/>
          <p:cNvSpPr>
            <a:spLocks noGrp="1"/>
          </p:cNvSpPr>
          <p:nvPr>
            <p:ph type="sldNum" sz="quarter" idx="12"/>
          </p:nvPr>
        </p:nvSpPr>
        <p:spPr/>
        <p:txBody>
          <a:bodyPr/>
          <a:lstStyle/>
          <a:p>
            <a:fld id="{0258315F-CA55-47DF-9A9C-380C33269B8B}" type="slidenum">
              <a:rPr lang="cs-CZ" smtClean="0"/>
              <a:pPr/>
              <a:t>43</a:t>
            </a:fld>
            <a:endParaRPr lang="cs-CZ" dirty="0"/>
          </a:p>
        </p:txBody>
      </p:sp>
      <p:sp>
        <p:nvSpPr>
          <p:cNvPr id="7" name="Zástupný symbol pro zápatí 6"/>
          <p:cNvSpPr>
            <a:spLocks noGrp="1"/>
          </p:cNvSpPr>
          <p:nvPr>
            <p:ph type="ftr" sz="quarter" idx="11"/>
          </p:nvPr>
        </p:nvSpPr>
        <p:spPr>
          <a:xfrm>
            <a:off x="123568" y="6356350"/>
            <a:ext cx="1738183"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208840062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2133328" y="2149019"/>
            <a:ext cx="7848872" cy="4216539"/>
          </a:xfrm>
          <a:prstGeom prst="rect">
            <a:avLst/>
          </a:prstGeom>
        </p:spPr>
        <p:txBody>
          <a:bodyPr wrap="square">
            <a:spAutoFit/>
          </a:bodyPr>
          <a:lstStyle/>
          <a:p>
            <a:pPr algn="ctr"/>
            <a:r>
              <a:rPr lang="en-GB" sz="3200" dirty="0">
                <a:solidFill>
                  <a:srgbClr val="002060"/>
                </a:solidFill>
              </a:rPr>
              <a:t>Thank you for your attention!</a:t>
            </a:r>
          </a:p>
          <a:p>
            <a:pPr lvl="0" algn="ctr"/>
            <a:endParaRPr lang="en-GB" sz="3200" b="1" dirty="0">
              <a:solidFill>
                <a:srgbClr val="002060"/>
              </a:solidFill>
            </a:endParaRPr>
          </a:p>
          <a:p>
            <a:pPr lvl="0" algn="ctr"/>
            <a:r>
              <a:rPr lang="en-GB" sz="3200" dirty="0">
                <a:solidFill>
                  <a:srgbClr val="002060"/>
                </a:solidFill>
              </a:rPr>
              <a:t>Mgr. Monika Sechovcová </a:t>
            </a:r>
            <a:endParaRPr lang="cs-CZ" sz="3200" dirty="0">
              <a:solidFill>
                <a:srgbClr val="002060"/>
              </a:solidFill>
            </a:endParaRPr>
          </a:p>
          <a:p>
            <a:pPr lvl="0" algn="ctr"/>
            <a:r>
              <a:rPr lang="cs-CZ" sz="3200" dirty="0">
                <a:solidFill>
                  <a:srgbClr val="002060"/>
                </a:solidFill>
              </a:rPr>
              <a:t>Mgr. Jiří Tříska</a:t>
            </a:r>
            <a:endParaRPr lang="en-GB" sz="3200" dirty="0">
              <a:solidFill>
                <a:srgbClr val="002060"/>
              </a:solidFill>
            </a:endParaRPr>
          </a:p>
          <a:p>
            <a:pPr lvl="0" algn="ctr"/>
            <a:r>
              <a:rPr lang="en-GB" sz="3200" dirty="0">
                <a:solidFill>
                  <a:srgbClr val="002060"/>
                </a:solidFill>
              </a:rPr>
              <a:t>Grant Office</a:t>
            </a:r>
          </a:p>
          <a:p>
            <a:pPr lvl="0"/>
            <a:endParaRPr lang="en-GB" sz="3200" dirty="0">
              <a:solidFill>
                <a:srgbClr val="002060"/>
              </a:solidFill>
            </a:endParaRPr>
          </a:p>
          <a:p>
            <a:pPr lvl="0" algn="ctr"/>
            <a:r>
              <a:rPr lang="en-GB" sz="2400" dirty="0">
                <a:solidFill>
                  <a:srgbClr val="002060"/>
                </a:solidFill>
                <a:hlinkClick r:id="rId3"/>
              </a:rPr>
              <a:t>https://www.ff.cuni.cz/fakulta/struktura-historie/oddeleni-dekanatu/projektove-grantove-oddeleni/</a:t>
            </a:r>
            <a:endParaRPr lang="cs-CZ" sz="2400" dirty="0">
              <a:solidFill>
                <a:srgbClr val="002060"/>
              </a:solidFill>
            </a:endParaRPr>
          </a:p>
          <a:p>
            <a:pPr lvl="0" algn="ctr"/>
            <a:endParaRPr lang="cs-CZ" sz="2800" dirty="0">
              <a:solidFill>
                <a:schemeClr val="accent1">
                  <a:lumMod val="75000"/>
                </a:schemeClr>
              </a:solidFill>
            </a:endParaRPr>
          </a:p>
        </p:txBody>
      </p:sp>
      <p:pic>
        <p:nvPicPr>
          <p:cNvPr id="6" name="Obrázek 5"/>
          <p:cNvPicPr>
            <a:picLocks noChangeAspect="1"/>
          </p:cNvPicPr>
          <p:nvPr/>
        </p:nvPicPr>
        <p:blipFill>
          <a:blip r:embed="rId4" cstate="print"/>
          <a:stretch>
            <a:fillRect/>
          </a:stretch>
        </p:blipFill>
        <p:spPr>
          <a:xfrm flipV="1">
            <a:off x="0" y="6648450"/>
            <a:ext cx="12192000" cy="209548"/>
          </a:xfrm>
          <a:prstGeom prst="rect">
            <a:avLst/>
          </a:prstGeom>
        </p:spPr>
      </p:pic>
      <p:sp>
        <p:nvSpPr>
          <p:cNvPr id="3" name="Zástupný symbol pro číslo snímku 2"/>
          <p:cNvSpPr>
            <a:spLocks noGrp="1"/>
          </p:cNvSpPr>
          <p:nvPr>
            <p:ph type="sldNum" sz="quarter" idx="12"/>
          </p:nvPr>
        </p:nvSpPr>
        <p:spPr/>
        <p:txBody>
          <a:bodyPr/>
          <a:lstStyle/>
          <a:p>
            <a:fld id="{0258315F-CA55-47DF-9A9C-380C33269B8B}" type="slidenum">
              <a:rPr lang="cs-CZ" smtClean="0"/>
              <a:pPr/>
              <a:t>44</a:t>
            </a:fld>
            <a:endParaRPr lang="cs-CZ" dirty="0"/>
          </a:p>
        </p:txBody>
      </p:sp>
      <p:pic>
        <p:nvPicPr>
          <p:cNvPr id="7" name="obrázek 53" descr="rgb3"/>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451" y="63906"/>
            <a:ext cx="4836556" cy="1514483"/>
          </a:xfrm>
          <a:prstGeom prst="rect">
            <a:avLst/>
          </a:prstGeom>
          <a:noFill/>
        </p:spPr>
      </p:pic>
      <p:sp>
        <p:nvSpPr>
          <p:cNvPr id="8" name="Zástupný symbol pro zápatí 7"/>
          <p:cNvSpPr>
            <a:spLocks noGrp="1"/>
          </p:cNvSpPr>
          <p:nvPr>
            <p:ph type="ftr" sz="quarter" idx="11"/>
          </p:nvPr>
        </p:nvSpPr>
        <p:spPr>
          <a:xfrm>
            <a:off x="131806" y="6356350"/>
            <a:ext cx="1812323"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2586176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číslo snímku 1"/>
          <p:cNvSpPr>
            <a:spLocks noGrp="1"/>
          </p:cNvSpPr>
          <p:nvPr>
            <p:ph type="sldNum" sz="quarter" idx="12"/>
          </p:nvPr>
        </p:nvSpPr>
        <p:spPr/>
        <p:txBody>
          <a:bodyPr/>
          <a:lstStyle/>
          <a:p>
            <a:fld id="{0258315F-CA55-47DF-9A9C-380C33269B8B}" type="slidenum">
              <a:rPr lang="cs-CZ" smtClean="0"/>
              <a:pPr/>
              <a:t>5</a:t>
            </a:fld>
            <a:endParaRPr lang="cs-CZ"/>
          </a:p>
        </p:txBody>
      </p:sp>
      <p:sp>
        <p:nvSpPr>
          <p:cNvPr id="3" name="Obdélník 2"/>
          <p:cNvSpPr/>
          <p:nvPr/>
        </p:nvSpPr>
        <p:spPr>
          <a:xfrm>
            <a:off x="304800" y="214185"/>
            <a:ext cx="11640065" cy="830997"/>
          </a:xfrm>
          <a:prstGeom prst="rect">
            <a:avLst/>
          </a:prstGeom>
        </p:spPr>
        <p:txBody>
          <a:bodyPr wrap="square">
            <a:spAutoFit/>
          </a:bodyPr>
          <a:lstStyle/>
          <a:p>
            <a:pPr algn="ctr"/>
            <a:r>
              <a:rPr lang="cs-CZ" sz="4800" dirty="0">
                <a:ln w="0"/>
                <a:effectLst>
                  <a:outerShdw blurRad="38100" dist="19050" dir="2700000" algn="tl" rotWithShape="0">
                    <a:schemeClr val="dk1">
                      <a:alpha val="40000"/>
                    </a:schemeClr>
                  </a:outerShdw>
                </a:effectLst>
              </a:rPr>
              <a:t> </a:t>
            </a:r>
            <a:r>
              <a:rPr lang="en-US" sz="3200" b="1" dirty="0">
                <a:solidFill>
                  <a:srgbClr val="4472C4">
                    <a:lumMod val="75000"/>
                  </a:srgbClr>
                </a:solidFill>
              </a:rPr>
              <a:t>General part</a:t>
            </a:r>
            <a:endParaRPr lang="cs-CZ" sz="4800" dirty="0">
              <a:ln w="0"/>
              <a:effectLst>
                <a:outerShdw blurRad="38100" dist="19050" dir="2700000" algn="tl" rotWithShape="0">
                  <a:schemeClr val="dk1">
                    <a:alpha val="40000"/>
                  </a:schemeClr>
                </a:outerShdw>
              </a:effectLst>
            </a:endParaRPr>
          </a:p>
        </p:txBody>
      </p:sp>
      <p:sp>
        <p:nvSpPr>
          <p:cNvPr id="4" name="Obdélník 3"/>
          <p:cNvSpPr/>
          <p:nvPr/>
        </p:nvSpPr>
        <p:spPr>
          <a:xfrm>
            <a:off x="486031" y="1128584"/>
            <a:ext cx="11170509" cy="4431983"/>
          </a:xfrm>
          <a:prstGeom prst="rect">
            <a:avLst/>
          </a:prstGeom>
        </p:spPr>
        <p:txBody>
          <a:bodyPr wrap="square">
            <a:spAutoFit/>
          </a:bodyPr>
          <a:lstStyle/>
          <a:p>
            <a:endParaRPr lang="cs-CZ" sz="2400" b="1" dirty="0">
              <a:solidFill>
                <a:srgbClr val="FF0000"/>
              </a:solidFill>
            </a:endParaRPr>
          </a:p>
          <a:p>
            <a:pPr>
              <a:buFont typeface="Arial" pitchFamily="34" charset="0"/>
              <a:buChar char="•"/>
            </a:pPr>
            <a:r>
              <a:rPr lang="sk-SK" sz="2400" dirty="0"/>
              <a:t>  </a:t>
            </a:r>
            <a:r>
              <a:rPr lang="en-GB" sz="2400" dirty="0"/>
              <a:t>In some cases, you may request an interruption of the project.</a:t>
            </a:r>
          </a:p>
          <a:p>
            <a:endParaRPr lang="en-GB" sz="2400" dirty="0"/>
          </a:p>
          <a:p>
            <a:pPr>
              <a:buFont typeface="Arial" pitchFamily="34" charset="0"/>
              <a:buChar char="•"/>
            </a:pPr>
            <a:r>
              <a:rPr lang="sk-SK" sz="2400" dirty="0"/>
              <a:t>  </a:t>
            </a:r>
            <a:r>
              <a:rPr lang="en-GB" sz="2400" dirty="0"/>
              <a:t>A GA CU project may be interrupted </a:t>
            </a:r>
            <a:r>
              <a:rPr lang="en-GB" sz="2400" b="1" dirty="0"/>
              <a:t>for the following reasons:</a:t>
            </a:r>
          </a:p>
          <a:p>
            <a:r>
              <a:rPr lang="en-GB" sz="2400" dirty="0"/>
              <a:t>- Maternity and parental leave</a:t>
            </a:r>
          </a:p>
          <a:p>
            <a:r>
              <a:rPr lang="en-GB" sz="2400" dirty="0"/>
              <a:t>- Long-term health reasons</a:t>
            </a:r>
          </a:p>
          <a:p>
            <a:endParaRPr lang="en-GB" sz="2400" dirty="0"/>
          </a:p>
          <a:p>
            <a:pPr>
              <a:buFont typeface="Arial" pitchFamily="34" charset="0"/>
              <a:buChar char="•"/>
            </a:pPr>
            <a:r>
              <a:rPr lang="sk-SK" sz="2400" dirty="0"/>
              <a:t>  </a:t>
            </a:r>
            <a:r>
              <a:rPr lang="en-GB" sz="2400" dirty="0"/>
              <a:t>An interruption may be requested for one calendar year; for two-year interruptions, the request must be submitted again after one year. Requests are addressed to the chair of the CU Grant Council, Prof. </a:t>
            </a:r>
            <a:r>
              <a:rPr lang="cs-CZ" sz="2400" dirty="0"/>
              <a:t>Vladimír </a:t>
            </a:r>
            <a:r>
              <a:rPr lang="en-GB" sz="2400" dirty="0" err="1"/>
              <a:t>Komárek</a:t>
            </a:r>
            <a:r>
              <a:rPr lang="en-GB" sz="2400" dirty="0"/>
              <a:t>, through the GA CU Office</a:t>
            </a:r>
            <a:r>
              <a:rPr lang="cs-CZ" sz="2400" dirty="0"/>
              <a:t> (p</a:t>
            </a:r>
            <a:r>
              <a:rPr lang="en-US" sz="2400" dirty="0"/>
              <a:t>lease</a:t>
            </a:r>
            <a:r>
              <a:rPr lang="cs-CZ" sz="2400" dirty="0"/>
              <a:t> </a:t>
            </a:r>
            <a:r>
              <a:rPr lang="en-US" sz="2400" dirty="0"/>
              <a:t>announce</a:t>
            </a:r>
            <a:r>
              <a:rPr lang="cs-CZ" sz="2400" dirty="0"/>
              <a:t> </a:t>
            </a:r>
            <a:r>
              <a:rPr lang="cs-CZ" sz="2400" dirty="0" err="1"/>
              <a:t>the</a:t>
            </a:r>
            <a:r>
              <a:rPr lang="cs-CZ" sz="2400" dirty="0"/>
              <a:t> </a:t>
            </a:r>
            <a:r>
              <a:rPr lang="cs-CZ" sz="2400" dirty="0" err="1"/>
              <a:t>request</a:t>
            </a:r>
            <a:r>
              <a:rPr lang="cs-CZ" sz="2400" dirty="0"/>
              <a:t> to </a:t>
            </a:r>
            <a:r>
              <a:rPr lang="cs-CZ" sz="2400" dirty="0" err="1"/>
              <a:t>the</a:t>
            </a:r>
            <a:r>
              <a:rPr lang="cs-CZ" sz="2400" dirty="0"/>
              <a:t> Grant Office in </a:t>
            </a:r>
            <a:r>
              <a:rPr lang="cs-CZ" sz="2400" dirty="0" err="1"/>
              <a:t>advance</a:t>
            </a:r>
            <a:r>
              <a:rPr lang="cs-CZ" sz="2400" dirty="0"/>
              <a:t>)</a:t>
            </a:r>
            <a:r>
              <a:rPr lang="en-GB" sz="2400" dirty="0"/>
              <a:t>.</a:t>
            </a:r>
          </a:p>
          <a:p>
            <a:endParaRPr lang="cs-CZ" dirty="0"/>
          </a:p>
        </p:txBody>
      </p:sp>
      <p:pic>
        <p:nvPicPr>
          <p:cNvPr id="5" name="Obrázek 4"/>
          <p:cNvPicPr>
            <a:picLocks noChangeAspect="1"/>
          </p:cNvPicPr>
          <p:nvPr/>
        </p:nvPicPr>
        <p:blipFill>
          <a:blip r:embed="rId2" cstate="print"/>
          <a:stretch>
            <a:fillRect/>
          </a:stretch>
        </p:blipFill>
        <p:spPr>
          <a:xfrm flipV="1">
            <a:off x="0" y="6753226"/>
            <a:ext cx="12192000" cy="209548"/>
          </a:xfrm>
          <a:prstGeom prst="rect">
            <a:avLst/>
          </a:prstGeom>
        </p:spPr>
      </p:pic>
      <p:sp>
        <p:nvSpPr>
          <p:cNvPr id="6" name="Zástupný symbol pro zápatí 5"/>
          <p:cNvSpPr>
            <a:spLocks noGrp="1"/>
          </p:cNvSpPr>
          <p:nvPr>
            <p:ph type="ftr" sz="quarter" idx="11"/>
          </p:nvPr>
        </p:nvSpPr>
        <p:spPr>
          <a:xfrm>
            <a:off x="115330" y="6356350"/>
            <a:ext cx="1754659"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2668029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271850" y="181232"/>
            <a:ext cx="11640064" cy="1569660"/>
          </a:xfrm>
          <a:prstGeom prst="rect">
            <a:avLst/>
          </a:prstGeom>
        </p:spPr>
        <p:txBody>
          <a:bodyPr wrap="square">
            <a:spAutoFit/>
          </a:bodyPr>
          <a:lstStyle/>
          <a:p>
            <a:pPr lvl="0" algn="ctr"/>
            <a:r>
              <a:rPr lang="cs-CZ" sz="4800" dirty="0">
                <a:ln w="0"/>
                <a:effectLst>
                  <a:outerShdw blurRad="38100" dist="19050" dir="2700000" algn="tl" rotWithShape="0">
                    <a:schemeClr val="dk1">
                      <a:alpha val="40000"/>
                    </a:schemeClr>
                  </a:outerShdw>
                </a:effectLst>
              </a:rPr>
              <a:t>   </a:t>
            </a:r>
            <a:r>
              <a:rPr lang="en-US" sz="3200" b="1" dirty="0">
                <a:solidFill>
                  <a:schemeClr val="accent1">
                    <a:lumMod val="75000"/>
                  </a:schemeClr>
                </a:solidFill>
              </a:rPr>
              <a:t>Financial part</a:t>
            </a:r>
          </a:p>
          <a:p>
            <a:pPr algn="ctr"/>
            <a:endParaRPr lang="cs-CZ" sz="4800" dirty="0">
              <a:ln w="0"/>
              <a:effectLst>
                <a:outerShdw blurRad="38100" dist="19050" dir="2700000" algn="tl" rotWithShape="0">
                  <a:schemeClr val="dk1">
                    <a:alpha val="40000"/>
                  </a:schemeClr>
                </a:outerShdw>
              </a:effectLst>
            </a:endParaRPr>
          </a:p>
        </p:txBody>
      </p:sp>
      <p:sp>
        <p:nvSpPr>
          <p:cNvPr id="2" name="TextovéPole 1"/>
          <p:cNvSpPr txBox="1"/>
          <p:nvPr/>
        </p:nvSpPr>
        <p:spPr>
          <a:xfrm>
            <a:off x="1883532" y="1824257"/>
            <a:ext cx="8424936" cy="369332"/>
          </a:xfrm>
          <a:prstGeom prst="rect">
            <a:avLst/>
          </a:prstGeom>
          <a:noFill/>
        </p:spPr>
        <p:txBody>
          <a:bodyPr wrap="square" rtlCol="0">
            <a:spAutoFit/>
          </a:bodyPr>
          <a:lstStyle/>
          <a:p>
            <a:endParaRPr lang="cs-CZ" dirty="0"/>
          </a:p>
        </p:txBody>
      </p:sp>
      <p:sp>
        <p:nvSpPr>
          <p:cNvPr id="3" name="Obdélník 2"/>
          <p:cNvSpPr/>
          <p:nvPr/>
        </p:nvSpPr>
        <p:spPr>
          <a:xfrm>
            <a:off x="436605" y="1103871"/>
            <a:ext cx="11327027" cy="4431983"/>
          </a:xfrm>
          <a:prstGeom prst="rect">
            <a:avLst/>
          </a:prstGeom>
        </p:spPr>
        <p:txBody>
          <a:bodyPr wrap="square">
            <a:spAutoFit/>
          </a:bodyPr>
          <a:lstStyle/>
          <a:p>
            <a:pPr lvl="0"/>
            <a:endParaRPr lang="cs-CZ" b="1" dirty="0">
              <a:solidFill>
                <a:schemeClr val="accent1">
                  <a:lumMod val="75000"/>
                </a:schemeClr>
              </a:solidFill>
            </a:endParaRPr>
          </a:p>
          <a:p>
            <a:pPr marL="457200" indent="-457200">
              <a:buFont typeface="Arial" panose="020B0604020202020204" pitchFamily="34" charset="0"/>
              <a:buChar char="•"/>
            </a:pPr>
            <a:r>
              <a:rPr lang="en-US" sz="2400" dirty="0"/>
              <a:t>The funds are always</a:t>
            </a:r>
            <a:r>
              <a:rPr lang="cs-CZ" sz="2400" dirty="0"/>
              <a:t> </a:t>
            </a:r>
            <a:r>
              <a:rPr lang="en-US" sz="2400" dirty="0"/>
              <a:t>allocated to the project for one calendar year.</a:t>
            </a:r>
            <a:endParaRPr lang="cs-CZ" sz="2400" dirty="0"/>
          </a:p>
          <a:p>
            <a:pPr marL="457200" indent="-457200">
              <a:buFont typeface="Arial" panose="020B0604020202020204" pitchFamily="34" charset="0"/>
              <a:buChar char="•"/>
            </a:pPr>
            <a:r>
              <a:rPr lang="en-GB" sz="2400" dirty="0"/>
              <a:t>Funds may be drawn down after submitting the </a:t>
            </a:r>
            <a:r>
              <a:rPr lang="en-GB" sz="2400" b="1" dirty="0">
                <a:hlinkClick r:id="rId3"/>
              </a:rPr>
              <a:t>specimen signature </a:t>
            </a:r>
            <a:r>
              <a:rPr lang="cs-CZ" sz="2400" dirty="0"/>
              <a:t>(= podpisový vzor) </a:t>
            </a:r>
            <a:r>
              <a:rPr lang="en-GB" sz="2400" dirty="0"/>
              <a:t>to the FO</a:t>
            </a:r>
            <a:r>
              <a:rPr lang="cs-CZ" sz="2400" dirty="0"/>
              <a:t>.</a:t>
            </a:r>
          </a:p>
          <a:p>
            <a:pPr marL="457200" indent="-457200">
              <a:buFont typeface="Arial" panose="020B0604020202020204" pitchFamily="34" charset="0"/>
              <a:buChar char="•"/>
            </a:pPr>
            <a:r>
              <a:rPr lang="en-US" sz="2400" dirty="0"/>
              <a:t>The specimen signature legitimizes the persons specified in it to dispose of the funds allocated to the project</a:t>
            </a:r>
            <a:r>
              <a:rPr lang="en-GB" sz="2400" dirty="0"/>
              <a:t>.</a:t>
            </a:r>
          </a:p>
          <a:p>
            <a:pPr marL="457200" indent="-457200" algn="just">
              <a:buFont typeface="Arial" panose="020B0604020202020204" pitchFamily="34" charset="0"/>
              <a:buChar char="•"/>
            </a:pPr>
            <a:r>
              <a:rPr lang="en-GB" sz="2400" dirty="0"/>
              <a:t>The persons specified in the specimen signature are authorized to sign the following forms: proposal for awarding a scholarship, billing form, invoice cover sheet, proposal for remunerating the supervisor (note – this does not apply to the signature on agreements, etc. A power of attorney is need for this).</a:t>
            </a:r>
          </a:p>
          <a:p>
            <a:pPr marL="457200" indent="-457200" algn="just">
              <a:buFont typeface="Arial" panose="020B0604020202020204" pitchFamily="34" charset="0"/>
              <a:buChar char="•"/>
            </a:pPr>
            <a:r>
              <a:rPr lang="en-GB" sz="2400" b="1" dirty="0"/>
              <a:t>For multiple-year projects, the specimen signature remains the same, and a new specimen is not needed for an additional year.</a:t>
            </a:r>
          </a:p>
        </p:txBody>
      </p:sp>
      <p:pic>
        <p:nvPicPr>
          <p:cNvPr id="11" name="Obrázek 10"/>
          <p:cNvPicPr>
            <a:picLocks noChangeAspect="1"/>
          </p:cNvPicPr>
          <p:nvPr/>
        </p:nvPicPr>
        <p:blipFill>
          <a:blip r:embed="rId4" cstate="print"/>
          <a:stretch>
            <a:fillRect/>
          </a:stretch>
        </p:blipFill>
        <p:spPr>
          <a:xfrm flipV="1">
            <a:off x="0" y="6648452"/>
            <a:ext cx="12192000" cy="209548"/>
          </a:xfrm>
          <a:prstGeom prst="rect">
            <a:avLst/>
          </a:prstGeom>
        </p:spPr>
      </p:pic>
      <p:sp>
        <p:nvSpPr>
          <p:cNvPr id="4" name="Zástupný symbol pro číslo snímku 3"/>
          <p:cNvSpPr>
            <a:spLocks noGrp="1"/>
          </p:cNvSpPr>
          <p:nvPr>
            <p:ph type="sldNum" sz="quarter" idx="12"/>
          </p:nvPr>
        </p:nvSpPr>
        <p:spPr/>
        <p:txBody>
          <a:bodyPr/>
          <a:lstStyle/>
          <a:p>
            <a:fld id="{0258315F-CA55-47DF-9A9C-380C33269B8B}" type="slidenum">
              <a:rPr lang="cs-CZ" smtClean="0"/>
              <a:pPr/>
              <a:t>6</a:t>
            </a:fld>
            <a:endParaRPr lang="cs-CZ"/>
          </a:p>
        </p:txBody>
      </p:sp>
      <p:sp>
        <p:nvSpPr>
          <p:cNvPr id="7" name="Zástupný symbol pro zápatí 6"/>
          <p:cNvSpPr>
            <a:spLocks noGrp="1"/>
          </p:cNvSpPr>
          <p:nvPr>
            <p:ph type="ftr" sz="quarter" idx="11"/>
          </p:nvPr>
        </p:nvSpPr>
        <p:spPr>
          <a:xfrm>
            <a:off x="140044" y="6356350"/>
            <a:ext cx="1738183"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33964574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5489436" y="701160"/>
            <a:ext cx="324127" cy="830997"/>
          </a:xfrm>
          <a:prstGeom prst="rect">
            <a:avLst/>
          </a:prstGeom>
        </p:spPr>
        <p:txBody>
          <a:bodyPr wrap="none">
            <a:spAutoFit/>
          </a:bodyPr>
          <a:lstStyle/>
          <a:p>
            <a:pPr algn="ctr"/>
            <a:r>
              <a:rPr lang="cs-CZ" sz="4800" dirty="0">
                <a:ln w="0"/>
                <a:effectLst>
                  <a:outerShdw blurRad="38100" dist="19050" dir="2700000" algn="tl" rotWithShape="0">
                    <a:schemeClr val="dk1">
                      <a:alpha val="40000"/>
                    </a:schemeClr>
                  </a:outerShdw>
                </a:effectLst>
              </a:rPr>
              <a:t> </a:t>
            </a:r>
          </a:p>
        </p:txBody>
      </p:sp>
      <p:pic>
        <p:nvPicPr>
          <p:cNvPr id="4" name="Obrázek 3"/>
          <p:cNvPicPr>
            <a:picLocks noChangeAspect="1"/>
          </p:cNvPicPr>
          <p:nvPr/>
        </p:nvPicPr>
        <p:blipFill>
          <a:blip r:embed="rId3" cstate="print"/>
          <a:stretch>
            <a:fillRect/>
          </a:stretch>
        </p:blipFill>
        <p:spPr>
          <a:xfrm flipV="1">
            <a:off x="0" y="6649858"/>
            <a:ext cx="12192000" cy="209548"/>
          </a:xfrm>
          <a:prstGeom prst="rect">
            <a:avLst/>
          </a:prstGeom>
        </p:spPr>
      </p:pic>
      <p:sp>
        <p:nvSpPr>
          <p:cNvPr id="2" name="Zástupný symbol pro číslo snímku 1"/>
          <p:cNvSpPr>
            <a:spLocks noGrp="1"/>
          </p:cNvSpPr>
          <p:nvPr>
            <p:ph type="sldNum" sz="quarter" idx="12"/>
          </p:nvPr>
        </p:nvSpPr>
        <p:spPr/>
        <p:txBody>
          <a:bodyPr/>
          <a:lstStyle/>
          <a:p>
            <a:fld id="{0258315F-CA55-47DF-9A9C-380C33269B8B}" type="slidenum">
              <a:rPr lang="cs-CZ" smtClean="0"/>
              <a:pPr/>
              <a:t>7</a:t>
            </a:fld>
            <a:endParaRPr lang="cs-CZ"/>
          </a:p>
        </p:txBody>
      </p:sp>
      <p:pic>
        <p:nvPicPr>
          <p:cNvPr id="3" name="Obrázek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47905" y="216076"/>
            <a:ext cx="4496190" cy="6218459"/>
          </a:xfrm>
          <a:prstGeom prst="rect">
            <a:avLst/>
          </a:prstGeom>
        </p:spPr>
      </p:pic>
      <p:sp>
        <p:nvSpPr>
          <p:cNvPr id="6" name="Zástupný symbol pro zápatí 5"/>
          <p:cNvSpPr>
            <a:spLocks noGrp="1"/>
          </p:cNvSpPr>
          <p:nvPr>
            <p:ph type="ftr" sz="quarter" idx="11"/>
          </p:nvPr>
        </p:nvSpPr>
        <p:spPr/>
        <p:txBody>
          <a:bodyPr/>
          <a:lstStyle/>
          <a:p>
            <a:r>
              <a:rPr lang="cs-CZ" dirty="0"/>
              <a:t>GA CU 2024</a:t>
            </a:r>
          </a:p>
        </p:txBody>
      </p:sp>
    </p:spTree>
    <p:extLst>
      <p:ext uri="{BB962C8B-B14F-4D97-AF65-F5344CB8AC3E}">
        <p14:creationId xmlns:p14="http://schemas.microsoft.com/office/powerpoint/2010/main" val="4180604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313038" y="197708"/>
            <a:ext cx="11705967" cy="830997"/>
          </a:xfrm>
          <a:prstGeom prst="rect">
            <a:avLst/>
          </a:prstGeom>
        </p:spPr>
        <p:txBody>
          <a:bodyPr wrap="square">
            <a:spAutoFit/>
          </a:bodyPr>
          <a:lstStyle/>
          <a:p>
            <a:pPr algn="ctr"/>
            <a:r>
              <a:rPr lang="cs-CZ" sz="4800" dirty="0">
                <a:ln w="0"/>
                <a:effectLst>
                  <a:outerShdw blurRad="38100" dist="19050" dir="2700000" algn="tl" rotWithShape="0">
                    <a:schemeClr val="dk1">
                      <a:alpha val="40000"/>
                    </a:schemeClr>
                  </a:outerShdw>
                </a:effectLst>
              </a:rPr>
              <a:t> </a:t>
            </a:r>
            <a:r>
              <a:rPr lang="en-US" sz="3200" b="1" dirty="0">
                <a:solidFill>
                  <a:schemeClr val="accent1">
                    <a:lumMod val="75000"/>
                  </a:schemeClr>
                </a:solidFill>
              </a:rPr>
              <a:t>Financial part</a:t>
            </a:r>
            <a:endParaRPr lang="cs-CZ" sz="3200" dirty="0">
              <a:ln w="0"/>
              <a:effectLst>
                <a:outerShdw blurRad="38100" dist="19050" dir="2700000" algn="tl" rotWithShape="0">
                  <a:schemeClr val="dk1">
                    <a:alpha val="40000"/>
                  </a:schemeClr>
                </a:outerShdw>
              </a:effectLst>
            </a:endParaRPr>
          </a:p>
        </p:txBody>
      </p:sp>
      <p:sp>
        <p:nvSpPr>
          <p:cNvPr id="2" name="Obdélník 1"/>
          <p:cNvSpPr/>
          <p:nvPr/>
        </p:nvSpPr>
        <p:spPr>
          <a:xfrm>
            <a:off x="461319" y="1186249"/>
            <a:ext cx="11285837" cy="4832092"/>
          </a:xfrm>
          <a:prstGeom prst="rect">
            <a:avLst/>
          </a:prstGeom>
        </p:spPr>
        <p:txBody>
          <a:bodyPr wrap="square">
            <a:spAutoFit/>
          </a:bodyPr>
          <a:lstStyle/>
          <a:p>
            <a:pPr marL="285750" indent="-285750" algn="just">
              <a:buFont typeface="Arial" pitchFamily="34" charset="0"/>
              <a:buChar char="•"/>
            </a:pPr>
            <a:r>
              <a:rPr lang="en-GB" sz="2200" dirty="0"/>
              <a:t>The most frequent tax documents are </a:t>
            </a:r>
            <a:r>
              <a:rPr lang="en-GB" sz="2200" u="sng" dirty="0"/>
              <a:t>receipts</a:t>
            </a:r>
            <a:r>
              <a:rPr lang="en-GB" sz="2200" dirty="0"/>
              <a:t> or </a:t>
            </a:r>
            <a:r>
              <a:rPr lang="en-GB" sz="2200" u="sng" dirty="0"/>
              <a:t>invoices</a:t>
            </a:r>
            <a:r>
              <a:rPr lang="en-GB" sz="2200" dirty="0"/>
              <a:t>.</a:t>
            </a:r>
          </a:p>
          <a:p>
            <a:pPr marL="285750" indent="-285750" algn="just">
              <a:buFont typeface="Arial" pitchFamily="34" charset="0"/>
              <a:buChar char="•"/>
            </a:pPr>
            <a:r>
              <a:rPr lang="en-GB" sz="2200" dirty="0"/>
              <a:t>The original accounting documents are submitted to the FO; we recommend keeping a copy of these documents.</a:t>
            </a:r>
          </a:p>
          <a:p>
            <a:pPr marL="285750" indent="-285750" algn="just">
              <a:buFont typeface="Arial" pitchFamily="34" charset="0"/>
              <a:buChar char="•"/>
            </a:pPr>
            <a:r>
              <a:rPr lang="en-GB" sz="2200" u="sng" dirty="0"/>
              <a:t>Receipts</a:t>
            </a:r>
            <a:r>
              <a:rPr lang="en-GB" sz="2200" dirty="0"/>
              <a:t> should contain detailed information – itemized.</a:t>
            </a:r>
          </a:p>
          <a:p>
            <a:pPr marL="285750" indent="-285750" algn="just">
              <a:buFont typeface="Arial" pitchFamily="34" charset="0"/>
              <a:buChar char="•"/>
            </a:pPr>
            <a:r>
              <a:rPr lang="en-GB" sz="2200" u="sng" dirty="0"/>
              <a:t>Invoices</a:t>
            </a:r>
            <a:r>
              <a:rPr lang="en-GB" sz="2200" dirty="0"/>
              <a:t> must be addressed to Charles University (The faculty does not have legal status and does not issue invoices in its own name</a:t>
            </a:r>
            <a:r>
              <a:rPr lang="en-GB" sz="2200" dirty="0">
                <a:solidFill>
                  <a:srgbClr val="FF0000"/>
                </a:solidFill>
              </a:rPr>
              <a:t>*</a:t>
            </a:r>
            <a:r>
              <a:rPr lang="en-GB" sz="2200" dirty="0"/>
              <a:t>).</a:t>
            </a:r>
            <a:endParaRPr lang="en-GB" sz="2200" b="1" dirty="0"/>
          </a:p>
          <a:p>
            <a:pPr algn="just"/>
            <a:r>
              <a:rPr lang="en-GB" sz="2200" b="1" dirty="0"/>
              <a:t>The official invoice address is: </a:t>
            </a:r>
          </a:p>
          <a:p>
            <a:pPr algn="just"/>
            <a:r>
              <a:rPr lang="en-GB" sz="2200" b="1" dirty="0"/>
              <a:t>			Charles University</a:t>
            </a:r>
          </a:p>
          <a:p>
            <a:pPr algn="just"/>
            <a:r>
              <a:rPr lang="en-GB" sz="2200" b="1" dirty="0"/>
              <a:t>			Faculty of Arts</a:t>
            </a:r>
          </a:p>
          <a:p>
            <a:pPr algn="just"/>
            <a:r>
              <a:rPr lang="en-GB" sz="2200" b="1" dirty="0"/>
              <a:t>			nám. Jana Palacha 2</a:t>
            </a:r>
          </a:p>
          <a:p>
            <a:pPr algn="just"/>
            <a:r>
              <a:rPr lang="en-GB" sz="2200" b="1" dirty="0"/>
              <a:t>			116 38 Prague 1</a:t>
            </a:r>
          </a:p>
          <a:p>
            <a:pPr algn="just"/>
            <a:r>
              <a:rPr lang="en-GB" sz="2200" b="1" dirty="0">
                <a:solidFill>
                  <a:srgbClr val="FF0000"/>
                </a:solidFill>
              </a:rPr>
              <a:t>			</a:t>
            </a:r>
            <a:r>
              <a:rPr lang="en-GB" sz="2200" b="1" dirty="0"/>
              <a:t>ID no. 00216208, Tax ID no. CZ00216208</a:t>
            </a:r>
            <a:endParaRPr lang="en-GB" sz="2200" dirty="0"/>
          </a:p>
          <a:p>
            <a:pPr algn="just"/>
            <a:r>
              <a:rPr lang="en-GB" sz="2200" dirty="0">
                <a:solidFill>
                  <a:srgbClr val="FF0000"/>
                </a:solidFill>
              </a:rPr>
              <a:t>*</a:t>
            </a:r>
            <a:r>
              <a:rPr lang="en-GB" sz="2200" b="1" dirty="0">
                <a:solidFill>
                  <a:srgbClr val="FF0000"/>
                </a:solidFill>
              </a:rPr>
              <a:t>Note – when purchasing air tickets and accommodation, do not address the invoice to the university but to yourself.</a:t>
            </a:r>
          </a:p>
        </p:txBody>
      </p:sp>
      <p:pic>
        <p:nvPicPr>
          <p:cNvPr id="6" name="Obrázek 5"/>
          <p:cNvPicPr>
            <a:picLocks noChangeAspect="1"/>
          </p:cNvPicPr>
          <p:nvPr/>
        </p:nvPicPr>
        <p:blipFill>
          <a:blip r:embed="rId3" cstate="print"/>
          <a:stretch>
            <a:fillRect/>
          </a:stretch>
        </p:blipFill>
        <p:spPr>
          <a:xfrm flipV="1">
            <a:off x="0" y="6654316"/>
            <a:ext cx="12192000" cy="209548"/>
          </a:xfrm>
          <a:prstGeom prst="rect">
            <a:avLst/>
          </a:prstGeom>
        </p:spPr>
      </p:pic>
      <p:sp>
        <p:nvSpPr>
          <p:cNvPr id="3" name="Zástupný symbol pro číslo snímku 2"/>
          <p:cNvSpPr>
            <a:spLocks noGrp="1"/>
          </p:cNvSpPr>
          <p:nvPr>
            <p:ph type="sldNum" sz="quarter" idx="12"/>
          </p:nvPr>
        </p:nvSpPr>
        <p:spPr/>
        <p:txBody>
          <a:bodyPr/>
          <a:lstStyle/>
          <a:p>
            <a:fld id="{0258315F-CA55-47DF-9A9C-380C33269B8B}" type="slidenum">
              <a:rPr lang="cs-CZ" smtClean="0"/>
              <a:pPr/>
              <a:t>8</a:t>
            </a:fld>
            <a:endParaRPr lang="cs-CZ"/>
          </a:p>
        </p:txBody>
      </p:sp>
      <p:sp>
        <p:nvSpPr>
          <p:cNvPr id="7" name="Zástupný symbol pro zápatí 6"/>
          <p:cNvSpPr>
            <a:spLocks noGrp="1"/>
          </p:cNvSpPr>
          <p:nvPr>
            <p:ph type="ftr" sz="quarter" idx="11"/>
          </p:nvPr>
        </p:nvSpPr>
        <p:spPr>
          <a:xfrm>
            <a:off x="115330" y="6356350"/>
            <a:ext cx="1746421"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10325047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bdélník 18"/>
          <p:cNvSpPr/>
          <p:nvPr/>
        </p:nvSpPr>
        <p:spPr>
          <a:xfrm>
            <a:off x="271849" y="164759"/>
            <a:ext cx="11681254" cy="830997"/>
          </a:xfrm>
          <a:prstGeom prst="rect">
            <a:avLst/>
          </a:prstGeom>
        </p:spPr>
        <p:txBody>
          <a:bodyPr wrap="square">
            <a:spAutoFit/>
          </a:bodyPr>
          <a:lstStyle/>
          <a:p>
            <a:pPr algn="ctr"/>
            <a:r>
              <a:rPr lang="cs-CZ" sz="4800" dirty="0">
                <a:ln w="0"/>
                <a:effectLst>
                  <a:outerShdw blurRad="38100" dist="19050" dir="2700000" algn="tl" rotWithShape="0">
                    <a:schemeClr val="dk1">
                      <a:alpha val="40000"/>
                    </a:schemeClr>
                  </a:outerShdw>
                </a:effectLst>
              </a:rPr>
              <a:t> </a:t>
            </a:r>
            <a:r>
              <a:rPr lang="en-US" sz="3200" b="1" dirty="0">
                <a:solidFill>
                  <a:srgbClr val="4472C4">
                    <a:lumMod val="75000"/>
                  </a:srgbClr>
                </a:solidFill>
              </a:rPr>
              <a:t>Financial part</a:t>
            </a:r>
            <a:endParaRPr lang="cs-CZ" sz="4800" dirty="0">
              <a:ln w="0"/>
              <a:effectLst>
                <a:outerShdw blurRad="38100" dist="19050" dir="2700000" algn="tl" rotWithShape="0">
                  <a:schemeClr val="dk1">
                    <a:alpha val="40000"/>
                  </a:schemeClr>
                </a:outerShdw>
              </a:effectLst>
            </a:endParaRPr>
          </a:p>
        </p:txBody>
      </p:sp>
      <p:sp>
        <p:nvSpPr>
          <p:cNvPr id="2" name="Obdélník 1"/>
          <p:cNvSpPr/>
          <p:nvPr/>
        </p:nvSpPr>
        <p:spPr>
          <a:xfrm>
            <a:off x="749642" y="1202724"/>
            <a:ext cx="10717427" cy="4042132"/>
          </a:xfrm>
          <a:prstGeom prst="rect">
            <a:avLst/>
          </a:prstGeom>
        </p:spPr>
        <p:txBody>
          <a:bodyPr wrap="square">
            <a:spAutoFit/>
          </a:bodyPr>
          <a:lstStyle/>
          <a:p>
            <a:pPr>
              <a:spcBef>
                <a:spcPts val="1000"/>
              </a:spcBef>
            </a:pPr>
            <a:endParaRPr lang="cs-CZ" sz="2400" b="1" dirty="0"/>
          </a:p>
          <a:p>
            <a:pPr marL="342900" indent="-342900" algn="just">
              <a:spcBef>
                <a:spcPts val="1000"/>
              </a:spcBef>
              <a:buFont typeface="Arial" panose="020B0604020202020204" pitchFamily="34" charset="0"/>
              <a:buChar char="•"/>
            </a:pPr>
            <a:r>
              <a:rPr lang="en-GB" sz="2400" dirty="0"/>
              <a:t>On invoices, specify the ID number and tax ID number in the correct format. Do not leave out the initial zeros (see previous slide or the web pages of the FO).</a:t>
            </a:r>
            <a:endParaRPr lang="cs-CZ" sz="2400" dirty="0"/>
          </a:p>
          <a:p>
            <a:pPr marL="342900" indent="-342900" algn="just">
              <a:spcBef>
                <a:spcPts val="1000"/>
              </a:spcBef>
              <a:buFont typeface="Arial" panose="020B0604020202020204" pitchFamily="34" charset="0"/>
              <a:buChar char="•"/>
            </a:pPr>
            <a:endParaRPr lang="en-GB" sz="2400" dirty="0"/>
          </a:p>
          <a:p>
            <a:pPr marL="342900" indent="-342900" algn="just">
              <a:buFont typeface="Arial" panose="020B0604020202020204" pitchFamily="34" charset="0"/>
              <a:buChar char="•"/>
            </a:pPr>
            <a:r>
              <a:rPr lang="en-GB" sz="2400" dirty="0"/>
              <a:t>The invoice must contain the name of the supplier (again, the correct ID and tax numbers), the address, and the bank account information.</a:t>
            </a:r>
            <a:endParaRPr lang="cs-CZ" sz="2400" dirty="0"/>
          </a:p>
          <a:p>
            <a:pPr marL="342900" indent="-342900" algn="just">
              <a:buFont typeface="Arial" panose="020B0604020202020204" pitchFamily="34" charset="0"/>
              <a:buChar char="•"/>
            </a:pPr>
            <a:endParaRPr lang="en-GB" sz="2400" dirty="0"/>
          </a:p>
          <a:p>
            <a:pPr marL="342900" indent="-342900" algn="just">
              <a:buFont typeface="Arial" panose="020B0604020202020204" pitchFamily="34" charset="0"/>
              <a:buChar char="•"/>
            </a:pPr>
            <a:r>
              <a:rPr lang="en-GB" sz="2400" dirty="0"/>
              <a:t>The issue date, the due date, and for VAT payers, the date of taxable supply.</a:t>
            </a:r>
            <a:endParaRPr lang="cs-CZ" sz="2400" dirty="0"/>
          </a:p>
          <a:p>
            <a:pPr marL="342900" indent="-342900" algn="just">
              <a:buFont typeface="Arial" panose="020B0604020202020204" pitchFamily="34" charset="0"/>
              <a:buChar char="•"/>
            </a:pPr>
            <a:endParaRPr lang="en-GB" sz="2400" dirty="0"/>
          </a:p>
          <a:p>
            <a:pPr marL="342900" indent="-342900" algn="just">
              <a:buFont typeface="Arial" panose="020B0604020202020204" pitchFamily="34" charset="0"/>
              <a:buChar char="•"/>
            </a:pPr>
            <a:r>
              <a:rPr lang="en-GB" sz="2400" dirty="0"/>
              <a:t>Scope of supply (the unit price, i.e. how the total price was calculated).</a:t>
            </a:r>
          </a:p>
        </p:txBody>
      </p:sp>
      <p:pic>
        <p:nvPicPr>
          <p:cNvPr id="6" name="Obrázek 5"/>
          <p:cNvPicPr>
            <a:picLocks noChangeAspect="1"/>
          </p:cNvPicPr>
          <p:nvPr/>
        </p:nvPicPr>
        <p:blipFill>
          <a:blip r:embed="rId3" cstate="print"/>
          <a:stretch>
            <a:fillRect/>
          </a:stretch>
        </p:blipFill>
        <p:spPr>
          <a:xfrm flipV="1">
            <a:off x="0" y="6712212"/>
            <a:ext cx="12192000" cy="209548"/>
          </a:xfrm>
          <a:prstGeom prst="rect">
            <a:avLst/>
          </a:prstGeom>
        </p:spPr>
      </p:pic>
      <p:sp>
        <p:nvSpPr>
          <p:cNvPr id="3" name="Zástupný symbol pro číslo snímku 2"/>
          <p:cNvSpPr>
            <a:spLocks noGrp="1"/>
          </p:cNvSpPr>
          <p:nvPr>
            <p:ph type="sldNum" sz="quarter" idx="12"/>
          </p:nvPr>
        </p:nvSpPr>
        <p:spPr/>
        <p:txBody>
          <a:bodyPr/>
          <a:lstStyle/>
          <a:p>
            <a:fld id="{0258315F-CA55-47DF-9A9C-380C33269B8B}" type="slidenum">
              <a:rPr lang="cs-CZ" smtClean="0"/>
              <a:pPr/>
              <a:t>9</a:t>
            </a:fld>
            <a:endParaRPr lang="cs-CZ"/>
          </a:p>
        </p:txBody>
      </p:sp>
      <p:sp>
        <p:nvSpPr>
          <p:cNvPr id="7" name="Zástupný symbol pro zápatí 6"/>
          <p:cNvSpPr>
            <a:spLocks noGrp="1"/>
          </p:cNvSpPr>
          <p:nvPr>
            <p:ph type="ftr" sz="quarter" idx="11"/>
          </p:nvPr>
        </p:nvSpPr>
        <p:spPr>
          <a:xfrm>
            <a:off x="115330" y="6356350"/>
            <a:ext cx="1729946" cy="365125"/>
          </a:xfrm>
        </p:spPr>
        <p:txBody>
          <a:bodyPr/>
          <a:lstStyle/>
          <a:p>
            <a:pPr lvl="0"/>
            <a:r>
              <a:rPr lang="cs-CZ" sz="2400" b="1" dirty="0">
                <a:solidFill>
                  <a:srgbClr val="FFC000">
                    <a:lumMod val="40000"/>
                    <a:lumOff val="60000"/>
                  </a:srgbClr>
                </a:solidFill>
              </a:rPr>
              <a:t>GA CU 2024</a:t>
            </a:r>
            <a:endParaRPr lang="cs-CZ" dirty="0"/>
          </a:p>
        </p:txBody>
      </p:sp>
    </p:spTree>
    <p:extLst>
      <p:ext uri="{BB962C8B-B14F-4D97-AF65-F5344CB8AC3E}">
        <p14:creationId xmlns:p14="http://schemas.microsoft.com/office/powerpoint/2010/main" val="1543445630"/>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2859</TotalTime>
  <Words>6030</Words>
  <Application>Microsoft Office PowerPoint</Application>
  <PresentationFormat>Širokoúhlá obrazovka</PresentationFormat>
  <Paragraphs>476</Paragraphs>
  <Slides>44</Slides>
  <Notes>37</Notes>
  <HiddenSlides>0</HiddenSlides>
  <MMClips>0</MMClips>
  <ScaleCrop>false</ScaleCrop>
  <HeadingPairs>
    <vt:vector size="8" baseType="variant">
      <vt:variant>
        <vt:lpstr>Použitá písma</vt:lpstr>
      </vt:variant>
      <vt:variant>
        <vt:i4>5</vt:i4>
      </vt:variant>
      <vt:variant>
        <vt:lpstr>Motiv</vt:lpstr>
      </vt:variant>
      <vt:variant>
        <vt:i4>1</vt:i4>
      </vt:variant>
      <vt:variant>
        <vt:lpstr>Vložené servery OLE</vt:lpstr>
      </vt:variant>
      <vt:variant>
        <vt:i4>2</vt:i4>
      </vt:variant>
      <vt:variant>
        <vt:lpstr>Nadpisy snímků</vt:lpstr>
      </vt:variant>
      <vt:variant>
        <vt:i4>44</vt:i4>
      </vt:variant>
    </vt:vector>
  </HeadingPairs>
  <TitlesOfParts>
    <vt:vector size="52" baseType="lpstr">
      <vt:lpstr>Arial</vt:lpstr>
      <vt:lpstr>Calibri</vt:lpstr>
      <vt:lpstr>Calibri Light</vt:lpstr>
      <vt:lpstr>Segoe Print</vt:lpstr>
      <vt:lpstr>Wingdings</vt:lpstr>
      <vt:lpstr>Motiv Office</vt:lpstr>
      <vt:lpstr>Document</vt:lpstr>
      <vt:lpstr>Dokument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Prasličáková, Lenka</dc:creator>
  <cp:lastModifiedBy>Sechovcová, Monika</cp:lastModifiedBy>
  <cp:revision>79</cp:revision>
  <dcterms:created xsi:type="dcterms:W3CDTF">2021-04-06T15:43:48Z</dcterms:created>
  <dcterms:modified xsi:type="dcterms:W3CDTF">2024-08-21T12:41:27Z</dcterms:modified>
</cp:coreProperties>
</file>