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3" r:id="rId4"/>
    <p:sldId id="259" r:id="rId5"/>
    <p:sldId id="264" r:id="rId6"/>
    <p:sldId id="265" r:id="rId7"/>
    <p:sldId id="271" r:id="rId8"/>
    <p:sldId id="269" r:id="rId9"/>
    <p:sldId id="267" r:id="rId10"/>
    <p:sldId id="270" r:id="rId11"/>
    <p:sldId id="268" r:id="rId12"/>
    <p:sldId id="274" r:id="rId13"/>
    <p:sldId id="275" r:id="rId14"/>
    <p:sldId id="276" r:id="rId15"/>
    <p:sldId id="277" r:id="rId16"/>
    <p:sldId id="272" r:id="rId17"/>
    <p:sldId id="278" r:id="rId18"/>
    <p:sldId id="280" r:id="rId19"/>
    <p:sldId id="279" r:id="rId20"/>
  </p:sldIdLst>
  <p:sldSz cx="12192000" cy="6858000"/>
  <p:notesSz cx="6858000" cy="9144000"/>
  <p:defaultText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3"/>
    <p:restoredTop sz="94660"/>
  </p:normalViewPr>
  <p:slideViewPr>
    <p:cSldViewPr snapToGrid="0" snapToObjects="1">
      <p:cViewPr>
        <p:scale>
          <a:sx n="119" d="100"/>
          <a:sy n="119" d="100"/>
        </p:scale>
        <p:origin x="1008"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C4CE2-4F34-0623-C04E-A8EC17465B1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Z"/>
          </a:p>
        </p:txBody>
      </p:sp>
      <p:sp>
        <p:nvSpPr>
          <p:cNvPr id="3" name="Subtitle 2">
            <a:extLst>
              <a:ext uri="{FF2B5EF4-FFF2-40B4-BE49-F238E27FC236}">
                <a16:creationId xmlns:a16="http://schemas.microsoft.com/office/drawing/2014/main" id="{C64FA130-A0D8-7547-528B-18D6A095E2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Z"/>
          </a:p>
        </p:txBody>
      </p:sp>
      <p:sp>
        <p:nvSpPr>
          <p:cNvPr id="4" name="Date Placeholder 3">
            <a:extLst>
              <a:ext uri="{FF2B5EF4-FFF2-40B4-BE49-F238E27FC236}">
                <a16:creationId xmlns:a16="http://schemas.microsoft.com/office/drawing/2014/main" id="{74D7943B-C9C3-900A-F6E5-CD5EDC25ADD9}"/>
              </a:ext>
            </a:extLst>
          </p:cNvPr>
          <p:cNvSpPr>
            <a:spLocks noGrp="1"/>
          </p:cNvSpPr>
          <p:nvPr>
            <p:ph type="dt" sz="half" idx="10"/>
          </p:nvPr>
        </p:nvSpPr>
        <p:spPr/>
        <p:txBody>
          <a:bodyPr/>
          <a:lstStyle/>
          <a:p>
            <a:fld id="{EC43FC85-92C9-2243-89E4-B7C620067D29}" type="datetimeFigureOut">
              <a:rPr lang="en-CZ" smtClean="0"/>
              <a:t>26.04.2022</a:t>
            </a:fld>
            <a:endParaRPr lang="en-CZ"/>
          </a:p>
        </p:txBody>
      </p:sp>
      <p:sp>
        <p:nvSpPr>
          <p:cNvPr id="5" name="Footer Placeholder 4">
            <a:extLst>
              <a:ext uri="{FF2B5EF4-FFF2-40B4-BE49-F238E27FC236}">
                <a16:creationId xmlns:a16="http://schemas.microsoft.com/office/drawing/2014/main" id="{C481C0AE-C5C8-3E8B-0286-05D992E0077B}"/>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A2F69295-B835-5B22-29A9-DAADAFF4EDA9}"/>
              </a:ext>
            </a:extLst>
          </p:cNvPr>
          <p:cNvSpPr>
            <a:spLocks noGrp="1"/>
          </p:cNvSpPr>
          <p:nvPr>
            <p:ph type="sldNum" sz="quarter" idx="12"/>
          </p:nvPr>
        </p:nvSpPr>
        <p:spPr/>
        <p:txBody>
          <a:bodyPr/>
          <a:lstStyle/>
          <a:p>
            <a:fld id="{2C48D5F2-162E-F14E-96BC-05F9381D758D}" type="slidenum">
              <a:rPr lang="en-CZ" smtClean="0"/>
              <a:t>‹#›</a:t>
            </a:fld>
            <a:endParaRPr lang="en-CZ"/>
          </a:p>
        </p:txBody>
      </p:sp>
    </p:spTree>
    <p:extLst>
      <p:ext uri="{BB962C8B-B14F-4D97-AF65-F5344CB8AC3E}">
        <p14:creationId xmlns:p14="http://schemas.microsoft.com/office/powerpoint/2010/main" val="4015293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2DFCC-1555-96F5-8CEF-BDA09773B318}"/>
              </a:ext>
            </a:extLst>
          </p:cNvPr>
          <p:cNvSpPr>
            <a:spLocks noGrp="1"/>
          </p:cNvSpPr>
          <p:nvPr>
            <p:ph type="title"/>
          </p:nvPr>
        </p:nvSpPr>
        <p:spPr/>
        <p:txBody>
          <a:bodyPr/>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674E1FFB-6ED8-56AC-5760-958432A0E07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491C936F-1ECD-6E47-1E51-C6E0EC0E7D3B}"/>
              </a:ext>
            </a:extLst>
          </p:cNvPr>
          <p:cNvSpPr>
            <a:spLocks noGrp="1"/>
          </p:cNvSpPr>
          <p:nvPr>
            <p:ph type="dt" sz="half" idx="10"/>
          </p:nvPr>
        </p:nvSpPr>
        <p:spPr/>
        <p:txBody>
          <a:bodyPr/>
          <a:lstStyle/>
          <a:p>
            <a:fld id="{EC43FC85-92C9-2243-89E4-B7C620067D29}" type="datetimeFigureOut">
              <a:rPr lang="en-CZ" smtClean="0"/>
              <a:t>26.04.2022</a:t>
            </a:fld>
            <a:endParaRPr lang="en-CZ"/>
          </a:p>
        </p:txBody>
      </p:sp>
      <p:sp>
        <p:nvSpPr>
          <p:cNvPr id="5" name="Footer Placeholder 4">
            <a:extLst>
              <a:ext uri="{FF2B5EF4-FFF2-40B4-BE49-F238E27FC236}">
                <a16:creationId xmlns:a16="http://schemas.microsoft.com/office/drawing/2014/main" id="{EE84EE12-DBCD-9B91-9B56-FFE3B7339CAC}"/>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9ABB3F66-9C57-C16D-FCD6-3FA8B0B708C7}"/>
              </a:ext>
            </a:extLst>
          </p:cNvPr>
          <p:cNvSpPr>
            <a:spLocks noGrp="1"/>
          </p:cNvSpPr>
          <p:nvPr>
            <p:ph type="sldNum" sz="quarter" idx="12"/>
          </p:nvPr>
        </p:nvSpPr>
        <p:spPr/>
        <p:txBody>
          <a:bodyPr/>
          <a:lstStyle/>
          <a:p>
            <a:fld id="{2C48D5F2-162E-F14E-96BC-05F9381D758D}" type="slidenum">
              <a:rPr lang="en-CZ" smtClean="0"/>
              <a:t>‹#›</a:t>
            </a:fld>
            <a:endParaRPr lang="en-CZ"/>
          </a:p>
        </p:txBody>
      </p:sp>
    </p:spTree>
    <p:extLst>
      <p:ext uri="{BB962C8B-B14F-4D97-AF65-F5344CB8AC3E}">
        <p14:creationId xmlns:p14="http://schemas.microsoft.com/office/powerpoint/2010/main" val="584592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917255-52D9-4F00-B680-359C6A8B087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CBF82212-55CA-109B-80B0-3DD9DF44636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E078774A-BD83-52BB-4133-346E5D697A7B}"/>
              </a:ext>
            </a:extLst>
          </p:cNvPr>
          <p:cNvSpPr>
            <a:spLocks noGrp="1"/>
          </p:cNvSpPr>
          <p:nvPr>
            <p:ph type="dt" sz="half" idx="10"/>
          </p:nvPr>
        </p:nvSpPr>
        <p:spPr/>
        <p:txBody>
          <a:bodyPr/>
          <a:lstStyle/>
          <a:p>
            <a:fld id="{EC43FC85-92C9-2243-89E4-B7C620067D29}" type="datetimeFigureOut">
              <a:rPr lang="en-CZ" smtClean="0"/>
              <a:t>26.04.2022</a:t>
            </a:fld>
            <a:endParaRPr lang="en-CZ"/>
          </a:p>
        </p:txBody>
      </p:sp>
      <p:sp>
        <p:nvSpPr>
          <p:cNvPr id="5" name="Footer Placeholder 4">
            <a:extLst>
              <a:ext uri="{FF2B5EF4-FFF2-40B4-BE49-F238E27FC236}">
                <a16:creationId xmlns:a16="http://schemas.microsoft.com/office/drawing/2014/main" id="{6218AF8D-E995-9F37-47CA-8A1489BAF207}"/>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2447CF81-D737-CADD-C1C5-C2DBFDC4F833}"/>
              </a:ext>
            </a:extLst>
          </p:cNvPr>
          <p:cNvSpPr>
            <a:spLocks noGrp="1"/>
          </p:cNvSpPr>
          <p:nvPr>
            <p:ph type="sldNum" sz="quarter" idx="12"/>
          </p:nvPr>
        </p:nvSpPr>
        <p:spPr/>
        <p:txBody>
          <a:bodyPr/>
          <a:lstStyle/>
          <a:p>
            <a:fld id="{2C48D5F2-162E-F14E-96BC-05F9381D758D}" type="slidenum">
              <a:rPr lang="en-CZ" smtClean="0"/>
              <a:t>‹#›</a:t>
            </a:fld>
            <a:endParaRPr lang="en-CZ"/>
          </a:p>
        </p:txBody>
      </p:sp>
    </p:spTree>
    <p:extLst>
      <p:ext uri="{BB962C8B-B14F-4D97-AF65-F5344CB8AC3E}">
        <p14:creationId xmlns:p14="http://schemas.microsoft.com/office/powerpoint/2010/main" val="1714058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3E126-1378-D298-7837-DDA429CD9CF3}"/>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E69BC944-AFD1-8CCA-0578-35B4921462E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DFD150BE-EBD3-63B7-A0B9-D157A6067551}"/>
              </a:ext>
            </a:extLst>
          </p:cNvPr>
          <p:cNvSpPr>
            <a:spLocks noGrp="1"/>
          </p:cNvSpPr>
          <p:nvPr>
            <p:ph type="dt" sz="half" idx="10"/>
          </p:nvPr>
        </p:nvSpPr>
        <p:spPr/>
        <p:txBody>
          <a:bodyPr/>
          <a:lstStyle/>
          <a:p>
            <a:fld id="{EC43FC85-92C9-2243-89E4-B7C620067D29}" type="datetimeFigureOut">
              <a:rPr lang="en-CZ" smtClean="0"/>
              <a:t>26.04.2022</a:t>
            </a:fld>
            <a:endParaRPr lang="en-CZ"/>
          </a:p>
        </p:txBody>
      </p:sp>
      <p:sp>
        <p:nvSpPr>
          <p:cNvPr id="5" name="Footer Placeholder 4">
            <a:extLst>
              <a:ext uri="{FF2B5EF4-FFF2-40B4-BE49-F238E27FC236}">
                <a16:creationId xmlns:a16="http://schemas.microsoft.com/office/drawing/2014/main" id="{E31E5965-04EB-7424-4E3B-3DAC4BD137DC}"/>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F9FB136A-B8C2-07A5-E7D5-A07009285E40}"/>
              </a:ext>
            </a:extLst>
          </p:cNvPr>
          <p:cNvSpPr>
            <a:spLocks noGrp="1"/>
          </p:cNvSpPr>
          <p:nvPr>
            <p:ph type="sldNum" sz="quarter" idx="12"/>
          </p:nvPr>
        </p:nvSpPr>
        <p:spPr/>
        <p:txBody>
          <a:bodyPr/>
          <a:lstStyle/>
          <a:p>
            <a:fld id="{2C48D5F2-162E-F14E-96BC-05F9381D758D}" type="slidenum">
              <a:rPr lang="en-CZ" smtClean="0"/>
              <a:t>‹#›</a:t>
            </a:fld>
            <a:endParaRPr lang="en-CZ"/>
          </a:p>
        </p:txBody>
      </p:sp>
    </p:spTree>
    <p:extLst>
      <p:ext uri="{BB962C8B-B14F-4D97-AF65-F5344CB8AC3E}">
        <p14:creationId xmlns:p14="http://schemas.microsoft.com/office/powerpoint/2010/main" val="69198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FF46-6572-264F-44E2-A1CC86BFCC6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Z"/>
          </a:p>
        </p:txBody>
      </p:sp>
      <p:sp>
        <p:nvSpPr>
          <p:cNvPr id="3" name="Text Placeholder 2">
            <a:extLst>
              <a:ext uri="{FF2B5EF4-FFF2-40B4-BE49-F238E27FC236}">
                <a16:creationId xmlns:a16="http://schemas.microsoft.com/office/drawing/2014/main" id="{8EE6D190-FF0F-74FA-E61D-D252F312C3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65EA459-3377-935F-B0B4-C639EA3C432A}"/>
              </a:ext>
            </a:extLst>
          </p:cNvPr>
          <p:cNvSpPr>
            <a:spLocks noGrp="1"/>
          </p:cNvSpPr>
          <p:nvPr>
            <p:ph type="dt" sz="half" idx="10"/>
          </p:nvPr>
        </p:nvSpPr>
        <p:spPr/>
        <p:txBody>
          <a:bodyPr/>
          <a:lstStyle/>
          <a:p>
            <a:fld id="{EC43FC85-92C9-2243-89E4-B7C620067D29}" type="datetimeFigureOut">
              <a:rPr lang="en-CZ" smtClean="0"/>
              <a:t>26.04.2022</a:t>
            </a:fld>
            <a:endParaRPr lang="en-CZ"/>
          </a:p>
        </p:txBody>
      </p:sp>
      <p:sp>
        <p:nvSpPr>
          <p:cNvPr id="5" name="Footer Placeholder 4">
            <a:extLst>
              <a:ext uri="{FF2B5EF4-FFF2-40B4-BE49-F238E27FC236}">
                <a16:creationId xmlns:a16="http://schemas.microsoft.com/office/drawing/2014/main" id="{01D342D0-0A4A-90C6-5BBC-F677BBB3A3E6}"/>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25EBCE78-5595-8E86-6DA0-B7F52067AF53}"/>
              </a:ext>
            </a:extLst>
          </p:cNvPr>
          <p:cNvSpPr>
            <a:spLocks noGrp="1"/>
          </p:cNvSpPr>
          <p:nvPr>
            <p:ph type="sldNum" sz="quarter" idx="12"/>
          </p:nvPr>
        </p:nvSpPr>
        <p:spPr/>
        <p:txBody>
          <a:bodyPr/>
          <a:lstStyle/>
          <a:p>
            <a:fld id="{2C48D5F2-162E-F14E-96BC-05F9381D758D}" type="slidenum">
              <a:rPr lang="en-CZ" smtClean="0"/>
              <a:t>‹#›</a:t>
            </a:fld>
            <a:endParaRPr lang="en-CZ"/>
          </a:p>
        </p:txBody>
      </p:sp>
    </p:spTree>
    <p:extLst>
      <p:ext uri="{BB962C8B-B14F-4D97-AF65-F5344CB8AC3E}">
        <p14:creationId xmlns:p14="http://schemas.microsoft.com/office/powerpoint/2010/main" val="3694840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101F-D8F8-46CD-198D-0EE278AF79FC}"/>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82F8329D-8288-163D-EDB7-11CA58F211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Content Placeholder 3">
            <a:extLst>
              <a:ext uri="{FF2B5EF4-FFF2-40B4-BE49-F238E27FC236}">
                <a16:creationId xmlns:a16="http://schemas.microsoft.com/office/drawing/2014/main" id="{4902D04B-CC64-3537-EDDF-B0FC261BE31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Date Placeholder 4">
            <a:extLst>
              <a:ext uri="{FF2B5EF4-FFF2-40B4-BE49-F238E27FC236}">
                <a16:creationId xmlns:a16="http://schemas.microsoft.com/office/drawing/2014/main" id="{2A571349-E87D-4A03-1DF5-AEAB75B71AE4}"/>
              </a:ext>
            </a:extLst>
          </p:cNvPr>
          <p:cNvSpPr>
            <a:spLocks noGrp="1"/>
          </p:cNvSpPr>
          <p:nvPr>
            <p:ph type="dt" sz="half" idx="10"/>
          </p:nvPr>
        </p:nvSpPr>
        <p:spPr/>
        <p:txBody>
          <a:bodyPr/>
          <a:lstStyle/>
          <a:p>
            <a:fld id="{EC43FC85-92C9-2243-89E4-B7C620067D29}" type="datetimeFigureOut">
              <a:rPr lang="en-CZ" smtClean="0"/>
              <a:t>26.04.2022</a:t>
            </a:fld>
            <a:endParaRPr lang="en-CZ"/>
          </a:p>
        </p:txBody>
      </p:sp>
      <p:sp>
        <p:nvSpPr>
          <p:cNvPr id="6" name="Footer Placeholder 5">
            <a:extLst>
              <a:ext uri="{FF2B5EF4-FFF2-40B4-BE49-F238E27FC236}">
                <a16:creationId xmlns:a16="http://schemas.microsoft.com/office/drawing/2014/main" id="{10C86437-1179-DACA-B5CE-27AAACB0BE5C}"/>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0BF58D17-371B-255E-D6F8-AE4840ED3B50}"/>
              </a:ext>
            </a:extLst>
          </p:cNvPr>
          <p:cNvSpPr>
            <a:spLocks noGrp="1"/>
          </p:cNvSpPr>
          <p:nvPr>
            <p:ph type="sldNum" sz="quarter" idx="12"/>
          </p:nvPr>
        </p:nvSpPr>
        <p:spPr/>
        <p:txBody>
          <a:bodyPr/>
          <a:lstStyle/>
          <a:p>
            <a:fld id="{2C48D5F2-162E-F14E-96BC-05F9381D758D}" type="slidenum">
              <a:rPr lang="en-CZ" smtClean="0"/>
              <a:t>‹#›</a:t>
            </a:fld>
            <a:endParaRPr lang="en-CZ"/>
          </a:p>
        </p:txBody>
      </p:sp>
    </p:spTree>
    <p:extLst>
      <p:ext uri="{BB962C8B-B14F-4D97-AF65-F5344CB8AC3E}">
        <p14:creationId xmlns:p14="http://schemas.microsoft.com/office/powerpoint/2010/main" val="454274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B66E4-A7F0-68E3-6977-1C1B06E8A721}"/>
              </a:ext>
            </a:extLst>
          </p:cNvPr>
          <p:cNvSpPr>
            <a:spLocks noGrp="1"/>
          </p:cNvSpPr>
          <p:nvPr>
            <p:ph type="title"/>
          </p:nvPr>
        </p:nvSpPr>
        <p:spPr>
          <a:xfrm>
            <a:off x="839788" y="365125"/>
            <a:ext cx="10515600" cy="1325563"/>
          </a:xfrm>
        </p:spPr>
        <p:txBody>
          <a:bodyPr/>
          <a:lstStyle/>
          <a:p>
            <a:r>
              <a:rPr lang="en-GB"/>
              <a:t>Click to edit Master title style</a:t>
            </a:r>
            <a:endParaRPr lang="en-CZ"/>
          </a:p>
        </p:txBody>
      </p:sp>
      <p:sp>
        <p:nvSpPr>
          <p:cNvPr id="3" name="Text Placeholder 2">
            <a:extLst>
              <a:ext uri="{FF2B5EF4-FFF2-40B4-BE49-F238E27FC236}">
                <a16:creationId xmlns:a16="http://schemas.microsoft.com/office/drawing/2014/main" id="{73E06D31-BBD7-779E-3915-744D179DB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67A1FC8-D432-6B86-7D33-54DEBF32B2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Text Placeholder 4">
            <a:extLst>
              <a:ext uri="{FF2B5EF4-FFF2-40B4-BE49-F238E27FC236}">
                <a16:creationId xmlns:a16="http://schemas.microsoft.com/office/drawing/2014/main" id="{39547915-ED11-37AE-6C4E-0EF9F82187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2A364F-BD1D-6255-1DA4-D36757C58B0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7" name="Date Placeholder 6">
            <a:extLst>
              <a:ext uri="{FF2B5EF4-FFF2-40B4-BE49-F238E27FC236}">
                <a16:creationId xmlns:a16="http://schemas.microsoft.com/office/drawing/2014/main" id="{0223C375-74A9-0A35-0F5C-C3CD2DAB6BDB}"/>
              </a:ext>
            </a:extLst>
          </p:cNvPr>
          <p:cNvSpPr>
            <a:spLocks noGrp="1"/>
          </p:cNvSpPr>
          <p:nvPr>
            <p:ph type="dt" sz="half" idx="10"/>
          </p:nvPr>
        </p:nvSpPr>
        <p:spPr/>
        <p:txBody>
          <a:bodyPr/>
          <a:lstStyle/>
          <a:p>
            <a:fld id="{EC43FC85-92C9-2243-89E4-B7C620067D29}" type="datetimeFigureOut">
              <a:rPr lang="en-CZ" smtClean="0"/>
              <a:t>26.04.2022</a:t>
            </a:fld>
            <a:endParaRPr lang="en-CZ"/>
          </a:p>
        </p:txBody>
      </p:sp>
      <p:sp>
        <p:nvSpPr>
          <p:cNvPr id="8" name="Footer Placeholder 7">
            <a:extLst>
              <a:ext uri="{FF2B5EF4-FFF2-40B4-BE49-F238E27FC236}">
                <a16:creationId xmlns:a16="http://schemas.microsoft.com/office/drawing/2014/main" id="{61B4C8F1-6AC9-0921-0E1B-30D989570938}"/>
              </a:ext>
            </a:extLst>
          </p:cNvPr>
          <p:cNvSpPr>
            <a:spLocks noGrp="1"/>
          </p:cNvSpPr>
          <p:nvPr>
            <p:ph type="ftr" sz="quarter" idx="11"/>
          </p:nvPr>
        </p:nvSpPr>
        <p:spPr/>
        <p:txBody>
          <a:bodyPr/>
          <a:lstStyle/>
          <a:p>
            <a:endParaRPr lang="en-CZ"/>
          </a:p>
        </p:txBody>
      </p:sp>
      <p:sp>
        <p:nvSpPr>
          <p:cNvPr id="9" name="Slide Number Placeholder 8">
            <a:extLst>
              <a:ext uri="{FF2B5EF4-FFF2-40B4-BE49-F238E27FC236}">
                <a16:creationId xmlns:a16="http://schemas.microsoft.com/office/drawing/2014/main" id="{A835EA5C-2F77-389A-12C1-B515E2EC8353}"/>
              </a:ext>
            </a:extLst>
          </p:cNvPr>
          <p:cNvSpPr>
            <a:spLocks noGrp="1"/>
          </p:cNvSpPr>
          <p:nvPr>
            <p:ph type="sldNum" sz="quarter" idx="12"/>
          </p:nvPr>
        </p:nvSpPr>
        <p:spPr/>
        <p:txBody>
          <a:bodyPr/>
          <a:lstStyle/>
          <a:p>
            <a:fld id="{2C48D5F2-162E-F14E-96BC-05F9381D758D}" type="slidenum">
              <a:rPr lang="en-CZ" smtClean="0"/>
              <a:t>‹#›</a:t>
            </a:fld>
            <a:endParaRPr lang="en-CZ"/>
          </a:p>
        </p:txBody>
      </p:sp>
    </p:spTree>
    <p:extLst>
      <p:ext uri="{BB962C8B-B14F-4D97-AF65-F5344CB8AC3E}">
        <p14:creationId xmlns:p14="http://schemas.microsoft.com/office/powerpoint/2010/main" val="1172952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C4EF0-89BA-1D04-BDA2-23DF5EFD34A0}"/>
              </a:ext>
            </a:extLst>
          </p:cNvPr>
          <p:cNvSpPr>
            <a:spLocks noGrp="1"/>
          </p:cNvSpPr>
          <p:nvPr>
            <p:ph type="title"/>
          </p:nvPr>
        </p:nvSpPr>
        <p:spPr/>
        <p:txBody>
          <a:bodyPr/>
          <a:lstStyle/>
          <a:p>
            <a:r>
              <a:rPr lang="en-GB"/>
              <a:t>Click to edit Master title style</a:t>
            </a:r>
            <a:endParaRPr lang="en-CZ"/>
          </a:p>
        </p:txBody>
      </p:sp>
      <p:sp>
        <p:nvSpPr>
          <p:cNvPr id="3" name="Date Placeholder 2">
            <a:extLst>
              <a:ext uri="{FF2B5EF4-FFF2-40B4-BE49-F238E27FC236}">
                <a16:creationId xmlns:a16="http://schemas.microsoft.com/office/drawing/2014/main" id="{D20F16C5-05EF-3B20-A93C-CA9726E46C46}"/>
              </a:ext>
            </a:extLst>
          </p:cNvPr>
          <p:cNvSpPr>
            <a:spLocks noGrp="1"/>
          </p:cNvSpPr>
          <p:nvPr>
            <p:ph type="dt" sz="half" idx="10"/>
          </p:nvPr>
        </p:nvSpPr>
        <p:spPr/>
        <p:txBody>
          <a:bodyPr/>
          <a:lstStyle/>
          <a:p>
            <a:fld id="{EC43FC85-92C9-2243-89E4-B7C620067D29}" type="datetimeFigureOut">
              <a:rPr lang="en-CZ" smtClean="0"/>
              <a:t>26.04.2022</a:t>
            </a:fld>
            <a:endParaRPr lang="en-CZ"/>
          </a:p>
        </p:txBody>
      </p:sp>
      <p:sp>
        <p:nvSpPr>
          <p:cNvPr id="4" name="Footer Placeholder 3">
            <a:extLst>
              <a:ext uri="{FF2B5EF4-FFF2-40B4-BE49-F238E27FC236}">
                <a16:creationId xmlns:a16="http://schemas.microsoft.com/office/drawing/2014/main" id="{6EC9F555-5128-84C9-D639-CEC82347A987}"/>
              </a:ext>
            </a:extLst>
          </p:cNvPr>
          <p:cNvSpPr>
            <a:spLocks noGrp="1"/>
          </p:cNvSpPr>
          <p:nvPr>
            <p:ph type="ftr" sz="quarter" idx="11"/>
          </p:nvPr>
        </p:nvSpPr>
        <p:spPr/>
        <p:txBody>
          <a:bodyPr/>
          <a:lstStyle/>
          <a:p>
            <a:endParaRPr lang="en-CZ"/>
          </a:p>
        </p:txBody>
      </p:sp>
      <p:sp>
        <p:nvSpPr>
          <p:cNvPr id="5" name="Slide Number Placeholder 4">
            <a:extLst>
              <a:ext uri="{FF2B5EF4-FFF2-40B4-BE49-F238E27FC236}">
                <a16:creationId xmlns:a16="http://schemas.microsoft.com/office/drawing/2014/main" id="{020E4319-D8AC-56D3-6480-0C983F347737}"/>
              </a:ext>
            </a:extLst>
          </p:cNvPr>
          <p:cNvSpPr>
            <a:spLocks noGrp="1"/>
          </p:cNvSpPr>
          <p:nvPr>
            <p:ph type="sldNum" sz="quarter" idx="12"/>
          </p:nvPr>
        </p:nvSpPr>
        <p:spPr/>
        <p:txBody>
          <a:bodyPr/>
          <a:lstStyle/>
          <a:p>
            <a:fld id="{2C48D5F2-162E-F14E-96BC-05F9381D758D}" type="slidenum">
              <a:rPr lang="en-CZ" smtClean="0"/>
              <a:t>‹#›</a:t>
            </a:fld>
            <a:endParaRPr lang="en-CZ"/>
          </a:p>
        </p:txBody>
      </p:sp>
    </p:spTree>
    <p:extLst>
      <p:ext uri="{BB962C8B-B14F-4D97-AF65-F5344CB8AC3E}">
        <p14:creationId xmlns:p14="http://schemas.microsoft.com/office/powerpoint/2010/main" val="1210653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557274-FA82-B7EF-0DF3-71CEE8C9498B}"/>
              </a:ext>
            </a:extLst>
          </p:cNvPr>
          <p:cNvSpPr>
            <a:spLocks noGrp="1"/>
          </p:cNvSpPr>
          <p:nvPr>
            <p:ph type="dt" sz="half" idx="10"/>
          </p:nvPr>
        </p:nvSpPr>
        <p:spPr/>
        <p:txBody>
          <a:bodyPr/>
          <a:lstStyle/>
          <a:p>
            <a:fld id="{EC43FC85-92C9-2243-89E4-B7C620067D29}" type="datetimeFigureOut">
              <a:rPr lang="en-CZ" smtClean="0"/>
              <a:t>26.04.2022</a:t>
            </a:fld>
            <a:endParaRPr lang="en-CZ"/>
          </a:p>
        </p:txBody>
      </p:sp>
      <p:sp>
        <p:nvSpPr>
          <p:cNvPr id="3" name="Footer Placeholder 2">
            <a:extLst>
              <a:ext uri="{FF2B5EF4-FFF2-40B4-BE49-F238E27FC236}">
                <a16:creationId xmlns:a16="http://schemas.microsoft.com/office/drawing/2014/main" id="{16748940-5A63-53C5-BD06-2B78B638DA57}"/>
              </a:ext>
            </a:extLst>
          </p:cNvPr>
          <p:cNvSpPr>
            <a:spLocks noGrp="1"/>
          </p:cNvSpPr>
          <p:nvPr>
            <p:ph type="ftr" sz="quarter" idx="11"/>
          </p:nvPr>
        </p:nvSpPr>
        <p:spPr/>
        <p:txBody>
          <a:bodyPr/>
          <a:lstStyle/>
          <a:p>
            <a:endParaRPr lang="en-CZ"/>
          </a:p>
        </p:txBody>
      </p:sp>
      <p:sp>
        <p:nvSpPr>
          <p:cNvPr id="4" name="Slide Number Placeholder 3">
            <a:extLst>
              <a:ext uri="{FF2B5EF4-FFF2-40B4-BE49-F238E27FC236}">
                <a16:creationId xmlns:a16="http://schemas.microsoft.com/office/drawing/2014/main" id="{2869D47B-3F96-24C1-A158-92653D6DF6CA}"/>
              </a:ext>
            </a:extLst>
          </p:cNvPr>
          <p:cNvSpPr>
            <a:spLocks noGrp="1"/>
          </p:cNvSpPr>
          <p:nvPr>
            <p:ph type="sldNum" sz="quarter" idx="12"/>
          </p:nvPr>
        </p:nvSpPr>
        <p:spPr/>
        <p:txBody>
          <a:bodyPr/>
          <a:lstStyle/>
          <a:p>
            <a:fld id="{2C48D5F2-162E-F14E-96BC-05F9381D758D}" type="slidenum">
              <a:rPr lang="en-CZ" smtClean="0"/>
              <a:t>‹#›</a:t>
            </a:fld>
            <a:endParaRPr lang="en-CZ"/>
          </a:p>
        </p:txBody>
      </p:sp>
    </p:spTree>
    <p:extLst>
      <p:ext uri="{BB962C8B-B14F-4D97-AF65-F5344CB8AC3E}">
        <p14:creationId xmlns:p14="http://schemas.microsoft.com/office/powerpoint/2010/main" val="2892665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82D6D-AAC8-38D8-E984-789713E909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Z"/>
          </a:p>
        </p:txBody>
      </p:sp>
      <p:sp>
        <p:nvSpPr>
          <p:cNvPr id="3" name="Content Placeholder 2">
            <a:extLst>
              <a:ext uri="{FF2B5EF4-FFF2-40B4-BE49-F238E27FC236}">
                <a16:creationId xmlns:a16="http://schemas.microsoft.com/office/drawing/2014/main" id="{5D509FD7-40F8-BBE3-D822-24939688D0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Text Placeholder 3">
            <a:extLst>
              <a:ext uri="{FF2B5EF4-FFF2-40B4-BE49-F238E27FC236}">
                <a16:creationId xmlns:a16="http://schemas.microsoft.com/office/drawing/2014/main" id="{4BFC5F7C-AC4A-A232-9E54-6BB82E5F8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D1DF7D-930D-B598-B6CE-EFAC55845DE3}"/>
              </a:ext>
            </a:extLst>
          </p:cNvPr>
          <p:cNvSpPr>
            <a:spLocks noGrp="1"/>
          </p:cNvSpPr>
          <p:nvPr>
            <p:ph type="dt" sz="half" idx="10"/>
          </p:nvPr>
        </p:nvSpPr>
        <p:spPr/>
        <p:txBody>
          <a:bodyPr/>
          <a:lstStyle/>
          <a:p>
            <a:fld id="{EC43FC85-92C9-2243-89E4-B7C620067D29}" type="datetimeFigureOut">
              <a:rPr lang="en-CZ" smtClean="0"/>
              <a:t>26.04.2022</a:t>
            </a:fld>
            <a:endParaRPr lang="en-CZ"/>
          </a:p>
        </p:txBody>
      </p:sp>
      <p:sp>
        <p:nvSpPr>
          <p:cNvPr id="6" name="Footer Placeholder 5">
            <a:extLst>
              <a:ext uri="{FF2B5EF4-FFF2-40B4-BE49-F238E27FC236}">
                <a16:creationId xmlns:a16="http://schemas.microsoft.com/office/drawing/2014/main" id="{A3CAB513-1587-2964-5FD9-675289B9A843}"/>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8E788E98-8A36-01CD-D4D0-79EB47F6E880}"/>
              </a:ext>
            </a:extLst>
          </p:cNvPr>
          <p:cNvSpPr>
            <a:spLocks noGrp="1"/>
          </p:cNvSpPr>
          <p:nvPr>
            <p:ph type="sldNum" sz="quarter" idx="12"/>
          </p:nvPr>
        </p:nvSpPr>
        <p:spPr/>
        <p:txBody>
          <a:bodyPr/>
          <a:lstStyle/>
          <a:p>
            <a:fld id="{2C48D5F2-162E-F14E-96BC-05F9381D758D}" type="slidenum">
              <a:rPr lang="en-CZ" smtClean="0"/>
              <a:t>‹#›</a:t>
            </a:fld>
            <a:endParaRPr lang="en-CZ"/>
          </a:p>
        </p:txBody>
      </p:sp>
    </p:spTree>
    <p:extLst>
      <p:ext uri="{BB962C8B-B14F-4D97-AF65-F5344CB8AC3E}">
        <p14:creationId xmlns:p14="http://schemas.microsoft.com/office/powerpoint/2010/main" val="3666019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8D85-29A0-69B3-4C2E-B885D09B17D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Z"/>
          </a:p>
        </p:txBody>
      </p:sp>
      <p:sp>
        <p:nvSpPr>
          <p:cNvPr id="3" name="Picture Placeholder 2">
            <a:extLst>
              <a:ext uri="{FF2B5EF4-FFF2-40B4-BE49-F238E27FC236}">
                <a16:creationId xmlns:a16="http://schemas.microsoft.com/office/drawing/2014/main" id="{23E925AF-599C-9A08-5A98-C4E6145292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Z"/>
          </a:p>
        </p:txBody>
      </p:sp>
      <p:sp>
        <p:nvSpPr>
          <p:cNvPr id="4" name="Text Placeholder 3">
            <a:extLst>
              <a:ext uri="{FF2B5EF4-FFF2-40B4-BE49-F238E27FC236}">
                <a16:creationId xmlns:a16="http://schemas.microsoft.com/office/drawing/2014/main" id="{9EBA53F2-A6FF-D723-D95B-010DBE4A04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FBF156-992F-D16B-8897-585C26EC38D3}"/>
              </a:ext>
            </a:extLst>
          </p:cNvPr>
          <p:cNvSpPr>
            <a:spLocks noGrp="1"/>
          </p:cNvSpPr>
          <p:nvPr>
            <p:ph type="dt" sz="half" idx="10"/>
          </p:nvPr>
        </p:nvSpPr>
        <p:spPr/>
        <p:txBody>
          <a:bodyPr/>
          <a:lstStyle/>
          <a:p>
            <a:fld id="{EC43FC85-92C9-2243-89E4-B7C620067D29}" type="datetimeFigureOut">
              <a:rPr lang="en-CZ" smtClean="0"/>
              <a:t>26.04.2022</a:t>
            </a:fld>
            <a:endParaRPr lang="en-CZ"/>
          </a:p>
        </p:txBody>
      </p:sp>
      <p:sp>
        <p:nvSpPr>
          <p:cNvPr id="6" name="Footer Placeholder 5">
            <a:extLst>
              <a:ext uri="{FF2B5EF4-FFF2-40B4-BE49-F238E27FC236}">
                <a16:creationId xmlns:a16="http://schemas.microsoft.com/office/drawing/2014/main" id="{D9CE14BF-0896-6324-319B-21C4063E8FE8}"/>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489655C1-1815-0A4A-8C78-EF94C3816BDA}"/>
              </a:ext>
            </a:extLst>
          </p:cNvPr>
          <p:cNvSpPr>
            <a:spLocks noGrp="1"/>
          </p:cNvSpPr>
          <p:nvPr>
            <p:ph type="sldNum" sz="quarter" idx="12"/>
          </p:nvPr>
        </p:nvSpPr>
        <p:spPr/>
        <p:txBody>
          <a:bodyPr/>
          <a:lstStyle/>
          <a:p>
            <a:fld id="{2C48D5F2-162E-F14E-96BC-05F9381D758D}" type="slidenum">
              <a:rPr lang="en-CZ" smtClean="0"/>
              <a:t>‹#›</a:t>
            </a:fld>
            <a:endParaRPr lang="en-CZ"/>
          </a:p>
        </p:txBody>
      </p:sp>
    </p:spTree>
    <p:extLst>
      <p:ext uri="{BB962C8B-B14F-4D97-AF65-F5344CB8AC3E}">
        <p14:creationId xmlns:p14="http://schemas.microsoft.com/office/powerpoint/2010/main" val="3981816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4292B1-0BB3-22E0-2C46-5DEB2EE65E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Z"/>
          </a:p>
        </p:txBody>
      </p:sp>
      <p:sp>
        <p:nvSpPr>
          <p:cNvPr id="3" name="Text Placeholder 2">
            <a:extLst>
              <a:ext uri="{FF2B5EF4-FFF2-40B4-BE49-F238E27FC236}">
                <a16:creationId xmlns:a16="http://schemas.microsoft.com/office/drawing/2014/main" id="{ECA1C5E8-557B-5D92-07BB-740C9BCE2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514D739D-FAAD-7436-E42E-739C72308C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FC85-92C9-2243-89E4-B7C620067D29}" type="datetimeFigureOut">
              <a:rPr lang="en-CZ" smtClean="0"/>
              <a:t>26.04.2022</a:t>
            </a:fld>
            <a:endParaRPr lang="en-CZ"/>
          </a:p>
        </p:txBody>
      </p:sp>
      <p:sp>
        <p:nvSpPr>
          <p:cNvPr id="5" name="Footer Placeholder 4">
            <a:extLst>
              <a:ext uri="{FF2B5EF4-FFF2-40B4-BE49-F238E27FC236}">
                <a16:creationId xmlns:a16="http://schemas.microsoft.com/office/drawing/2014/main" id="{BD97969C-4A5A-FACB-C754-083D149C81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Z"/>
          </a:p>
        </p:txBody>
      </p:sp>
      <p:sp>
        <p:nvSpPr>
          <p:cNvPr id="6" name="Slide Number Placeholder 5">
            <a:extLst>
              <a:ext uri="{FF2B5EF4-FFF2-40B4-BE49-F238E27FC236}">
                <a16:creationId xmlns:a16="http://schemas.microsoft.com/office/drawing/2014/main" id="{7EE42A2B-7659-2448-A747-18A3E3EAC8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48D5F2-162E-F14E-96BC-05F9381D758D}" type="slidenum">
              <a:rPr lang="en-CZ" smtClean="0"/>
              <a:t>‹#›</a:t>
            </a:fld>
            <a:endParaRPr lang="en-CZ"/>
          </a:p>
        </p:txBody>
      </p:sp>
    </p:spTree>
    <p:extLst>
      <p:ext uri="{BB962C8B-B14F-4D97-AF65-F5344CB8AC3E}">
        <p14:creationId xmlns:p14="http://schemas.microsoft.com/office/powerpoint/2010/main" val="1795838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724"/>
            <a:lum/>
          </a:blip>
          <a:srcRect/>
          <a:stretch>
            <a:fillRect l="-16000"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39790-1312-8F74-02A5-04E19EB1A2F5}"/>
              </a:ext>
            </a:extLst>
          </p:cNvPr>
          <p:cNvSpPr>
            <a:spLocks noGrp="1"/>
          </p:cNvSpPr>
          <p:nvPr>
            <p:ph type="ctrTitle"/>
          </p:nvPr>
        </p:nvSpPr>
        <p:spPr/>
        <p:txBody>
          <a:bodyPr>
            <a:normAutofit fontScale="90000"/>
          </a:bodyPr>
          <a:lstStyle/>
          <a:p>
            <a:r>
              <a:rPr lang="en-CZ" b="1" dirty="0">
                <a:latin typeface="Garamond" panose="02020404030301010803" pitchFamily="18" charset="0"/>
              </a:rPr>
              <a:t>Who Speaks Latin?</a:t>
            </a:r>
            <a:br>
              <a:rPr lang="en-CZ" b="1" dirty="0">
                <a:latin typeface="Garamond" panose="02020404030301010803" pitchFamily="18" charset="0"/>
              </a:rPr>
            </a:br>
            <a:r>
              <a:rPr lang="en-CZ" b="1" dirty="0">
                <a:latin typeface="Garamond" panose="02020404030301010803" pitchFamily="18" charset="0"/>
              </a:rPr>
              <a:t>From Medieval to Modern Philosophy</a:t>
            </a:r>
          </a:p>
        </p:txBody>
      </p:sp>
      <p:sp>
        <p:nvSpPr>
          <p:cNvPr id="3" name="Subtitle 2">
            <a:extLst>
              <a:ext uri="{FF2B5EF4-FFF2-40B4-BE49-F238E27FC236}">
                <a16:creationId xmlns:a16="http://schemas.microsoft.com/office/drawing/2014/main" id="{5B6CB560-40FD-CD14-B86B-B8E65A5BF896}"/>
              </a:ext>
            </a:extLst>
          </p:cNvPr>
          <p:cNvSpPr>
            <a:spLocks noGrp="1"/>
          </p:cNvSpPr>
          <p:nvPr>
            <p:ph type="subTitle" idx="1"/>
          </p:nvPr>
        </p:nvSpPr>
        <p:spPr>
          <a:xfrm>
            <a:off x="1524000" y="3602037"/>
            <a:ext cx="9144000" cy="1980615"/>
          </a:xfrm>
        </p:spPr>
        <p:txBody>
          <a:bodyPr>
            <a:normAutofit fontScale="92500" lnSpcReduction="10000"/>
          </a:bodyPr>
          <a:lstStyle/>
          <a:p>
            <a:endParaRPr lang="en-CZ" dirty="0"/>
          </a:p>
          <a:p>
            <a:endParaRPr lang="en-CZ" b="1" dirty="0">
              <a:latin typeface="Garamond" panose="02020404030301010803" pitchFamily="18" charset="0"/>
            </a:endParaRPr>
          </a:p>
          <a:p>
            <a:r>
              <a:rPr lang="en-CZ" b="1" dirty="0">
                <a:latin typeface="Garamond" panose="02020404030301010803" pitchFamily="18" charset="0"/>
              </a:rPr>
              <a:t>28.4.2022</a:t>
            </a:r>
          </a:p>
          <a:p>
            <a:r>
              <a:rPr lang="en-CZ" b="1" dirty="0">
                <a:latin typeface="Garamond" panose="02020404030301010803" pitchFamily="18" charset="0"/>
              </a:rPr>
              <a:t>Anna Tropia, Ph.D. </a:t>
            </a:r>
          </a:p>
          <a:p>
            <a:r>
              <a:rPr lang="en-CZ" b="1" dirty="0">
                <a:latin typeface="Garamond" panose="02020404030301010803" pitchFamily="18" charset="0"/>
              </a:rPr>
              <a:t>Ústav Filosofie a Religionisticky</a:t>
            </a:r>
          </a:p>
        </p:txBody>
      </p:sp>
    </p:spTree>
    <p:extLst>
      <p:ext uri="{BB962C8B-B14F-4D97-AF65-F5344CB8AC3E}">
        <p14:creationId xmlns:p14="http://schemas.microsoft.com/office/powerpoint/2010/main" val="1261482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42FA-CC6C-6730-4F7D-4532CED35DA0}"/>
              </a:ext>
            </a:extLst>
          </p:cNvPr>
          <p:cNvSpPr>
            <a:spLocks noGrp="1"/>
          </p:cNvSpPr>
          <p:nvPr>
            <p:ph type="title"/>
          </p:nvPr>
        </p:nvSpPr>
        <p:spPr>
          <a:xfrm>
            <a:off x="74544" y="26331"/>
            <a:ext cx="11353800" cy="948227"/>
          </a:xfrm>
          <a:solidFill>
            <a:srgbClr val="FF0000"/>
          </a:solidFill>
          <a:ln>
            <a:solidFill>
              <a:schemeClr val="accent1">
                <a:lumMod val="50000"/>
              </a:schemeClr>
            </a:solidFill>
          </a:ln>
        </p:spPr>
        <p:txBody>
          <a:bodyPr/>
          <a:lstStyle/>
          <a:p>
            <a:r>
              <a:rPr lang="en-CZ" dirty="0">
                <a:latin typeface="Garamond" panose="02020404030301010803" pitchFamily="18" charset="0"/>
              </a:rPr>
              <a:t>III. What all this has to do with philosophy? </a:t>
            </a:r>
          </a:p>
        </p:txBody>
      </p:sp>
      <p:pic>
        <p:nvPicPr>
          <p:cNvPr id="5" name="Picture 4" descr="A picture containing altar, furniture&#10;&#10;Description automatically generated">
            <a:extLst>
              <a:ext uri="{FF2B5EF4-FFF2-40B4-BE49-F238E27FC236}">
                <a16:creationId xmlns:a16="http://schemas.microsoft.com/office/drawing/2014/main" id="{E09C6398-4FD0-30B2-CED2-FFBB28A50942}"/>
              </a:ext>
            </a:extLst>
          </p:cNvPr>
          <p:cNvPicPr>
            <a:picLocks noChangeAspect="1"/>
          </p:cNvPicPr>
          <p:nvPr/>
        </p:nvPicPr>
        <p:blipFill>
          <a:blip r:embed="rId2"/>
          <a:stretch>
            <a:fillRect/>
          </a:stretch>
        </p:blipFill>
        <p:spPr>
          <a:xfrm>
            <a:off x="7874337" y="1076858"/>
            <a:ext cx="3554007" cy="5459024"/>
          </a:xfrm>
          <a:prstGeom prst="rect">
            <a:avLst/>
          </a:prstGeom>
        </p:spPr>
      </p:pic>
      <p:sp>
        <p:nvSpPr>
          <p:cNvPr id="6" name="Content Placeholder 5">
            <a:extLst>
              <a:ext uri="{FF2B5EF4-FFF2-40B4-BE49-F238E27FC236}">
                <a16:creationId xmlns:a16="http://schemas.microsoft.com/office/drawing/2014/main" id="{1B95B915-97E0-E635-1626-75CB19EE8DCE}"/>
              </a:ext>
            </a:extLst>
          </p:cNvPr>
          <p:cNvSpPr>
            <a:spLocks noGrp="1"/>
          </p:cNvSpPr>
          <p:nvPr>
            <p:ph idx="1"/>
          </p:nvPr>
        </p:nvSpPr>
        <p:spPr>
          <a:xfrm>
            <a:off x="204537" y="1170376"/>
            <a:ext cx="7547081" cy="5006587"/>
          </a:xfrm>
        </p:spPr>
        <p:txBody>
          <a:bodyPr/>
          <a:lstStyle/>
          <a:p>
            <a:pPr marL="0" indent="0" algn="ctr">
              <a:buNone/>
            </a:pPr>
            <a:r>
              <a:rPr lang="en-CZ" sz="2400" dirty="0">
                <a:latin typeface="Garamond" panose="02020404030301010803" pitchFamily="18" charset="0"/>
              </a:rPr>
              <a:t>Organization of the studies</a:t>
            </a:r>
          </a:p>
          <a:p>
            <a:pPr marL="0" indent="0" algn="ctr">
              <a:buNone/>
            </a:pPr>
            <a:endParaRPr lang="en-CZ" sz="2400" dirty="0">
              <a:latin typeface="Garamond" panose="02020404030301010803" pitchFamily="18" charset="0"/>
            </a:endParaRPr>
          </a:p>
          <a:p>
            <a:pPr marL="0" indent="0">
              <a:buNone/>
            </a:pPr>
            <a:r>
              <a:rPr lang="en-CZ" sz="2400" dirty="0">
                <a:latin typeface="Garamond" panose="02020404030301010803" pitchFamily="18" charset="0"/>
              </a:rPr>
              <a:t>General formation (start: 14 years old):</a:t>
            </a:r>
          </a:p>
          <a:p>
            <a:pPr marL="0" indent="0">
              <a:buNone/>
            </a:pPr>
            <a:r>
              <a:rPr lang="en-CZ" sz="2400" dirty="0">
                <a:latin typeface="Garamond" panose="02020404030301010803" pitchFamily="18" charset="0"/>
              </a:rPr>
              <a:t>About 6-7 years at the</a:t>
            </a:r>
          </a:p>
          <a:p>
            <a:r>
              <a:rPr lang="en-CZ" sz="2400" b="1" dirty="0">
                <a:latin typeface="Garamond" panose="02020404030301010803" pitchFamily="18" charset="0"/>
              </a:rPr>
              <a:t>Faculty of Arts</a:t>
            </a:r>
            <a:r>
              <a:rPr lang="en-CZ" sz="2400" dirty="0">
                <a:latin typeface="Garamond" panose="02020404030301010803" pitchFamily="18" charset="0"/>
              </a:rPr>
              <a:t>: Grammar, logic, </a:t>
            </a:r>
            <a:r>
              <a:rPr lang="en-CZ" sz="2400" i="1" dirty="0">
                <a:latin typeface="Garamond" panose="02020404030301010803" pitchFamily="18" charset="0"/>
              </a:rPr>
              <a:t>quadrivium</a:t>
            </a:r>
            <a:r>
              <a:rPr lang="en-CZ" sz="2400" dirty="0">
                <a:latin typeface="Garamond" panose="02020404030301010803" pitchFamily="18" charset="0"/>
              </a:rPr>
              <a:t>, natural philosophy, metaphysics ___________________________________________</a:t>
            </a:r>
          </a:p>
          <a:p>
            <a:r>
              <a:rPr lang="en-CZ" sz="2400" b="1" dirty="0">
                <a:latin typeface="Garamond" panose="02020404030301010803" pitchFamily="18" charset="0"/>
              </a:rPr>
              <a:t>Faculty of Theology: </a:t>
            </a:r>
            <a:r>
              <a:rPr lang="en-CZ" sz="2400" dirty="0">
                <a:latin typeface="Garamond" panose="02020404030301010803" pitchFamily="18" charset="0"/>
              </a:rPr>
              <a:t>12/16 years studying Bible, </a:t>
            </a:r>
            <a:r>
              <a:rPr lang="en-CZ" sz="2400" i="1" dirty="0">
                <a:latin typeface="Garamond" panose="02020404030301010803" pitchFamily="18" charset="0"/>
              </a:rPr>
              <a:t>Sentences</a:t>
            </a:r>
            <a:r>
              <a:rPr lang="en-CZ" sz="2400" dirty="0">
                <a:latin typeface="Garamond" panose="02020404030301010803" pitchFamily="18" charset="0"/>
              </a:rPr>
              <a:t>, </a:t>
            </a:r>
            <a:r>
              <a:rPr lang="en-CZ" sz="2400" i="1" dirty="0">
                <a:latin typeface="Garamond" panose="02020404030301010803" pitchFamily="18" charset="0"/>
              </a:rPr>
              <a:t>Historia scholastica </a:t>
            </a:r>
            <a:r>
              <a:rPr lang="en-CZ" sz="2400" dirty="0">
                <a:latin typeface="Garamond" panose="02020404030301010803" pitchFamily="18" charset="0"/>
              </a:rPr>
              <a:t>(but also some philosophy!)</a:t>
            </a:r>
          </a:p>
          <a:p>
            <a:r>
              <a:rPr lang="en-CZ" sz="2400" b="1" dirty="0">
                <a:latin typeface="Garamond" panose="02020404030301010803" pitchFamily="18" charset="0"/>
              </a:rPr>
              <a:t>Faculty of Law: </a:t>
            </a:r>
            <a:r>
              <a:rPr lang="en-CZ" sz="2400" dirty="0">
                <a:latin typeface="Garamond" panose="02020404030301010803" pitchFamily="18" charset="0"/>
              </a:rPr>
              <a:t>7/10 years, civil and canonical law</a:t>
            </a:r>
          </a:p>
          <a:p>
            <a:r>
              <a:rPr lang="en-CZ" sz="2400" b="1" dirty="0">
                <a:latin typeface="Garamond" panose="02020404030301010803" pitchFamily="18" charset="0"/>
              </a:rPr>
              <a:t>Faculty of Medicine</a:t>
            </a:r>
            <a:r>
              <a:rPr lang="en-CZ" sz="2400" dirty="0">
                <a:latin typeface="Garamond" panose="02020404030301010803" pitchFamily="18" charset="0"/>
              </a:rPr>
              <a:t>: 7/10 years studying Greek and Arabic medicine (in Latin!)</a:t>
            </a:r>
          </a:p>
        </p:txBody>
      </p:sp>
      <p:sp>
        <p:nvSpPr>
          <p:cNvPr id="4" name="Oval 3">
            <a:extLst>
              <a:ext uri="{FF2B5EF4-FFF2-40B4-BE49-F238E27FC236}">
                <a16:creationId xmlns:a16="http://schemas.microsoft.com/office/drawing/2014/main" id="{039EC23F-0D09-7C4F-9D86-68BD318597EE}"/>
              </a:ext>
            </a:extLst>
          </p:cNvPr>
          <p:cNvSpPr/>
          <p:nvPr/>
        </p:nvSpPr>
        <p:spPr>
          <a:xfrm>
            <a:off x="81819" y="2223655"/>
            <a:ext cx="7046346" cy="1797627"/>
          </a:xfrm>
          <a:prstGeom prst="ellipse">
            <a:avLst/>
          </a:prstGeom>
          <a:noFill/>
          <a:scene3d>
            <a:camera prst="orthographicFront"/>
            <a:lightRig rig="threePt" dir="t"/>
          </a:scene3d>
          <a:sp3d extrusionH="12700" contourW="25400">
            <a:bevelT w="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1401560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E089-101D-B146-AEEB-2F4667BEBF53}"/>
              </a:ext>
            </a:extLst>
          </p:cNvPr>
          <p:cNvSpPr>
            <a:spLocks noGrp="1"/>
          </p:cNvSpPr>
          <p:nvPr>
            <p:ph type="title"/>
          </p:nvPr>
        </p:nvSpPr>
        <p:spPr>
          <a:xfrm>
            <a:off x="287482" y="197428"/>
            <a:ext cx="11066318" cy="883228"/>
          </a:xfrm>
          <a:solidFill>
            <a:srgbClr val="FF0000"/>
          </a:solidFill>
          <a:ln>
            <a:solidFill>
              <a:schemeClr val="accent1">
                <a:lumMod val="50000"/>
              </a:schemeClr>
            </a:solidFill>
          </a:ln>
        </p:spPr>
        <p:txBody>
          <a:bodyPr/>
          <a:lstStyle/>
          <a:p>
            <a:r>
              <a:rPr lang="en-CZ" dirty="0">
                <a:latin typeface="Garamond" panose="02020404030301010803" pitchFamily="18" charset="0"/>
              </a:rPr>
              <a:t>Students spoke Latin!</a:t>
            </a:r>
          </a:p>
        </p:txBody>
      </p:sp>
      <p:pic>
        <p:nvPicPr>
          <p:cNvPr id="5" name="Content Placeholder 4" descr="Text&#10;&#10;Description automatically generated">
            <a:extLst>
              <a:ext uri="{FF2B5EF4-FFF2-40B4-BE49-F238E27FC236}">
                <a16:creationId xmlns:a16="http://schemas.microsoft.com/office/drawing/2014/main" id="{6CF89953-AC47-FF37-699C-E391106621FA}"/>
              </a:ext>
            </a:extLst>
          </p:cNvPr>
          <p:cNvPicPr>
            <a:picLocks noGrp="1" noChangeAspect="1"/>
          </p:cNvPicPr>
          <p:nvPr>
            <p:ph idx="1"/>
          </p:nvPr>
        </p:nvPicPr>
        <p:blipFill>
          <a:blip r:embed="rId2"/>
          <a:stretch>
            <a:fillRect/>
          </a:stretch>
        </p:blipFill>
        <p:spPr>
          <a:xfrm>
            <a:off x="6364428" y="725631"/>
            <a:ext cx="4989372" cy="3503468"/>
          </a:xfrm>
        </p:spPr>
      </p:pic>
      <p:pic>
        <p:nvPicPr>
          <p:cNvPr id="7" name="Picture 6" descr="Map&#10;&#10;Description automatically generated">
            <a:extLst>
              <a:ext uri="{FF2B5EF4-FFF2-40B4-BE49-F238E27FC236}">
                <a16:creationId xmlns:a16="http://schemas.microsoft.com/office/drawing/2014/main" id="{19450901-620A-BF16-EAA8-DE68A27E0050}"/>
              </a:ext>
            </a:extLst>
          </p:cNvPr>
          <p:cNvPicPr>
            <a:picLocks noChangeAspect="1"/>
          </p:cNvPicPr>
          <p:nvPr/>
        </p:nvPicPr>
        <p:blipFill>
          <a:blip r:embed="rId3"/>
          <a:stretch>
            <a:fillRect/>
          </a:stretch>
        </p:blipFill>
        <p:spPr>
          <a:xfrm>
            <a:off x="287482" y="2232314"/>
            <a:ext cx="6154882" cy="4303609"/>
          </a:xfrm>
          <a:prstGeom prst="rect">
            <a:avLst/>
          </a:prstGeom>
        </p:spPr>
      </p:pic>
      <p:sp>
        <p:nvSpPr>
          <p:cNvPr id="8" name="TextBox 7">
            <a:extLst>
              <a:ext uri="{FF2B5EF4-FFF2-40B4-BE49-F238E27FC236}">
                <a16:creationId xmlns:a16="http://schemas.microsoft.com/office/drawing/2014/main" id="{8C33850C-1C90-B037-97AB-F550D20270DA}"/>
              </a:ext>
            </a:extLst>
          </p:cNvPr>
          <p:cNvSpPr txBox="1"/>
          <p:nvPr/>
        </p:nvSpPr>
        <p:spPr>
          <a:xfrm>
            <a:off x="6577445" y="5777345"/>
            <a:ext cx="5205846" cy="646331"/>
          </a:xfrm>
          <a:prstGeom prst="rect">
            <a:avLst/>
          </a:prstGeom>
          <a:noFill/>
        </p:spPr>
        <p:txBody>
          <a:bodyPr wrap="square" rtlCol="0">
            <a:spAutoFit/>
          </a:bodyPr>
          <a:lstStyle/>
          <a:p>
            <a:r>
              <a:rPr lang="en-CZ" b="1" dirty="0">
                <a:latin typeface="Garamond" panose="02020404030301010803" pitchFamily="18" charset="0"/>
              </a:rPr>
              <a:t>The “Latin Quarter” in Paris, socalled because there lived Latin speakers: teachers and students</a:t>
            </a:r>
          </a:p>
        </p:txBody>
      </p:sp>
      <p:sp>
        <p:nvSpPr>
          <p:cNvPr id="9" name="TextBox 8">
            <a:extLst>
              <a:ext uri="{FF2B5EF4-FFF2-40B4-BE49-F238E27FC236}">
                <a16:creationId xmlns:a16="http://schemas.microsoft.com/office/drawing/2014/main" id="{A41BEA9E-178C-DD6E-89C2-3853DFE7E00B}"/>
              </a:ext>
            </a:extLst>
          </p:cNvPr>
          <p:cNvSpPr txBox="1"/>
          <p:nvPr/>
        </p:nvSpPr>
        <p:spPr>
          <a:xfrm>
            <a:off x="1787236" y="1246909"/>
            <a:ext cx="4475018" cy="646331"/>
          </a:xfrm>
          <a:prstGeom prst="rect">
            <a:avLst/>
          </a:prstGeom>
          <a:noFill/>
        </p:spPr>
        <p:txBody>
          <a:bodyPr wrap="square" rtlCol="0">
            <a:spAutoFit/>
          </a:bodyPr>
          <a:lstStyle/>
          <a:p>
            <a:r>
              <a:rPr lang="en-CZ" b="1" dirty="0">
                <a:latin typeface="Garamond" panose="02020404030301010803" pitchFamily="18" charset="0"/>
              </a:rPr>
              <a:t>Students taking notes from the teacher dictating at the university </a:t>
            </a:r>
          </a:p>
        </p:txBody>
      </p:sp>
      <p:sp>
        <p:nvSpPr>
          <p:cNvPr id="10" name="Right Arrow 9">
            <a:extLst>
              <a:ext uri="{FF2B5EF4-FFF2-40B4-BE49-F238E27FC236}">
                <a16:creationId xmlns:a16="http://schemas.microsoft.com/office/drawing/2014/main" id="{122D29DB-59C5-D566-FE5E-CF74F4105DE5}"/>
              </a:ext>
            </a:extLst>
          </p:cNvPr>
          <p:cNvSpPr/>
          <p:nvPr/>
        </p:nvSpPr>
        <p:spPr>
          <a:xfrm>
            <a:off x="5902036" y="1745673"/>
            <a:ext cx="342900" cy="270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11" name="Left Arrow 10">
            <a:extLst>
              <a:ext uri="{FF2B5EF4-FFF2-40B4-BE49-F238E27FC236}">
                <a16:creationId xmlns:a16="http://schemas.microsoft.com/office/drawing/2014/main" id="{AB2CEAA3-EAD0-0321-DA66-6BCAC703E8AF}"/>
              </a:ext>
            </a:extLst>
          </p:cNvPr>
          <p:cNvSpPr/>
          <p:nvPr/>
        </p:nvSpPr>
        <p:spPr>
          <a:xfrm>
            <a:off x="6660573" y="6413284"/>
            <a:ext cx="498764" cy="32207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
        <p:nvSpPr>
          <p:cNvPr id="12" name="Oval 11">
            <a:extLst>
              <a:ext uri="{FF2B5EF4-FFF2-40B4-BE49-F238E27FC236}">
                <a16:creationId xmlns:a16="http://schemas.microsoft.com/office/drawing/2014/main" id="{73DD60BC-CB23-50C8-9EF0-18A05A595FB4}"/>
              </a:ext>
            </a:extLst>
          </p:cNvPr>
          <p:cNvSpPr/>
          <p:nvPr/>
        </p:nvSpPr>
        <p:spPr>
          <a:xfrm>
            <a:off x="3023755" y="2951018"/>
            <a:ext cx="3418609" cy="2982191"/>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2930022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81B6B9EE-118D-6866-5DAD-2395B021BCEE}"/>
              </a:ext>
            </a:extLst>
          </p:cNvPr>
          <p:cNvPicPr>
            <a:picLocks noChangeAspect="1"/>
          </p:cNvPicPr>
          <p:nvPr/>
        </p:nvPicPr>
        <p:blipFill rotWithShape="1">
          <a:blip r:embed="rId2"/>
          <a:srcRect t="526" b="2492"/>
          <a:stretch/>
        </p:blipFill>
        <p:spPr>
          <a:xfrm>
            <a:off x="-1" y="10"/>
            <a:ext cx="12192000" cy="6857990"/>
          </a:xfrm>
          <a:prstGeom prst="rect">
            <a:avLst/>
          </a:prstGeom>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AB121A3-E152-F9AF-E96A-A058A2A14516}"/>
              </a:ext>
            </a:extLst>
          </p:cNvPr>
          <p:cNvSpPr>
            <a:spLocks noGrp="1"/>
          </p:cNvSpPr>
          <p:nvPr>
            <p:ph type="title"/>
          </p:nvPr>
        </p:nvSpPr>
        <p:spPr>
          <a:xfrm>
            <a:off x="709448" y="1913950"/>
            <a:ext cx="4204137" cy="1342754"/>
          </a:xfrm>
          <a:solidFill>
            <a:srgbClr val="FF0000"/>
          </a:solidFill>
          <a:ln>
            <a:solidFill>
              <a:schemeClr val="accent1">
                <a:lumMod val="50000"/>
              </a:schemeClr>
            </a:solidFill>
          </a:ln>
        </p:spPr>
        <p:txBody>
          <a:bodyPr>
            <a:normAutofit/>
          </a:bodyPr>
          <a:lstStyle/>
          <a:p>
            <a:pPr algn="ctr"/>
            <a:r>
              <a:rPr lang="en-CZ" sz="3300" dirty="0">
                <a:latin typeface="Garamond" panose="02020404030301010803" pitchFamily="18" charset="0"/>
              </a:rPr>
              <a:t>The role of the students in culture transmission</a:t>
            </a:r>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25488D75-C929-BCEC-5D10-1F6E82ED3979}"/>
              </a:ext>
            </a:extLst>
          </p:cNvPr>
          <p:cNvSpPr>
            <a:spLocks noGrp="1"/>
          </p:cNvSpPr>
          <p:nvPr>
            <p:ph idx="1"/>
          </p:nvPr>
        </p:nvSpPr>
        <p:spPr>
          <a:xfrm>
            <a:off x="525516" y="3417573"/>
            <a:ext cx="4593021" cy="3440415"/>
          </a:xfrm>
        </p:spPr>
        <p:txBody>
          <a:bodyPr anchor="ctr">
            <a:normAutofit/>
          </a:bodyPr>
          <a:lstStyle/>
          <a:p>
            <a:r>
              <a:rPr lang="en-CZ" sz="1800" b="1" dirty="0">
                <a:latin typeface="Garamond" panose="02020404030301010803" pitchFamily="18" charset="0"/>
              </a:rPr>
              <a:t>They assured for centuries the survival of texts that tell us about what culture was in their day</a:t>
            </a:r>
          </a:p>
          <a:p>
            <a:r>
              <a:rPr lang="en-CZ" sz="1800" b="1" dirty="0">
                <a:latin typeface="Garamond" panose="02020404030301010803" pitchFamily="18" charset="0"/>
              </a:rPr>
              <a:t>How?</a:t>
            </a:r>
          </a:p>
          <a:p>
            <a:r>
              <a:rPr lang="en-CZ" sz="1800" b="1" dirty="0">
                <a:latin typeface="Garamond" panose="02020404030301010803" pitchFamily="18" charset="0"/>
              </a:rPr>
              <a:t>Through copies of texts that were </a:t>
            </a:r>
            <a:r>
              <a:rPr lang="en-CZ" sz="1800" b="1" dirty="0">
                <a:solidFill>
                  <a:srgbClr val="FF0000"/>
                </a:solidFill>
                <a:latin typeface="Garamond" panose="02020404030301010803" pitchFamily="18" charset="0"/>
              </a:rPr>
              <a:t>material objects</a:t>
            </a:r>
          </a:p>
          <a:p>
            <a:r>
              <a:rPr lang="en-CZ" sz="1800" b="1" dirty="0">
                <a:latin typeface="Garamond" panose="02020404030301010803" pitchFamily="18" charset="0"/>
              </a:rPr>
              <a:t>Each with its story, each diverse from the other, but vehiculating (more or less) the same text</a:t>
            </a:r>
          </a:p>
          <a:p>
            <a:r>
              <a:rPr lang="en-CZ" sz="1800" b="1" dirty="0">
                <a:latin typeface="Garamond" panose="02020404030301010803" pitchFamily="18" charset="0"/>
              </a:rPr>
              <a:t>They also exerted some influence upon the style of printed books</a:t>
            </a:r>
          </a:p>
        </p:txBody>
      </p:sp>
      <p:sp>
        <p:nvSpPr>
          <p:cNvPr id="10" name="TextBox 9">
            <a:extLst>
              <a:ext uri="{FF2B5EF4-FFF2-40B4-BE49-F238E27FC236}">
                <a16:creationId xmlns:a16="http://schemas.microsoft.com/office/drawing/2014/main" id="{EB0D27C9-84F1-D944-C8EA-F468C54862BB}"/>
              </a:ext>
            </a:extLst>
          </p:cNvPr>
          <p:cNvSpPr txBox="1"/>
          <p:nvPr/>
        </p:nvSpPr>
        <p:spPr>
          <a:xfrm>
            <a:off x="9305365" y="6211657"/>
            <a:ext cx="2886634" cy="646331"/>
          </a:xfrm>
          <a:prstGeom prst="rect">
            <a:avLst/>
          </a:prstGeom>
          <a:noFill/>
        </p:spPr>
        <p:txBody>
          <a:bodyPr wrap="square" rtlCol="0">
            <a:spAutoFit/>
          </a:bodyPr>
          <a:lstStyle/>
          <a:p>
            <a:r>
              <a:rPr lang="en-GB" i="1" dirty="0"/>
              <a:t>London, British Library, Harley 3487 (13th century) </a:t>
            </a:r>
            <a:endParaRPr lang="en-CZ" dirty="0"/>
          </a:p>
        </p:txBody>
      </p:sp>
    </p:spTree>
    <p:extLst>
      <p:ext uri="{BB962C8B-B14F-4D97-AF65-F5344CB8AC3E}">
        <p14:creationId xmlns:p14="http://schemas.microsoft.com/office/powerpoint/2010/main" val="2320133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3C5F5-11D7-1248-A48C-E7DE2106361B}"/>
              </a:ext>
            </a:extLst>
          </p:cNvPr>
          <p:cNvSpPr>
            <a:spLocks noGrp="1"/>
          </p:cNvSpPr>
          <p:nvPr>
            <p:ph type="title"/>
          </p:nvPr>
        </p:nvSpPr>
        <p:spPr>
          <a:xfrm>
            <a:off x="206770" y="50389"/>
            <a:ext cx="11147030" cy="810223"/>
          </a:xfrm>
          <a:solidFill>
            <a:srgbClr val="FF0000"/>
          </a:solidFill>
          <a:ln>
            <a:solidFill>
              <a:schemeClr val="accent1">
                <a:lumMod val="50000"/>
              </a:schemeClr>
            </a:solidFill>
          </a:ln>
        </p:spPr>
        <p:txBody>
          <a:bodyPr/>
          <a:lstStyle/>
          <a:p>
            <a:r>
              <a:rPr lang="en-CZ" dirty="0">
                <a:latin typeface="Garamond" panose="02020404030301010803" pitchFamily="18" charset="0"/>
              </a:rPr>
              <a:t>(1) they invented the first comics!</a:t>
            </a:r>
          </a:p>
        </p:txBody>
      </p:sp>
      <p:pic>
        <p:nvPicPr>
          <p:cNvPr id="5" name="Content Placeholder 4" descr="A drawing on a piece of paper&#10;&#10;Description automatically generated with low confidence">
            <a:extLst>
              <a:ext uri="{FF2B5EF4-FFF2-40B4-BE49-F238E27FC236}">
                <a16:creationId xmlns:a16="http://schemas.microsoft.com/office/drawing/2014/main" id="{D8D5F828-9DB9-9E12-8F2F-5EB6C536910E}"/>
              </a:ext>
            </a:extLst>
          </p:cNvPr>
          <p:cNvPicPr>
            <a:picLocks noGrp="1" noChangeAspect="1"/>
          </p:cNvPicPr>
          <p:nvPr>
            <p:ph idx="1"/>
          </p:nvPr>
        </p:nvPicPr>
        <p:blipFill>
          <a:blip r:embed="rId2"/>
          <a:stretch>
            <a:fillRect/>
          </a:stretch>
        </p:blipFill>
        <p:spPr>
          <a:xfrm>
            <a:off x="8988483" y="255326"/>
            <a:ext cx="2866517" cy="3800307"/>
          </a:xfrm>
        </p:spPr>
      </p:pic>
      <p:pic>
        <p:nvPicPr>
          <p:cNvPr id="10" name="Picture 9" descr="Diagram, map&#10;&#10;Description automatically generated">
            <a:extLst>
              <a:ext uri="{FF2B5EF4-FFF2-40B4-BE49-F238E27FC236}">
                <a16:creationId xmlns:a16="http://schemas.microsoft.com/office/drawing/2014/main" id="{B05B0991-B81E-2AAC-54C4-01942B33D10B}"/>
              </a:ext>
            </a:extLst>
          </p:cNvPr>
          <p:cNvPicPr>
            <a:picLocks noChangeAspect="1"/>
          </p:cNvPicPr>
          <p:nvPr/>
        </p:nvPicPr>
        <p:blipFill>
          <a:blip r:embed="rId3"/>
          <a:stretch>
            <a:fillRect/>
          </a:stretch>
        </p:blipFill>
        <p:spPr>
          <a:xfrm>
            <a:off x="206770" y="820966"/>
            <a:ext cx="7960658" cy="4722065"/>
          </a:xfrm>
          <a:prstGeom prst="rect">
            <a:avLst/>
          </a:prstGeom>
        </p:spPr>
      </p:pic>
      <p:pic>
        <p:nvPicPr>
          <p:cNvPr id="12" name="Picture 11" descr="A picture containing text, whiteboard&#10;&#10;Description automatically generated">
            <a:extLst>
              <a:ext uri="{FF2B5EF4-FFF2-40B4-BE49-F238E27FC236}">
                <a16:creationId xmlns:a16="http://schemas.microsoft.com/office/drawing/2014/main" id="{9819937A-EAD0-D1AC-879E-0862FF640E8E}"/>
              </a:ext>
            </a:extLst>
          </p:cNvPr>
          <p:cNvPicPr>
            <a:picLocks noChangeAspect="1"/>
          </p:cNvPicPr>
          <p:nvPr/>
        </p:nvPicPr>
        <p:blipFill>
          <a:blip r:embed="rId4"/>
          <a:stretch>
            <a:fillRect/>
          </a:stretch>
        </p:blipFill>
        <p:spPr>
          <a:xfrm>
            <a:off x="6509504" y="3221913"/>
            <a:ext cx="3045288" cy="3476224"/>
          </a:xfrm>
          <a:prstGeom prst="rect">
            <a:avLst/>
          </a:prstGeom>
        </p:spPr>
      </p:pic>
      <p:pic>
        <p:nvPicPr>
          <p:cNvPr id="14" name="Picture 13" descr="Text&#10;&#10;Description automatically generated">
            <a:extLst>
              <a:ext uri="{FF2B5EF4-FFF2-40B4-BE49-F238E27FC236}">
                <a16:creationId xmlns:a16="http://schemas.microsoft.com/office/drawing/2014/main" id="{7848409F-61E0-B8D6-3518-A8CA64C59708}"/>
              </a:ext>
            </a:extLst>
          </p:cNvPr>
          <p:cNvPicPr>
            <a:picLocks noChangeAspect="1"/>
          </p:cNvPicPr>
          <p:nvPr/>
        </p:nvPicPr>
        <p:blipFill>
          <a:blip r:embed="rId5"/>
          <a:stretch>
            <a:fillRect/>
          </a:stretch>
        </p:blipFill>
        <p:spPr>
          <a:xfrm>
            <a:off x="9774214" y="3613037"/>
            <a:ext cx="2080786" cy="2989637"/>
          </a:xfrm>
          <a:prstGeom prst="rect">
            <a:avLst/>
          </a:prstGeom>
        </p:spPr>
      </p:pic>
      <p:sp>
        <p:nvSpPr>
          <p:cNvPr id="15" name="TextBox 14">
            <a:extLst>
              <a:ext uri="{FF2B5EF4-FFF2-40B4-BE49-F238E27FC236}">
                <a16:creationId xmlns:a16="http://schemas.microsoft.com/office/drawing/2014/main" id="{C70C95B6-03C0-DE57-F518-E2215C4469D4}"/>
              </a:ext>
            </a:extLst>
          </p:cNvPr>
          <p:cNvSpPr txBox="1"/>
          <p:nvPr/>
        </p:nvSpPr>
        <p:spPr>
          <a:xfrm>
            <a:off x="192822" y="5657671"/>
            <a:ext cx="5889230" cy="1200329"/>
          </a:xfrm>
          <a:prstGeom prst="rect">
            <a:avLst/>
          </a:prstGeom>
          <a:noFill/>
        </p:spPr>
        <p:txBody>
          <a:bodyPr wrap="square" rtlCol="0">
            <a:spAutoFit/>
          </a:bodyPr>
          <a:lstStyle/>
          <a:p>
            <a:r>
              <a:rPr lang="en-GB" b="1" dirty="0">
                <a:latin typeface="Garamond" panose="02020404030301010803" pitchFamily="18" charset="0"/>
              </a:rPr>
              <a:t>O</a:t>
            </a:r>
            <a:r>
              <a:rPr lang="en-CZ" b="1" dirty="0">
                <a:latin typeface="Garamond" panose="02020404030301010803" pitchFamily="18" charset="0"/>
              </a:rPr>
              <a:t>r they were artists? They made fun of their teachers, too.  </a:t>
            </a:r>
            <a:r>
              <a:rPr lang="en-GB" b="1" i="1" dirty="0">
                <a:latin typeface="Garamond" panose="02020404030301010803" pitchFamily="18" charset="0"/>
              </a:rPr>
              <a:t>M</a:t>
            </a:r>
            <a:r>
              <a:rPr lang="en-CZ" b="1" i="1" dirty="0">
                <a:latin typeface="Garamond" panose="02020404030301010803" pitchFamily="18" charset="0"/>
              </a:rPr>
              <a:t>arginalia </a:t>
            </a:r>
            <a:r>
              <a:rPr lang="en-CZ" b="1" dirty="0">
                <a:latin typeface="Garamond" panose="02020404030301010803" pitchFamily="18" charset="0"/>
              </a:rPr>
              <a:t>from the manuscript Cambridge F12 (14th century) containing John Duns Scotus’ </a:t>
            </a:r>
            <a:r>
              <a:rPr lang="en-CZ" b="1" i="1" dirty="0">
                <a:latin typeface="Garamond" panose="02020404030301010803" pitchFamily="18" charset="0"/>
              </a:rPr>
              <a:t>Quaestiones Quodlibetales </a:t>
            </a:r>
          </a:p>
        </p:txBody>
      </p:sp>
      <p:sp>
        <p:nvSpPr>
          <p:cNvPr id="17" name="Right Arrow 16">
            <a:extLst>
              <a:ext uri="{FF2B5EF4-FFF2-40B4-BE49-F238E27FC236}">
                <a16:creationId xmlns:a16="http://schemas.microsoft.com/office/drawing/2014/main" id="{8E8448F2-46CF-FF20-6F31-222426FD2B7F}"/>
              </a:ext>
            </a:extLst>
          </p:cNvPr>
          <p:cNvSpPr/>
          <p:nvPr/>
        </p:nvSpPr>
        <p:spPr>
          <a:xfrm>
            <a:off x="5879012" y="6291397"/>
            <a:ext cx="406079" cy="311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2602527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91FE0-0043-7E8B-FF3D-7F0A557B1D29}"/>
              </a:ext>
            </a:extLst>
          </p:cNvPr>
          <p:cNvSpPr>
            <a:spLocks noGrp="1"/>
          </p:cNvSpPr>
          <p:nvPr>
            <p:ph type="title"/>
          </p:nvPr>
        </p:nvSpPr>
        <p:spPr>
          <a:xfrm>
            <a:off x="838200" y="365125"/>
            <a:ext cx="10515600" cy="807459"/>
          </a:xfrm>
          <a:solidFill>
            <a:srgbClr val="FF0000"/>
          </a:solidFill>
          <a:ln>
            <a:solidFill>
              <a:schemeClr val="accent1">
                <a:lumMod val="50000"/>
              </a:schemeClr>
            </a:solidFill>
          </a:ln>
        </p:spPr>
        <p:txBody>
          <a:bodyPr/>
          <a:lstStyle/>
          <a:p>
            <a:r>
              <a:rPr lang="en-CZ" dirty="0">
                <a:latin typeface="Garamond" panose="02020404030301010803" pitchFamily="18" charset="0"/>
              </a:rPr>
              <a:t>(2) They gave their own contribution!</a:t>
            </a:r>
          </a:p>
        </p:txBody>
      </p:sp>
      <p:pic>
        <p:nvPicPr>
          <p:cNvPr id="5" name="Content Placeholder 4" descr="A picture containing map&#10;&#10;Description automatically generated">
            <a:extLst>
              <a:ext uri="{FF2B5EF4-FFF2-40B4-BE49-F238E27FC236}">
                <a16:creationId xmlns:a16="http://schemas.microsoft.com/office/drawing/2014/main" id="{AFEFD7C2-8D1C-66AB-A2B9-996D88D10B8A}"/>
              </a:ext>
            </a:extLst>
          </p:cNvPr>
          <p:cNvPicPr>
            <a:picLocks noGrp="1" noChangeAspect="1"/>
          </p:cNvPicPr>
          <p:nvPr>
            <p:ph idx="1"/>
          </p:nvPr>
        </p:nvPicPr>
        <p:blipFill>
          <a:blip r:embed="rId2"/>
          <a:stretch>
            <a:fillRect/>
          </a:stretch>
        </p:blipFill>
        <p:spPr>
          <a:xfrm>
            <a:off x="838200" y="1588956"/>
            <a:ext cx="4282812" cy="4351338"/>
          </a:xfrm>
        </p:spPr>
      </p:pic>
      <p:sp>
        <p:nvSpPr>
          <p:cNvPr id="6" name="TextBox 5">
            <a:extLst>
              <a:ext uri="{FF2B5EF4-FFF2-40B4-BE49-F238E27FC236}">
                <a16:creationId xmlns:a16="http://schemas.microsoft.com/office/drawing/2014/main" id="{7F252B89-A14B-68E9-6E3C-0689C7087AE0}"/>
              </a:ext>
            </a:extLst>
          </p:cNvPr>
          <p:cNvSpPr txBox="1"/>
          <p:nvPr/>
        </p:nvSpPr>
        <p:spPr>
          <a:xfrm>
            <a:off x="838200" y="6078071"/>
            <a:ext cx="4282812" cy="646331"/>
          </a:xfrm>
          <a:prstGeom prst="rect">
            <a:avLst/>
          </a:prstGeom>
          <a:noFill/>
        </p:spPr>
        <p:txBody>
          <a:bodyPr wrap="square" rtlCol="0">
            <a:spAutoFit/>
          </a:bodyPr>
          <a:lstStyle/>
          <a:p>
            <a:r>
              <a:rPr lang="en-CZ" dirty="0">
                <a:latin typeface="Garamond" panose="02020404030301010803" pitchFamily="18" charset="0"/>
              </a:rPr>
              <a:t>Illuminated initial of John Duns Scotus’ </a:t>
            </a:r>
            <a:r>
              <a:rPr lang="en-CZ" i="1" dirty="0">
                <a:latin typeface="Garamond" panose="02020404030301010803" pitchFamily="18" charset="0"/>
              </a:rPr>
              <a:t>Questions of Metaphysics </a:t>
            </a:r>
            <a:r>
              <a:rPr lang="en-CZ" dirty="0">
                <a:latin typeface="Garamond" panose="02020404030301010803" pitchFamily="18" charset="0"/>
              </a:rPr>
              <a:t>(14th century)</a:t>
            </a:r>
          </a:p>
        </p:txBody>
      </p:sp>
      <p:sp>
        <p:nvSpPr>
          <p:cNvPr id="7" name="TextBox 6">
            <a:extLst>
              <a:ext uri="{FF2B5EF4-FFF2-40B4-BE49-F238E27FC236}">
                <a16:creationId xmlns:a16="http://schemas.microsoft.com/office/drawing/2014/main" id="{DF44F2C8-EE12-1911-BD68-77EF3D72C998}"/>
              </a:ext>
            </a:extLst>
          </p:cNvPr>
          <p:cNvSpPr txBox="1"/>
          <p:nvPr/>
        </p:nvSpPr>
        <p:spPr>
          <a:xfrm>
            <a:off x="5615491" y="1461423"/>
            <a:ext cx="6045798" cy="5262979"/>
          </a:xfrm>
          <a:prstGeom prst="rect">
            <a:avLst/>
          </a:prstGeom>
          <a:noFill/>
        </p:spPr>
        <p:txBody>
          <a:bodyPr wrap="square" rtlCol="0">
            <a:spAutoFit/>
          </a:bodyPr>
          <a:lstStyle/>
          <a:p>
            <a:pPr marL="285750" indent="-285750">
              <a:buFont typeface="Arial" panose="020B0604020202020204" pitchFamily="34" charset="0"/>
              <a:buChar char="•"/>
            </a:pPr>
            <a:endParaRPr lang="en-CZ" dirty="0"/>
          </a:p>
          <a:p>
            <a:pPr marL="285750" indent="-285750">
              <a:buFont typeface="Arial" panose="020B0604020202020204" pitchFamily="34" charset="0"/>
              <a:buChar char="•"/>
            </a:pPr>
            <a:r>
              <a:rPr lang="en-GB" sz="2000" b="1" dirty="0">
                <a:latin typeface="Garamond" panose="02020404030301010803" pitchFamily="18" charset="0"/>
              </a:rPr>
              <a:t>I</a:t>
            </a:r>
            <a:r>
              <a:rPr lang="en-CZ" sz="2000" b="1" dirty="0">
                <a:latin typeface="Garamond" panose="02020404030301010803" pitchFamily="18" charset="0"/>
              </a:rPr>
              <a:t>n the diffusion of neologysms:</a:t>
            </a:r>
          </a:p>
          <a:p>
            <a:pPr marL="285750" indent="-285750">
              <a:buFont typeface="Arial" panose="020B0604020202020204" pitchFamily="34" charset="0"/>
              <a:buChar char="•"/>
            </a:pPr>
            <a:r>
              <a:rPr lang="en-GB" sz="2000" b="1" dirty="0">
                <a:latin typeface="Garamond" panose="02020404030301010803" pitchFamily="18" charset="0"/>
              </a:rPr>
              <a:t>T</a:t>
            </a:r>
            <a:r>
              <a:rPr lang="en-CZ" sz="2000" b="1" dirty="0">
                <a:latin typeface="Garamond" panose="02020404030301010803" pitchFamily="18" charset="0"/>
              </a:rPr>
              <a:t>he case of “</a:t>
            </a:r>
            <a:r>
              <a:rPr lang="en-CZ" sz="2000" b="1" i="1" dirty="0">
                <a:solidFill>
                  <a:srgbClr val="FF0000"/>
                </a:solidFill>
                <a:latin typeface="Garamond" panose="02020404030301010803" pitchFamily="18" charset="0"/>
              </a:rPr>
              <a:t>haecceitas</a:t>
            </a:r>
            <a:r>
              <a:rPr lang="en-CZ" sz="2000" b="1" dirty="0">
                <a:latin typeface="Garamond" panose="02020404030301010803" pitchFamily="18" charset="0"/>
              </a:rPr>
              <a:t>” , </a:t>
            </a:r>
            <a:r>
              <a:rPr lang="en-CZ" sz="2000" b="1" dirty="0">
                <a:solidFill>
                  <a:srgbClr val="FF0000"/>
                </a:solidFill>
                <a:latin typeface="Garamond" panose="02020404030301010803" pitchFamily="18" charset="0"/>
              </a:rPr>
              <a:t>this-ness</a:t>
            </a:r>
          </a:p>
          <a:p>
            <a:endParaRPr lang="en-CZ" sz="2000" b="1" dirty="0">
              <a:solidFill>
                <a:srgbClr val="FF0000"/>
              </a:solidFill>
              <a:latin typeface="Garamond" panose="02020404030301010803" pitchFamily="18" charset="0"/>
            </a:endParaRPr>
          </a:p>
          <a:p>
            <a:pPr marL="285750" indent="-285750">
              <a:buFont typeface="Arial" panose="020B0604020202020204" pitchFamily="34" charset="0"/>
              <a:buChar char="•"/>
            </a:pPr>
            <a:r>
              <a:rPr lang="en-CZ" sz="2000" b="1" dirty="0">
                <a:latin typeface="Garamond" panose="02020404030301010803" pitchFamily="18" charset="0"/>
              </a:rPr>
              <a:t>The Scottish philosopher John Duns Scotus (1266-1308) used it only once in his </a:t>
            </a:r>
            <a:r>
              <a:rPr lang="en-CZ" sz="2000" b="1" i="1" dirty="0">
                <a:latin typeface="Garamond" panose="02020404030301010803" pitchFamily="18" charset="0"/>
              </a:rPr>
              <a:t>Questions on Metaphysics</a:t>
            </a:r>
            <a:r>
              <a:rPr lang="en-CZ" sz="2000" b="1" dirty="0">
                <a:latin typeface="Garamond" panose="02020404030301010803" pitchFamily="18" charset="0"/>
              </a:rPr>
              <a:t> (Book VII, q. 13)</a:t>
            </a:r>
          </a:p>
          <a:p>
            <a:endParaRPr lang="en-CZ" sz="2000" b="1" dirty="0">
              <a:latin typeface="Garamond" panose="02020404030301010803" pitchFamily="18" charset="0"/>
            </a:endParaRPr>
          </a:p>
          <a:p>
            <a:pPr marL="285750" indent="-285750">
              <a:buFont typeface="Arial" panose="020B0604020202020204" pitchFamily="34" charset="0"/>
              <a:buChar char="•"/>
            </a:pPr>
            <a:r>
              <a:rPr lang="en-CZ" sz="2000" b="1" dirty="0">
                <a:latin typeface="Garamond" panose="02020404030301010803" pitchFamily="18" charset="0"/>
              </a:rPr>
              <a:t>He wanted to express the uniqueness of each individual and made up this term</a:t>
            </a:r>
          </a:p>
          <a:p>
            <a:endParaRPr lang="en-CZ" sz="2000" b="1" dirty="0">
              <a:latin typeface="Garamond" panose="02020404030301010803" pitchFamily="18" charset="0"/>
            </a:endParaRPr>
          </a:p>
          <a:p>
            <a:pPr marL="285750" indent="-285750">
              <a:buFont typeface="Arial" panose="020B0604020202020204" pitchFamily="34" charset="0"/>
              <a:buChar char="•"/>
            </a:pPr>
            <a:r>
              <a:rPr lang="en-CZ" sz="2000" b="1" dirty="0">
                <a:latin typeface="Garamond" panose="02020404030301010803" pitchFamily="18" charset="0"/>
              </a:rPr>
              <a:t>His students repeated it in all their works</a:t>
            </a:r>
          </a:p>
          <a:p>
            <a:endParaRPr lang="en-CZ" sz="2000" b="1" dirty="0">
              <a:latin typeface="Garamond" panose="02020404030301010803" pitchFamily="18" charset="0"/>
            </a:endParaRPr>
          </a:p>
          <a:p>
            <a:pPr marL="285750" indent="-285750">
              <a:buFont typeface="Arial" panose="020B0604020202020204" pitchFamily="34" charset="0"/>
              <a:buChar char="•"/>
            </a:pPr>
            <a:r>
              <a:rPr lang="en-CZ" sz="2000" b="1" dirty="0">
                <a:latin typeface="Garamond" panose="02020404030301010803" pitchFamily="18" charset="0"/>
              </a:rPr>
              <a:t>So that today, the doctrine of individuation of Scotus is indissolubly linked to the concept of “</a:t>
            </a:r>
            <a:r>
              <a:rPr lang="en-CZ" sz="2000" b="1" i="1" dirty="0">
                <a:latin typeface="Garamond" panose="02020404030301010803" pitchFamily="18" charset="0"/>
              </a:rPr>
              <a:t>haecceitas</a:t>
            </a:r>
            <a:r>
              <a:rPr lang="en-CZ" sz="2000" b="1" dirty="0">
                <a:latin typeface="Garamond" panose="02020404030301010803" pitchFamily="18" charset="0"/>
              </a:rPr>
              <a:t>”</a:t>
            </a:r>
            <a:endParaRPr lang="en-CZ" dirty="0"/>
          </a:p>
          <a:p>
            <a:pPr marL="285750" indent="-285750">
              <a:buFont typeface="Arial" panose="020B0604020202020204" pitchFamily="34" charset="0"/>
              <a:buChar char="•"/>
            </a:pPr>
            <a:endParaRPr lang="en-CZ" dirty="0"/>
          </a:p>
        </p:txBody>
      </p:sp>
    </p:spTree>
    <p:extLst>
      <p:ext uri="{BB962C8B-B14F-4D97-AF65-F5344CB8AC3E}">
        <p14:creationId xmlns:p14="http://schemas.microsoft.com/office/powerpoint/2010/main" val="3710943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2AF6-9AD5-A778-BBDA-A25D6C93B936}"/>
              </a:ext>
            </a:extLst>
          </p:cNvPr>
          <p:cNvSpPr>
            <a:spLocks noGrp="1"/>
          </p:cNvSpPr>
          <p:nvPr>
            <p:ph type="title"/>
          </p:nvPr>
        </p:nvSpPr>
        <p:spPr/>
        <p:txBody>
          <a:bodyPr/>
          <a:lstStyle/>
          <a:p>
            <a:endParaRPr lang="en-CZ"/>
          </a:p>
        </p:txBody>
      </p:sp>
      <p:sp>
        <p:nvSpPr>
          <p:cNvPr id="3" name="Content Placeholder 2">
            <a:extLst>
              <a:ext uri="{FF2B5EF4-FFF2-40B4-BE49-F238E27FC236}">
                <a16:creationId xmlns:a16="http://schemas.microsoft.com/office/drawing/2014/main" id="{3375D301-3D27-011B-B386-D283D59959F6}"/>
              </a:ext>
            </a:extLst>
          </p:cNvPr>
          <p:cNvSpPr>
            <a:spLocks noGrp="1"/>
          </p:cNvSpPr>
          <p:nvPr>
            <p:ph idx="1"/>
          </p:nvPr>
        </p:nvSpPr>
        <p:spPr/>
        <p:txBody>
          <a:bodyPr/>
          <a:lstStyle/>
          <a:p>
            <a:pPr marL="0" indent="0">
              <a:buNone/>
            </a:pPr>
            <a:r>
              <a:rPr lang="en-GB" dirty="0">
                <a:latin typeface="Garamond" panose="02020404030301010803" pitchFamily="18" charset="0"/>
              </a:rPr>
              <a:t>Duns Scotus is regarded as one of the first representatives of late scholastics in which philosophy and theology gradually separated. He gave a decisive impetus to this. Because of his relatively early death, Scotus did not leave behind an ordered work, but a multitude of manuscripts for lectures, questions and disputations, of which only an incomplete text (the </a:t>
            </a:r>
            <a:r>
              <a:rPr lang="en-GB" i="1" dirty="0" err="1">
                <a:latin typeface="Garamond" panose="02020404030301010803" pitchFamily="18" charset="0"/>
              </a:rPr>
              <a:t>Ordinatio</a:t>
            </a:r>
            <a:r>
              <a:rPr lang="en-GB" dirty="0">
                <a:latin typeface="Garamond" panose="02020404030301010803" pitchFamily="18" charset="0"/>
              </a:rPr>
              <a:t>) was prepared for publication. The found writings were smoothed – following contemporary methods – by inserting supplementary notes or by omitting inconsistencies, not, as would be usual today, published text-critically with all marginal notes, deletions and brackets. In addition, student transcripts were used as a source for improvements and additions</a:t>
            </a:r>
            <a:endParaRPr lang="en-CZ" dirty="0">
              <a:latin typeface="Garamond" panose="02020404030301010803" pitchFamily="18" charset="0"/>
            </a:endParaRPr>
          </a:p>
        </p:txBody>
      </p:sp>
    </p:spTree>
    <p:extLst>
      <p:ext uri="{BB962C8B-B14F-4D97-AF65-F5344CB8AC3E}">
        <p14:creationId xmlns:p14="http://schemas.microsoft.com/office/powerpoint/2010/main" val="2811845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121A3-E152-F9AF-E96A-A058A2A14516}"/>
              </a:ext>
            </a:extLst>
          </p:cNvPr>
          <p:cNvSpPr>
            <a:spLocks noGrp="1"/>
          </p:cNvSpPr>
          <p:nvPr>
            <p:ph type="title"/>
          </p:nvPr>
        </p:nvSpPr>
        <p:spPr>
          <a:xfrm>
            <a:off x="128195" y="72859"/>
            <a:ext cx="10515600" cy="955964"/>
          </a:xfrm>
          <a:solidFill>
            <a:srgbClr val="FF0000"/>
          </a:solidFill>
          <a:ln>
            <a:solidFill>
              <a:schemeClr val="accent1">
                <a:lumMod val="50000"/>
              </a:schemeClr>
            </a:solidFill>
          </a:ln>
        </p:spPr>
        <p:txBody>
          <a:bodyPr>
            <a:normAutofit/>
          </a:bodyPr>
          <a:lstStyle/>
          <a:p>
            <a:r>
              <a:rPr lang="en-CZ" dirty="0">
                <a:latin typeface="Garamond" panose="02020404030301010803" pitchFamily="18" charset="0"/>
              </a:rPr>
              <a:t>They wrote “books” (3)</a:t>
            </a:r>
          </a:p>
        </p:txBody>
      </p:sp>
      <p:sp>
        <p:nvSpPr>
          <p:cNvPr id="3" name="Content Placeholder 2">
            <a:extLst>
              <a:ext uri="{FF2B5EF4-FFF2-40B4-BE49-F238E27FC236}">
                <a16:creationId xmlns:a16="http://schemas.microsoft.com/office/drawing/2014/main" id="{76298C06-1AEE-341E-6625-C60783CB5BC2}"/>
              </a:ext>
            </a:extLst>
          </p:cNvPr>
          <p:cNvSpPr>
            <a:spLocks noGrp="1"/>
          </p:cNvSpPr>
          <p:nvPr>
            <p:ph idx="1"/>
          </p:nvPr>
        </p:nvSpPr>
        <p:spPr>
          <a:xfrm>
            <a:off x="128195" y="1220259"/>
            <a:ext cx="6175786" cy="5091545"/>
          </a:xfrm>
        </p:spPr>
        <p:txBody>
          <a:bodyPr>
            <a:normAutofit lnSpcReduction="10000"/>
          </a:bodyPr>
          <a:lstStyle/>
          <a:p>
            <a:endParaRPr lang="en-CZ" sz="2400" dirty="0">
              <a:latin typeface="Garamond" panose="02020404030301010803" pitchFamily="18" charset="0"/>
            </a:endParaRPr>
          </a:p>
          <a:p>
            <a:r>
              <a:rPr lang="en-CZ" sz="2400" dirty="0">
                <a:latin typeface="Garamond" panose="02020404030301010803" pitchFamily="18" charset="0"/>
              </a:rPr>
              <a:t>They took notes from courses that, most of the time, were not meant for publication</a:t>
            </a:r>
          </a:p>
          <a:p>
            <a:pPr marL="0" indent="0">
              <a:buNone/>
            </a:pPr>
            <a:endParaRPr lang="en-CZ" sz="2400" dirty="0">
              <a:latin typeface="Garamond" panose="02020404030301010803" pitchFamily="18" charset="0"/>
            </a:endParaRPr>
          </a:p>
          <a:p>
            <a:r>
              <a:rPr lang="en-CZ" sz="2400" dirty="0">
                <a:latin typeface="Garamond" panose="02020404030301010803" pitchFamily="18" charset="0"/>
              </a:rPr>
              <a:t>Th</a:t>
            </a:r>
            <a:r>
              <a:rPr lang="en-GB" sz="2400" dirty="0" err="1">
                <a:latin typeface="Garamond" panose="02020404030301010803" pitchFamily="18" charset="0"/>
              </a:rPr>
              <a:t>ei</a:t>
            </a:r>
            <a:r>
              <a:rPr lang="en-CZ" sz="2400" dirty="0">
                <a:latin typeface="Garamond" panose="02020404030301010803" pitchFamily="18" charset="0"/>
              </a:rPr>
              <a:t>r notes circulated through Europe and, after the discovery of America, in the new world as well</a:t>
            </a:r>
          </a:p>
          <a:p>
            <a:pPr marL="0" indent="0">
              <a:buNone/>
            </a:pPr>
            <a:endParaRPr lang="en-CZ" sz="2400" dirty="0">
              <a:latin typeface="Garamond" panose="02020404030301010803" pitchFamily="18" charset="0"/>
            </a:endParaRPr>
          </a:p>
          <a:p>
            <a:r>
              <a:rPr lang="en-CZ" sz="2400" dirty="0">
                <a:latin typeface="Garamond" panose="02020404030301010803" pitchFamily="18" charset="0"/>
              </a:rPr>
              <a:t>Students’ courses-notes were responsible for the transmission of ideas and doctrines of their teachers</a:t>
            </a:r>
          </a:p>
          <a:p>
            <a:pPr marL="0" indent="0">
              <a:buNone/>
            </a:pPr>
            <a:endParaRPr lang="en-CZ" sz="2400" dirty="0">
              <a:latin typeface="Garamond" panose="02020404030301010803" pitchFamily="18" charset="0"/>
            </a:endParaRPr>
          </a:p>
          <a:p>
            <a:r>
              <a:rPr lang="en-CZ" sz="2400" dirty="0">
                <a:latin typeface="Garamond" panose="02020404030301010803" pitchFamily="18" charset="0"/>
              </a:rPr>
              <a:t>Nowadays they testify of a submerged world of unpublished texts of their time</a:t>
            </a:r>
          </a:p>
        </p:txBody>
      </p:sp>
      <p:pic>
        <p:nvPicPr>
          <p:cNvPr id="9" name="Picture 8" descr="Text&#10;&#10;Description automatically generated">
            <a:extLst>
              <a:ext uri="{FF2B5EF4-FFF2-40B4-BE49-F238E27FC236}">
                <a16:creationId xmlns:a16="http://schemas.microsoft.com/office/drawing/2014/main" id="{05A9C1CC-383A-6209-726A-71665ADBA9A8}"/>
              </a:ext>
            </a:extLst>
          </p:cNvPr>
          <p:cNvPicPr>
            <a:picLocks noChangeAspect="1"/>
          </p:cNvPicPr>
          <p:nvPr/>
        </p:nvPicPr>
        <p:blipFill>
          <a:blip r:embed="rId2"/>
          <a:stretch>
            <a:fillRect/>
          </a:stretch>
        </p:blipFill>
        <p:spPr>
          <a:xfrm>
            <a:off x="6726219" y="948503"/>
            <a:ext cx="5465781" cy="5909497"/>
          </a:xfrm>
          <a:prstGeom prst="rect">
            <a:avLst/>
          </a:prstGeom>
        </p:spPr>
      </p:pic>
      <p:sp>
        <p:nvSpPr>
          <p:cNvPr id="10" name="TextBox 9">
            <a:extLst>
              <a:ext uri="{FF2B5EF4-FFF2-40B4-BE49-F238E27FC236}">
                <a16:creationId xmlns:a16="http://schemas.microsoft.com/office/drawing/2014/main" id="{AA0E0664-8B3E-5015-75C5-9BEC520D73C1}"/>
              </a:ext>
            </a:extLst>
          </p:cNvPr>
          <p:cNvSpPr txBox="1"/>
          <p:nvPr/>
        </p:nvSpPr>
        <p:spPr>
          <a:xfrm>
            <a:off x="2452744" y="6454588"/>
            <a:ext cx="4120178" cy="369332"/>
          </a:xfrm>
          <a:prstGeom prst="rect">
            <a:avLst/>
          </a:prstGeom>
          <a:noFill/>
        </p:spPr>
        <p:txBody>
          <a:bodyPr wrap="square" rtlCol="0">
            <a:spAutoFit/>
          </a:bodyPr>
          <a:lstStyle/>
          <a:p>
            <a:pPr algn="r"/>
            <a:r>
              <a:rPr lang="en-CZ" b="1" dirty="0">
                <a:latin typeface="Garamond" panose="02020404030301010803" pitchFamily="18" charset="0"/>
              </a:rPr>
              <a:t>Paris, BNF, 6454A (16th century)</a:t>
            </a:r>
          </a:p>
        </p:txBody>
      </p:sp>
    </p:spTree>
    <p:extLst>
      <p:ext uri="{BB962C8B-B14F-4D97-AF65-F5344CB8AC3E}">
        <p14:creationId xmlns:p14="http://schemas.microsoft.com/office/powerpoint/2010/main" val="3509647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E99A37-242A-1AB5-6801-B2C90E3C8A8D}"/>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latin typeface="Garamond" panose="02020404030301010803" pitchFamily="18" charset="0"/>
              </a:rPr>
              <a:t>How it looked like</a:t>
            </a:r>
          </a:p>
        </p:txBody>
      </p:sp>
      <p:pic>
        <p:nvPicPr>
          <p:cNvPr id="7" name="Picture 6" descr="A close-up of a book&#10;&#10;Description automatically generated with low confidence">
            <a:extLst>
              <a:ext uri="{FF2B5EF4-FFF2-40B4-BE49-F238E27FC236}">
                <a16:creationId xmlns:a16="http://schemas.microsoft.com/office/drawing/2014/main" id="{59323424-82A9-F558-4C57-43E84237F115}"/>
              </a:ext>
            </a:extLst>
          </p:cNvPr>
          <p:cNvPicPr>
            <a:picLocks noChangeAspect="1"/>
          </p:cNvPicPr>
          <p:nvPr/>
        </p:nvPicPr>
        <p:blipFill>
          <a:blip r:embed="rId2"/>
          <a:stretch>
            <a:fillRect/>
          </a:stretch>
        </p:blipFill>
        <p:spPr>
          <a:xfrm>
            <a:off x="4605226" y="293492"/>
            <a:ext cx="3318038" cy="3997637"/>
          </a:xfrm>
          <a:prstGeom prst="rect">
            <a:avLst/>
          </a:prstGeom>
        </p:spPr>
      </p:pic>
      <p:pic>
        <p:nvPicPr>
          <p:cNvPr id="9" name="Picture 8" descr="Text&#10;&#10;Description automatically generated">
            <a:extLst>
              <a:ext uri="{FF2B5EF4-FFF2-40B4-BE49-F238E27FC236}">
                <a16:creationId xmlns:a16="http://schemas.microsoft.com/office/drawing/2014/main" id="{7841FB03-1139-45DE-5BAA-300CFB47EC1F}"/>
              </a:ext>
            </a:extLst>
          </p:cNvPr>
          <p:cNvPicPr>
            <a:picLocks noChangeAspect="1"/>
          </p:cNvPicPr>
          <p:nvPr/>
        </p:nvPicPr>
        <p:blipFill>
          <a:blip r:embed="rId3"/>
          <a:stretch>
            <a:fillRect/>
          </a:stretch>
        </p:blipFill>
        <p:spPr>
          <a:xfrm>
            <a:off x="8383537" y="321969"/>
            <a:ext cx="3433324" cy="3969160"/>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up of a book&#10;&#10;Description automatically generated with medium confidence">
            <a:extLst>
              <a:ext uri="{FF2B5EF4-FFF2-40B4-BE49-F238E27FC236}">
                <a16:creationId xmlns:a16="http://schemas.microsoft.com/office/drawing/2014/main" id="{61BB5453-0C32-E67B-CB3A-FB019D4610BA}"/>
              </a:ext>
            </a:extLst>
          </p:cNvPr>
          <p:cNvPicPr>
            <a:picLocks noGrp="1" noChangeAspect="1"/>
          </p:cNvPicPr>
          <p:nvPr>
            <p:ph idx="1"/>
          </p:nvPr>
        </p:nvPicPr>
        <p:blipFill>
          <a:blip r:embed="rId4"/>
          <a:stretch>
            <a:fillRect/>
          </a:stretch>
        </p:blipFill>
        <p:spPr>
          <a:xfrm>
            <a:off x="672559" y="225635"/>
            <a:ext cx="3278062" cy="3997637"/>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020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9EA1-46CC-2C47-FFCA-918CAADF40F9}"/>
              </a:ext>
            </a:extLst>
          </p:cNvPr>
          <p:cNvSpPr>
            <a:spLocks noGrp="1"/>
          </p:cNvSpPr>
          <p:nvPr>
            <p:ph type="title"/>
          </p:nvPr>
        </p:nvSpPr>
        <p:spPr>
          <a:xfrm>
            <a:off x="999565" y="5227581"/>
            <a:ext cx="10515600" cy="1325563"/>
          </a:xfrm>
        </p:spPr>
        <p:txBody>
          <a:bodyPr>
            <a:normAutofit/>
          </a:bodyPr>
          <a:lstStyle/>
          <a:p>
            <a:r>
              <a:rPr lang="en-CZ" sz="2800" dirty="0">
                <a:latin typeface="Garamond" panose="02020404030301010803" pitchFamily="18" charset="0"/>
              </a:rPr>
              <a:t>“Liber tertius Aristotelis de anima annotationibus doctissimus D. Jacobi Valentini in Claromontano collegio ordinarii professoris illustratus et elucidatus”</a:t>
            </a:r>
          </a:p>
        </p:txBody>
      </p:sp>
      <p:pic>
        <p:nvPicPr>
          <p:cNvPr id="5" name="Content Placeholder 4" descr="Text, letter&#10;&#10;Description automatically generated">
            <a:extLst>
              <a:ext uri="{FF2B5EF4-FFF2-40B4-BE49-F238E27FC236}">
                <a16:creationId xmlns:a16="http://schemas.microsoft.com/office/drawing/2014/main" id="{1265F956-A1AB-0EA5-E05F-692E1168019C}"/>
              </a:ext>
            </a:extLst>
          </p:cNvPr>
          <p:cNvPicPr>
            <a:picLocks noGrp="1" noChangeAspect="1"/>
          </p:cNvPicPr>
          <p:nvPr>
            <p:ph idx="1"/>
          </p:nvPr>
        </p:nvPicPr>
        <p:blipFill>
          <a:blip r:embed="rId2"/>
          <a:stretch>
            <a:fillRect/>
          </a:stretch>
        </p:blipFill>
        <p:spPr>
          <a:xfrm>
            <a:off x="999565" y="437001"/>
            <a:ext cx="10515600" cy="4288568"/>
          </a:xfrm>
        </p:spPr>
      </p:pic>
    </p:spTree>
    <p:extLst>
      <p:ext uri="{BB962C8B-B14F-4D97-AF65-F5344CB8AC3E}">
        <p14:creationId xmlns:p14="http://schemas.microsoft.com/office/powerpoint/2010/main" val="2397256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311D-31ED-CAB5-EC95-FE58B2245EE7}"/>
              </a:ext>
            </a:extLst>
          </p:cNvPr>
          <p:cNvSpPr>
            <a:spLocks noGrp="1"/>
          </p:cNvSpPr>
          <p:nvPr>
            <p:ph type="title"/>
          </p:nvPr>
        </p:nvSpPr>
        <p:spPr/>
        <p:txBody>
          <a:bodyPr/>
          <a:lstStyle/>
          <a:p>
            <a:endParaRPr lang="en-CZ"/>
          </a:p>
        </p:txBody>
      </p:sp>
      <p:pic>
        <p:nvPicPr>
          <p:cNvPr id="5" name="Content Placeholder 4" descr="A close-up of a book&#10;&#10;Description automatically generated with low confidence">
            <a:extLst>
              <a:ext uri="{FF2B5EF4-FFF2-40B4-BE49-F238E27FC236}">
                <a16:creationId xmlns:a16="http://schemas.microsoft.com/office/drawing/2014/main" id="{953CDC29-4E9F-6743-F960-4656FFCC1BE9}"/>
              </a:ext>
            </a:extLst>
          </p:cNvPr>
          <p:cNvPicPr>
            <a:picLocks noGrp="1" noChangeAspect="1"/>
          </p:cNvPicPr>
          <p:nvPr>
            <p:ph idx="1"/>
          </p:nvPr>
        </p:nvPicPr>
        <p:blipFill>
          <a:blip r:embed="rId2"/>
          <a:stretch>
            <a:fillRect/>
          </a:stretch>
        </p:blipFill>
        <p:spPr>
          <a:xfrm>
            <a:off x="145204" y="365125"/>
            <a:ext cx="6113978" cy="4351338"/>
          </a:xfrm>
        </p:spPr>
      </p:pic>
      <p:pic>
        <p:nvPicPr>
          <p:cNvPr id="7" name="Picture 6" descr="A piece of paper with writing on it&#10;&#10;Description automatically generated with medium confidence">
            <a:extLst>
              <a:ext uri="{FF2B5EF4-FFF2-40B4-BE49-F238E27FC236}">
                <a16:creationId xmlns:a16="http://schemas.microsoft.com/office/drawing/2014/main" id="{E516CDB3-816A-2400-1110-89F979046E45}"/>
              </a:ext>
            </a:extLst>
          </p:cNvPr>
          <p:cNvPicPr>
            <a:picLocks noChangeAspect="1"/>
          </p:cNvPicPr>
          <p:nvPr/>
        </p:nvPicPr>
        <p:blipFill>
          <a:blip r:embed="rId3"/>
          <a:stretch>
            <a:fillRect/>
          </a:stretch>
        </p:blipFill>
        <p:spPr>
          <a:xfrm>
            <a:off x="6762121" y="273556"/>
            <a:ext cx="5284675" cy="3534652"/>
          </a:xfrm>
          <a:prstGeom prst="rect">
            <a:avLst/>
          </a:prstGeom>
        </p:spPr>
      </p:pic>
      <p:pic>
        <p:nvPicPr>
          <p:cNvPr id="9" name="Picture 8" descr="A page of a book with writing&#10;&#10;Description automatically generated with low confidence">
            <a:extLst>
              <a:ext uri="{FF2B5EF4-FFF2-40B4-BE49-F238E27FC236}">
                <a16:creationId xmlns:a16="http://schemas.microsoft.com/office/drawing/2014/main" id="{FD0D2D16-F2F5-DC42-958E-8A0DD356A41D}"/>
              </a:ext>
            </a:extLst>
          </p:cNvPr>
          <p:cNvPicPr>
            <a:picLocks noChangeAspect="1"/>
          </p:cNvPicPr>
          <p:nvPr/>
        </p:nvPicPr>
        <p:blipFill>
          <a:blip r:embed="rId4"/>
          <a:stretch>
            <a:fillRect/>
          </a:stretch>
        </p:blipFill>
        <p:spPr>
          <a:xfrm>
            <a:off x="3604692" y="2725693"/>
            <a:ext cx="7920333" cy="3981540"/>
          </a:xfrm>
          <a:prstGeom prst="rect">
            <a:avLst/>
          </a:prstGeom>
        </p:spPr>
      </p:pic>
    </p:spTree>
    <p:extLst>
      <p:ext uri="{BB962C8B-B14F-4D97-AF65-F5344CB8AC3E}">
        <p14:creationId xmlns:p14="http://schemas.microsoft.com/office/powerpoint/2010/main" val="193966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BBE6A-670E-D93A-6AA4-9B5D98ABF0A1}"/>
              </a:ext>
            </a:extLst>
          </p:cNvPr>
          <p:cNvSpPr>
            <a:spLocks noGrp="1"/>
          </p:cNvSpPr>
          <p:nvPr>
            <p:ph type="title"/>
          </p:nvPr>
        </p:nvSpPr>
        <p:spPr>
          <a:solidFill>
            <a:srgbClr val="FF0000"/>
          </a:solidFill>
          <a:ln>
            <a:solidFill>
              <a:schemeClr val="accent1">
                <a:lumMod val="50000"/>
              </a:schemeClr>
            </a:solidFill>
          </a:ln>
        </p:spPr>
        <p:txBody>
          <a:bodyPr/>
          <a:lstStyle/>
          <a:p>
            <a:r>
              <a:rPr lang="en-CZ" dirty="0">
                <a:latin typeface="Garamond" panose="02020404030301010803" pitchFamily="18" charset="0"/>
              </a:rPr>
              <a:t>The project: </a:t>
            </a:r>
          </a:p>
        </p:txBody>
      </p:sp>
      <p:sp>
        <p:nvSpPr>
          <p:cNvPr id="3" name="Content Placeholder 2">
            <a:extLst>
              <a:ext uri="{FF2B5EF4-FFF2-40B4-BE49-F238E27FC236}">
                <a16:creationId xmlns:a16="http://schemas.microsoft.com/office/drawing/2014/main" id="{0FD07DBD-8E93-0D25-306B-07E365361765}"/>
              </a:ext>
            </a:extLst>
          </p:cNvPr>
          <p:cNvSpPr>
            <a:spLocks noGrp="1"/>
          </p:cNvSpPr>
          <p:nvPr>
            <p:ph idx="1"/>
          </p:nvPr>
        </p:nvSpPr>
        <p:spPr/>
        <p:txBody>
          <a:bodyPr/>
          <a:lstStyle/>
          <a:p>
            <a:pPr marL="0" indent="0">
              <a:buNone/>
            </a:pPr>
            <a:endParaRPr lang="en-CZ" dirty="0">
              <a:latin typeface="Garamond" panose="02020404030301010803" pitchFamily="18" charset="0"/>
            </a:endParaRPr>
          </a:p>
          <a:p>
            <a:pPr marL="0" indent="0">
              <a:buNone/>
            </a:pPr>
            <a:endParaRPr lang="en-CZ" dirty="0">
              <a:latin typeface="Garamond" panose="02020404030301010803" pitchFamily="18" charset="0"/>
            </a:endParaRPr>
          </a:p>
          <a:p>
            <a:pPr marL="0" indent="0">
              <a:buNone/>
            </a:pPr>
            <a:endParaRPr lang="en-CZ" dirty="0">
              <a:latin typeface="Garamond" panose="02020404030301010803" pitchFamily="18" charset="0"/>
            </a:endParaRPr>
          </a:p>
          <a:p>
            <a:pPr marL="571500" indent="-571500">
              <a:buAutoNum type="romanUcPeriod"/>
            </a:pPr>
            <a:r>
              <a:rPr lang="en-GB" sz="3200" dirty="0">
                <a:latin typeface="Garamond" panose="02020404030301010803" pitchFamily="18" charset="0"/>
              </a:rPr>
              <a:t>W</a:t>
            </a:r>
            <a:r>
              <a:rPr lang="en-CZ" sz="3200" dirty="0">
                <a:latin typeface="Garamond" panose="02020404030301010803" pitchFamily="18" charset="0"/>
              </a:rPr>
              <a:t>ho spoke Latin in the Middle Ages?</a:t>
            </a:r>
          </a:p>
          <a:p>
            <a:pPr marL="571500" indent="-571500">
              <a:buAutoNum type="romanUcPeriod"/>
            </a:pPr>
            <a:r>
              <a:rPr lang="en-CZ" sz="3200" dirty="0">
                <a:latin typeface="Garamond" panose="02020404030301010803" pitchFamily="18" charset="0"/>
              </a:rPr>
              <a:t>When, more precisely?</a:t>
            </a:r>
          </a:p>
          <a:p>
            <a:pPr marL="571500" indent="-571500">
              <a:buAutoNum type="romanUcPeriod"/>
            </a:pPr>
            <a:r>
              <a:rPr lang="en-CZ" sz="3200" dirty="0">
                <a:latin typeface="Garamond" panose="02020404030301010803" pitchFamily="18" charset="0"/>
              </a:rPr>
              <a:t>What had all this to do with philosophy?</a:t>
            </a:r>
          </a:p>
          <a:p>
            <a:pPr marL="514350" indent="-514350">
              <a:buAutoNum type="arabicParenR"/>
            </a:pPr>
            <a:endParaRPr lang="en-CZ" dirty="0">
              <a:latin typeface="Garamond" panose="02020404030301010803" pitchFamily="18" charset="0"/>
            </a:endParaRPr>
          </a:p>
        </p:txBody>
      </p:sp>
    </p:spTree>
    <p:extLst>
      <p:ext uri="{BB962C8B-B14F-4D97-AF65-F5344CB8AC3E}">
        <p14:creationId xmlns:p14="http://schemas.microsoft.com/office/powerpoint/2010/main" val="1327916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C08ED-BD25-5D60-1A21-3407AB678F49}"/>
              </a:ext>
            </a:extLst>
          </p:cNvPr>
          <p:cNvSpPr>
            <a:spLocks noGrp="1"/>
          </p:cNvSpPr>
          <p:nvPr>
            <p:ph type="title"/>
          </p:nvPr>
        </p:nvSpPr>
        <p:spPr>
          <a:xfrm>
            <a:off x="835155" y="163646"/>
            <a:ext cx="3986155" cy="2145816"/>
          </a:xfrm>
          <a:solidFill>
            <a:srgbClr val="FF0000"/>
          </a:solidFill>
          <a:ln>
            <a:solidFill>
              <a:schemeClr val="accent1">
                <a:lumMod val="50000"/>
              </a:schemeClr>
            </a:solidFill>
          </a:ln>
        </p:spPr>
        <p:txBody>
          <a:bodyPr anchor="b">
            <a:normAutofit/>
          </a:bodyPr>
          <a:lstStyle/>
          <a:p>
            <a:r>
              <a:rPr lang="en-CZ" sz="4000" dirty="0">
                <a:latin typeface="Garamond" panose="02020404030301010803" pitchFamily="18" charset="0"/>
              </a:rPr>
              <a:t>I. Who spoke Latin in the Middle Ages?</a:t>
            </a:r>
          </a:p>
        </p:txBody>
      </p:sp>
      <p:pic>
        <p:nvPicPr>
          <p:cNvPr id="5" name="Picture 4" descr="A picture containing text, different, items, variety&#10;&#10;Description automatically generated">
            <a:extLst>
              <a:ext uri="{FF2B5EF4-FFF2-40B4-BE49-F238E27FC236}">
                <a16:creationId xmlns:a16="http://schemas.microsoft.com/office/drawing/2014/main" id="{3440B113-09B8-29D7-2AD3-47CF6596036F}"/>
              </a:ext>
            </a:extLst>
          </p:cNvPr>
          <p:cNvPicPr>
            <a:picLocks noChangeAspect="1"/>
          </p:cNvPicPr>
          <p:nvPr/>
        </p:nvPicPr>
        <p:blipFill rotWithShape="1">
          <a:blip r:embed="rId2"/>
          <a:srcRect t="15789" r="1" b="15702"/>
          <a:stretch/>
        </p:blipFill>
        <p:spPr>
          <a:xfrm>
            <a:off x="5186554" y="163646"/>
            <a:ext cx="6806703" cy="2623097"/>
          </a:xfrm>
          <a:prstGeom prst="rect">
            <a:avLst/>
          </a:prstGeom>
        </p:spPr>
      </p:pic>
      <p:sp>
        <p:nvSpPr>
          <p:cNvPr id="3" name="Content Placeholder 2">
            <a:extLst>
              <a:ext uri="{FF2B5EF4-FFF2-40B4-BE49-F238E27FC236}">
                <a16:creationId xmlns:a16="http://schemas.microsoft.com/office/drawing/2014/main" id="{20D4FCEC-E7E6-F135-7DB7-4247A36CD765}"/>
              </a:ext>
            </a:extLst>
          </p:cNvPr>
          <p:cNvSpPr>
            <a:spLocks noGrp="1"/>
          </p:cNvSpPr>
          <p:nvPr>
            <p:ph idx="1"/>
          </p:nvPr>
        </p:nvSpPr>
        <p:spPr>
          <a:xfrm>
            <a:off x="835155" y="2473108"/>
            <a:ext cx="3986155" cy="3641650"/>
          </a:xfrm>
        </p:spPr>
        <p:txBody>
          <a:bodyPr>
            <a:normAutofit/>
          </a:bodyPr>
          <a:lstStyle/>
          <a:p>
            <a:pPr marL="0" indent="0">
              <a:buNone/>
            </a:pPr>
            <a:endParaRPr lang="en-CZ" sz="2000" dirty="0">
              <a:latin typeface="Garamond" panose="02020404030301010803" pitchFamily="18" charset="0"/>
            </a:endParaRPr>
          </a:p>
          <a:p>
            <a:pPr marL="0" indent="0">
              <a:buNone/>
            </a:pPr>
            <a:endParaRPr lang="en-CZ" dirty="0">
              <a:latin typeface="Garamond" panose="02020404030301010803" pitchFamily="18" charset="0"/>
            </a:endParaRPr>
          </a:p>
          <a:p>
            <a:pPr marL="514350" indent="-514350">
              <a:buAutoNum type="arabicPeriod"/>
            </a:pPr>
            <a:r>
              <a:rPr lang="en-CZ" dirty="0">
                <a:latin typeface="Garamond" panose="02020404030301010803" pitchFamily="18" charset="0"/>
              </a:rPr>
              <a:t>Officers and functionaries</a:t>
            </a:r>
          </a:p>
          <a:p>
            <a:pPr marL="514350" indent="-514350">
              <a:buAutoNum type="arabicPeriod"/>
            </a:pPr>
            <a:r>
              <a:rPr lang="en-CZ" dirty="0">
                <a:latin typeface="Garamond" panose="02020404030301010803" pitchFamily="18" charset="0"/>
              </a:rPr>
              <a:t>Clerics and professors</a:t>
            </a:r>
          </a:p>
          <a:p>
            <a:pPr marL="514350" indent="-514350">
              <a:buAutoNum type="arabicPeriod"/>
            </a:pPr>
            <a:r>
              <a:rPr lang="en-CZ" dirty="0">
                <a:latin typeface="Garamond" panose="02020404030301010803" pitchFamily="18" charset="0"/>
              </a:rPr>
              <a:t>Students!</a:t>
            </a:r>
          </a:p>
          <a:p>
            <a:pPr marL="514350" indent="-514350">
              <a:buAutoNum type="arabicPeriod"/>
            </a:pPr>
            <a:endParaRPr lang="en-CZ" sz="2000" dirty="0">
              <a:latin typeface="Garamond" panose="02020404030301010803" pitchFamily="18" charset="0"/>
            </a:endParaRPr>
          </a:p>
          <a:p>
            <a:pPr marL="0" indent="0">
              <a:buNone/>
            </a:pPr>
            <a:endParaRPr lang="en-CZ" sz="2000" dirty="0">
              <a:latin typeface="Garamond" panose="02020404030301010803" pitchFamily="18" charset="0"/>
            </a:endParaRPr>
          </a:p>
        </p:txBody>
      </p:sp>
      <p:pic>
        <p:nvPicPr>
          <p:cNvPr id="7" name="Picture 6" descr="A picture containing building, outdoor, church, place of worship&#10;&#10;Description automatically generated">
            <a:extLst>
              <a:ext uri="{FF2B5EF4-FFF2-40B4-BE49-F238E27FC236}">
                <a16:creationId xmlns:a16="http://schemas.microsoft.com/office/drawing/2014/main" id="{7F209B8C-D6EF-201F-7F87-86337F0D5A33}"/>
              </a:ext>
            </a:extLst>
          </p:cNvPr>
          <p:cNvPicPr>
            <a:picLocks noChangeAspect="1"/>
          </p:cNvPicPr>
          <p:nvPr/>
        </p:nvPicPr>
        <p:blipFill rotWithShape="1">
          <a:blip r:embed="rId3"/>
          <a:srcRect t="10014" r="3" b="3"/>
          <a:stretch/>
        </p:blipFill>
        <p:spPr>
          <a:xfrm>
            <a:off x="5186554" y="2956875"/>
            <a:ext cx="6806703" cy="3352653"/>
          </a:xfrm>
          <a:prstGeom prst="rect">
            <a:avLst/>
          </a:prstGeom>
        </p:spPr>
      </p:pic>
    </p:spTree>
    <p:extLst>
      <p:ext uri="{BB962C8B-B14F-4D97-AF65-F5344CB8AC3E}">
        <p14:creationId xmlns:p14="http://schemas.microsoft.com/office/powerpoint/2010/main" val="3931499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F6D1B-9F81-4FD3-1444-4CD29BD717D4}"/>
              </a:ext>
            </a:extLst>
          </p:cNvPr>
          <p:cNvSpPr>
            <a:spLocks noGrp="1"/>
          </p:cNvSpPr>
          <p:nvPr>
            <p:ph type="title"/>
          </p:nvPr>
        </p:nvSpPr>
        <p:spPr>
          <a:xfrm>
            <a:off x="4965431" y="132348"/>
            <a:ext cx="6586491" cy="1323473"/>
          </a:xfrm>
          <a:solidFill>
            <a:srgbClr val="FF0000"/>
          </a:solidFill>
          <a:ln>
            <a:solidFill>
              <a:schemeClr val="accent1">
                <a:lumMod val="50000"/>
              </a:schemeClr>
            </a:solidFill>
          </a:ln>
        </p:spPr>
        <p:txBody>
          <a:bodyPr>
            <a:normAutofit/>
          </a:bodyPr>
          <a:lstStyle/>
          <a:p>
            <a:r>
              <a:rPr lang="en-GB" sz="5400" dirty="0">
                <a:latin typeface="Garamond" panose="02020404030301010803" pitchFamily="18" charset="0"/>
              </a:rPr>
              <a:t>…and who did not? </a:t>
            </a:r>
            <a:endParaRPr lang="en-CZ" sz="5400" dirty="0">
              <a:latin typeface="Garamond" panose="02020404030301010803" pitchFamily="18" charset="0"/>
            </a:endParaRPr>
          </a:p>
        </p:txBody>
      </p:sp>
      <p:sp>
        <p:nvSpPr>
          <p:cNvPr id="3" name="Content Placeholder 2">
            <a:extLst>
              <a:ext uri="{FF2B5EF4-FFF2-40B4-BE49-F238E27FC236}">
                <a16:creationId xmlns:a16="http://schemas.microsoft.com/office/drawing/2014/main" id="{AAB7E1CE-40BD-29BD-324C-56CE733729D7}"/>
              </a:ext>
            </a:extLst>
          </p:cNvPr>
          <p:cNvSpPr>
            <a:spLocks noGrp="1"/>
          </p:cNvSpPr>
          <p:nvPr>
            <p:ph idx="1"/>
          </p:nvPr>
        </p:nvSpPr>
        <p:spPr>
          <a:xfrm>
            <a:off x="4965431" y="1564105"/>
            <a:ext cx="6586489" cy="5041231"/>
          </a:xfrm>
        </p:spPr>
        <p:txBody>
          <a:bodyPr>
            <a:noAutofit/>
          </a:bodyPr>
          <a:lstStyle/>
          <a:p>
            <a:pPr marL="0" indent="0">
              <a:buNone/>
            </a:pPr>
            <a:endParaRPr lang="en-GB" sz="2400" dirty="0">
              <a:latin typeface="Garamond" panose="02020404030301010803" pitchFamily="18" charset="0"/>
            </a:endParaRPr>
          </a:p>
          <a:p>
            <a:pPr marL="0" indent="0">
              <a:buNone/>
            </a:pPr>
            <a:r>
              <a:rPr lang="en-GB" sz="2400" dirty="0">
                <a:latin typeface="Garamond" panose="02020404030301010803" pitchFamily="18" charset="0"/>
              </a:rPr>
              <a:t>I say that it may clearly be seen that </a:t>
            </a:r>
            <a:r>
              <a:rPr lang="en-GB" sz="2400" b="1" dirty="0">
                <a:latin typeface="Garamond" panose="02020404030301010803" pitchFamily="18" charset="0"/>
              </a:rPr>
              <a:t>Latin would have conferred its benefits on few while the vernacular will be of service to many</a:t>
            </a:r>
            <a:r>
              <a:rPr lang="en-GB" sz="2400" dirty="0">
                <a:latin typeface="Garamond" panose="02020404030301010803" pitchFamily="18" charset="0"/>
              </a:rPr>
              <a:t>. For goodness of mind, which this service attends to, is found in those who because of the world’s wicked neglect of good have left literature to those who have changed it from a lady into a whore; and these noble persons comprise </a:t>
            </a:r>
            <a:r>
              <a:rPr lang="en-GB" sz="2400" b="1" dirty="0">
                <a:latin typeface="Garamond" panose="02020404030301010803" pitchFamily="18" charset="0"/>
              </a:rPr>
              <a:t>princes, barons, knights, and many other noble people</a:t>
            </a:r>
            <a:r>
              <a:rPr lang="en-GB" sz="2400" dirty="0">
                <a:latin typeface="Garamond" panose="02020404030301010803" pitchFamily="18" charset="0"/>
              </a:rPr>
              <a:t>, </a:t>
            </a:r>
            <a:r>
              <a:rPr lang="en-GB" sz="2400" b="1" dirty="0">
                <a:latin typeface="Garamond" panose="02020404030301010803" pitchFamily="18" charset="0"/>
              </a:rPr>
              <a:t>not only men but women</a:t>
            </a:r>
            <a:r>
              <a:rPr lang="en-GB" sz="2400" dirty="0">
                <a:latin typeface="Garamond" panose="02020404030301010803" pitchFamily="18" charset="0"/>
              </a:rPr>
              <a:t>, of which there are many in this language who </a:t>
            </a:r>
            <a:r>
              <a:rPr lang="en-GB" sz="2400" b="1" dirty="0">
                <a:latin typeface="Garamond" panose="02020404030301010803" pitchFamily="18" charset="0"/>
              </a:rPr>
              <a:t>know only the vernacular and are not learned</a:t>
            </a:r>
            <a:r>
              <a:rPr lang="en-GB" sz="2400" dirty="0">
                <a:latin typeface="Garamond" panose="02020404030301010803" pitchFamily="18" charset="0"/>
              </a:rPr>
              <a:t>. […] And so it is evident that complete generosity moved me to employ the vernacular rather than Latin. [</a:t>
            </a:r>
            <a:r>
              <a:rPr lang="en-GB" sz="2400" i="1" dirty="0" err="1">
                <a:latin typeface="Garamond" panose="02020404030301010803" pitchFamily="18" charset="0"/>
              </a:rPr>
              <a:t>Convivio</a:t>
            </a:r>
            <a:r>
              <a:rPr lang="en-GB" sz="2400" dirty="0">
                <a:latin typeface="Garamond" panose="02020404030301010803" pitchFamily="18" charset="0"/>
              </a:rPr>
              <a:t>, I. IX. 4-5]</a:t>
            </a:r>
            <a:endParaRPr lang="en-CZ" sz="2400" dirty="0"/>
          </a:p>
        </p:txBody>
      </p:sp>
      <p:pic>
        <p:nvPicPr>
          <p:cNvPr id="4" name="Immagine 3">
            <a:extLst>
              <a:ext uri="{FF2B5EF4-FFF2-40B4-BE49-F238E27FC236}">
                <a16:creationId xmlns:a16="http://schemas.microsoft.com/office/drawing/2014/main" id="{8B623154-305D-EFC8-EEF0-52ABB6517365}"/>
              </a:ext>
            </a:extLst>
          </p:cNvPr>
          <p:cNvPicPr>
            <a:picLocks noChangeAspect="1"/>
          </p:cNvPicPr>
          <p:nvPr/>
        </p:nvPicPr>
        <p:blipFill rotWithShape="1">
          <a:blip r:embed="rId2">
            <a:extLst>
              <a:ext uri="{28A0092B-C50C-407E-A947-70E740481C1C}">
                <a14:useLocalDpi xmlns:a14="http://schemas.microsoft.com/office/drawing/2010/main" val="0"/>
              </a:ext>
            </a:extLst>
          </a:blip>
          <a:srcRect l="18941" r="9531"/>
          <a:stretch/>
        </p:blipFill>
        <p:spPr>
          <a:xfrm>
            <a:off x="20" y="10"/>
            <a:ext cx="4635571" cy="6857990"/>
          </a:xfrm>
          <a:prstGeom prst="rect">
            <a:avLst/>
          </a:prstGeom>
          <a:effectLst/>
        </p:spPr>
      </p:pic>
    </p:spTree>
    <p:extLst>
      <p:ext uri="{BB962C8B-B14F-4D97-AF65-F5344CB8AC3E}">
        <p14:creationId xmlns:p14="http://schemas.microsoft.com/office/powerpoint/2010/main" val="2862550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09D73-0DFE-9EA0-8587-CAD2DCC08BD0}"/>
              </a:ext>
            </a:extLst>
          </p:cNvPr>
          <p:cNvSpPr>
            <a:spLocks noGrp="1"/>
          </p:cNvSpPr>
          <p:nvPr>
            <p:ph type="title"/>
          </p:nvPr>
        </p:nvSpPr>
        <p:spPr>
          <a:xfrm>
            <a:off x="218574" y="132346"/>
            <a:ext cx="11754851" cy="709863"/>
          </a:xfrm>
          <a:solidFill>
            <a:srgbClr val="FF0000"/>
          </a:solidFill>
          <a:ln>
            <a:solidFill>
              <a:schemeClr val="accent1">
                <a:lumMod val="50000"/>
              </a:schemeClr>
            </a:solidFill>
          </a:ln>
        </p:spPr>
        <p:txBody>
          <a:bodyPr/>
          <a:lstStyle/>
          <a:p>
            <a:r>
              <a:rPr lang="en-CZ" dirty="0">
                <a:latin typeface="Garamond" panose="02020404030301010803" pitchFamily="18" charset="0"/>
              </a:rPr>
              <a:t>II. When, more exactly?</a:t>
            </a:r>
            <a:endParaRPr lang="en-CZ" dirty="0"/>
          </a:p>
        </p:txBody>
      </p:sp>
      <p:sp>
        <p:nvSpPr>
          <p:cNvPr id="3" name="Content Placeholder 2">
            <a:extLst>
              <a:ext uri="{FF2B5EF4-FFF2-40B4-BE49-F238E27FC236}">
                <a16:creationId xmlns:a16="http://schemas.microsoft.com/office/drawing/2014/main" id="{91F0A59B-BDC0-2828-A4AE-BD90C2206A01}"/>
              </a:ext>
            </a:extLst>
          </p:cNvPr>
          <p:cNvSpPr>
            <a:spLocks noGrp="1"/>
          </p:cNvSpPr>
          <p:nvPr>
            <p:ph idx="1"/>
          </p:nvPr>
        </p:nvSpPr>
        <p:spPr>
          <a:xfrm>
            <a:off x="156411" y="1034716"/>
            <a:ext cx="11754851" cy="5690938"/>
          </a:xfrm>
        </p:spPr>
        <p:txBody>
          <a:bodyPr>
            <a:noAutofit/>
          </a:bodyPr>
          <a:lstStyle/>
          <a:p>
            <a:pPr marL="0" indent="0">
              <a:buNone/>
            </a:pPr>
            <a:endParaRPr lang="en-GB" sz="2200" dirty="0">
              <a:latin typeface="Garamond" panose="02020404030301010803" pitchFamily="18" charset="0"/>
            </a:endParaRPr>
          </a:p>
          <a:p>
            <a:pPr marL="0" indent="0">
              <a:buNone/>
            </a:pPr>
            <a:r>
              <a:rPr lang="en-GB" sz="2400" dirty="0">
                <a:latin typeface="Garamond" panose="02020404030301010803" pitchFamily="18" charset="0"/>
              </a:rPr>
              <a:t>Scholars have advocated many different termini for our period, and there seems to be little agreement and indeed little basis for reasoned argument on these points. </a:t>
            </a:r>
            <a:r>
              <a:rPr lang="en-GB" sz="2400" b="1" dirty="0">
                <a:latin typeface="Garamond" panose="02020404030301010803" pitchFamily="18" charset="0"/>
              </a:rPr>
              <a:t>The Middle Ages begin</a:t>
            </a:r>
            <a:r>
              <a:rPr lang="en-GB" sz="2400" dirty="0">
                <a:latin typeface="Garamond" panose="02020404030301010803" pitchFamily="18" charset="0"/>
              </a:rPr>
              <a:t>, we are told, </a:t>
            </a:r>
            <a:r>
              <a:rPr lang="en-GB" sz="2400" b="1" dirty="0">
                <a:latin typeface="Garamond" panose="02020404030301010803" pitchFamily="18" charset="0"/>
              </a:rPr>
              <a:t>with the death of Theodosius in 395, </a:t>
            </a:r>
            <a:r>
              <a:rPr lang="en-GB" sz="2400" b="1" dirty="0">
                <a:solidFill>
                  <a:srgbClr val="FF0000"/>
                </a:solidFill>
                <a:latin typeface="Garamond" panose="02020404030301010803" pitchFamily="18" charset="0"/>
              </a:rPr>
              <a:t>or</a:t>
            </a:r>
            <a:r>
              <a:rPr lang="en-GB" sz="2400" b="1" dirty="0">
                <a:latin typeface="Garamond" panose="02020404030301010803" pitchFamily="18" charset="0"/>
              </a:rPr>
              <a:t> with the settlement of Germanic tribes in the Roman Empire, </a:t>
            </a:r>
            <a:r>
              <a:rPr lang="en-GB" sz="2400" b="1" dirty="0">
                <a:solidFill>
                  <a:srgbClr val="FF0000"/>
                </a:solidFill>
                <a:latin typeface="Garamond" panose="02020404030301010803" pitchFamily="18" charset="0"/>
              </a:rPr>
              <a:t>or</a:t>
            </a:r>
            <a:r>
              <a:rPr lang="en-GB" sz="2400" b="1" dirty="0">
                <a:latin typeface="Garamond" panose="02020404030301010803" pitchFamily="18" charset="0"/>
              </a:rPr>
              <a:t> with the sack of Rome in 410, </a:t>
            </a:r>
            <a:r>
              <a:rPr lang="en-GB" sz="2400" b="1" dirty="0">
                <a:solidFill>
                  <a:srgbClr val="FF0000"/>
                </a:solidFill>
                <a:latin typeface="Garamond" panose="02020404030301010803" pitchFamily="18" charset="0"/>
              </a:rPr>
              <a:t>or</a:t>
            </a:r>
            <a:r>
              <a:rPr lang="en-GB" sz="2400" b="1" dirty="0">
                <a:latin typeface="Garamond" panose="02020404030301010803" pitchFamily="18" charset="0"/>
              </a:rPr>
              <a:t> with the fall of the Western Roman Empire (usually dated C.E. 476), </a:t>
            </a:r>
            <a:r>
              <a:rPr lang="en-GB" sz="2400" b="1" dirty="0">
                <a:solidFill>
                  <a:srgbClr val="FF0000"/>
                </a:solidFill>
                <a:latin typeface="Garamond" panose="02020404030301010803" pitchFamily="18" charset="0"/>
              </a:rPr>
              <a:t>or </a:t>
            </a:r>
            <a:r>
              <a:rPr lang="en-GB" sz="2400" b="1" dirty="0">
                <a:latin typeface="Garamond" panose="02020404030301010803" pitchFamily="18" charset="0"/>
              </a:rPr>
              <a:t>even as late as the Moslem occupation of the Mediterranean</a:t>
            </a:r>
            <a:r>
              <a:rPr lang="en-GB" sz="2400" dirty="0">
                <a:latin typeface="Garamond" panose="02020404030301010803" pitchFamily="18" charset="0"/>
              </a:rPr>
              <a:t>. </a:t>
            </a:r>
            <a:r>
              <a:rPr lang="en-GB" sz="2400" b="1" dirty="0">
                <a:latin typeface="Garamond" panose="02020404030301010803" pitchFamily="18" charset="0"/>
              </a:rPr>
              <a:t>It ends … with the fall of Constantinople, </a:t>
            </a:r>
            <a:r>
              <a:rPr lang="en-GB" sz="2400" b="1" dirty="0">
                <a:solidFill>
                  <a:srgbClr val="FF0000"/>
                </a:solidFill>
                <a:latin typeface="Garamond" panose="02020404030301010803" pitchFamily="18" charset="0"/>
              </a:rPr>
              <a:t>or </a:t>
            </a:r>
            <a:r>
              <a:rPr lang="en-GB" sz="2400" b="1" dirty="0">
                <a:latin typeface="Garamond" panose="02020404030301010803" pitchFamily="18" charset="0"/>
              </a:rPr>
              <a:t>with the invention of printing, </a:t>
            </a:r>
            <a:r>
              <a:rPr lang="en-GB" sz="2400" b="1" dirty="0">
                <a:solidFill>
                  <a:srgbClr val="FF0000"/>
                </a:solidFill>
                <a:latin typeface="Garamond" panose="02020404030301010803" pitchFamily="18" charset="0"/>
              </a:rPr>
              <a:t>or</a:t>
            </a:r>
            <a:r>
              <a:rPr lang="en-GB" sz="2400" b="1" dirty="0">
                <a:latin typeface="Garamond" panose="02020404030301010803" pitchFamily="18" charset="0"/>
              </a:rPr>
              <a:t> with the discovery of America, </a:t>
            </a:r>
            <a:r>
              <a:rPr lang="en-GB" sz="2400" b="1" dirty="0">
                <a:solidFill>
                  <a:srgbClr val="FF0000"/>
                </a:solidFill>
                <a:latin typeface="Garamond" panose="02020404030301010803" pitchFamily="18" charset="0"/>
              </a:rPr>
              <a:t>or</a:t>
            </a:r>
            <a:r>
              <a:rPr lang="en-GB" sz="2400" b="1" dirty="0">
                <a:latin typeface="Garamond" panose="02020404030301010803" pitchFamily="18" charset="0"/>
              </a:rPr>
              <a:t> with the beginning of the Italian wars (1494), </a:t>
            </a:r>
            <a:r>
              <a:rPr lang="en-GB" sz="2400" b="1" dirty="0">
                <a:solidFill>
                  <a:srgbClr val="FF0000"/>
                </a:solidFill>
                <a:latin typeface="Garamond" panose="02020404030301010803" pitchFamily="18" charset="0"/>
              </a:rPr>
              <a:t>or</a:t>
            </a:r>
            <a:r>
              <a:rPr lang="en-GB" sz="2400" b="1" dirty="0">
                <a:latin typeface="Garamond" panose="02020404030301010803" pitchFamily="18" charset="0"/>
              </a:rPr>
              <a:t> with the Lutheran Reformation (1517), </a:t>
            </a:r>
            <a:r>
              <a:rPr lang="en-GB" sz="2400" b="1" dirty="0">
                <a:solidFill>
                  <a:srgbClr val="FF0000"/>
                </a:solidFill>
                <a:latin typeface="Garamond" panose="02020404030301010803" pitchFamily="18" charset="0"/>
              </a:rPr>
              <a:t>or</a:t>
            </a:r>
            <a:r>
              <a:rPr lang="en-GB" sz="2400" b="1" dirty="0">
                <a:latin typeface="Garamond" panose="02020404030301010803" pitchFamily="18" charset="0"/>
              </a:rPr>
              <a:t> with the election of Charles V (1519). Several reference works I have consulted simply assert that the Middle Ages ended in 1500</a:t>
            </a:r>
            <a:r>
              <a:rPr lang="en-GB" sz="2400" dirty="0">
                <a:latin typeface="Garamond" panose="02020404030301010803" pitchFamily="18" charset="0"/>
              </a:rPr>
              <a:t>, presumably on New Year's Eve. </a:t>
            </a:r>
            <a:r>
              <a:rPr lang="en-GB" sz="2400" b="1" dirty="0">
                <a:latin typeface="Garamond" panose="02020404030301010803" pitchFamily="18" charset="0"/>
              </a:rPr>
              <a:t>Yet another terminus often given for the Middle Ages is the so-called “Revival of Learning,” that marvellous era when Humanist scholars “discovered” classical texts and restored them to mankind after the long Gothic night</a:t>
            </a:r>
            <a:r>
              <a:rPr lang="en-GB" sz="2400" dirty="0">
                <a:latin typeface="Garamond" panose="02020404030301010803" pitchFamily="18" charset="0"/>
              </a:rPr>
              <a:t>. […] In view of all this disagreement over the duration of the Middle Ages, perhaps we should content ourselves with saying that our period extends from the close of the classical period to the beginning of the Renaissance. [F. Robinson, ‘Medieval: the Middle Ages’, </a:t>
            </a:r>
            <a:r>
              <a:rPr lang="en-GB" sz="2400" i="1" dirty="0">
                <a:latin typeface="Garamond" panose="02020404030301010803" pitchFamily="18" charset="0"/>
              </a:rPr>
              <a:t>Speculum</a:t>
            </a:r>
            <a:r>
              <a:rPr lang="en-GB" sz="2400" dirty="0">
                <a:latin typeface="Garamond" panose="02020404030301010803" pitchFamily="18" charset="0"/>
              </a:rPr>
              <a:t> 59 (1984), p. 748].</a:t>
            </a:r>
            <a:endParaRPr lang="en-CZ" sz="2400" dirty="0">
              <a:latin typeface="Garamond" panose="02020404030301010803" pitchFamily="18" charset="0"/>
            </a:endParaRPr>
          </a:p>
        </p:txBody>
      </p:sp>
    </p:spTree>
    <p:extLst>
      <p:ext uri="{BB962C8B-B14F-4D97-AF65-F5344CB8AC3E}">
        <p14:creationId xmlns:p14="http://schemas.microsoft.com/office/powerpoint/2010/main" val="4253438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F69BB00-7A0F-4B5E-C12E-96CDE5AD5E13}"/>
              </a:ext>
            </a:extLst>
          </p:cNvPr>
          <p:cNvSpPr>
            <a:spLocks noGrp="1"/>
          </p:cNvSpPr>
          <p:nvPr>
            <p:ph idx="1"/>
          </p:nvPr>
        </p:nvSpPr>
        <p:spPr>
          <a:xfrm>
            <a:off x="1" y="1"/>
            <a:ext cx="7952874" cy="6858000"/>
          </a:xfrm>
        </p:spPr>
        <p:txBody>
          <a:bodyPr>
            <a:noAutofit/>
          </a:bodyPr>
          <a:lstStyle/>
          <a:p>
            <a:pPr marL="0" indent="0">
              <a:buNone/>
            </a:pPr>
            <a:endParaRPr lang="en-GB" sz="2400" dirty="0">
              <a:latin typeface="Garamond" panose="02020404030301010803" pitchFamily="18" charset="0"/>
            </a:endParaRPr>
          </a:p>
          <a:p>
            <a:pPr marL="0" indent="0">
              <a:buNone/>
            </a:pPr>
            <a:endParaRPr lang="en-GB" sz="2400" dirty="0">
              <a:latin typeface="Garamond" panose="02020404030301010803" pitchFamily="18" charset="0"/>
            </a:endParaRPr>
          </a:p>
          <a:p>
            <a:pPr marL="0" indent="0">
              <a:buNone/>
            </a:pPr>
            <a:r>
              <a:rPr lang="en-GB" sz="2400" dirty="0">
                <a:latin typeface="Garamond" panose="02020404030301010803" pitchFamily="18" charset="0"/>
              </a:rPr>
              <a:t>What is the philosophical Middle-Age? How can you conceive – as far as its philosophy is concerned – the unity of a period of about ten centuries? When does it start? When does it end? If all periodization is relative to an object, and if philosophy is taught as long as it is alive, one will answer, by looking at the school institution, that </a:t>
            </a:r>
            <a:r>
              <a:rPr lang="en-GB" sz="2400" b="1" dirty="0">
                <a:latin typeface="Garamond" panose="02020404030301010803" pitchFamily="18" charset="0"/>
              </a:rPr>
              <a:t>the philosophical Middle Ages began in the 6th century with the closing of the Neoplatonic school of Athens and ends, at the very end of the 15th century, with the creation in Padua of a chair for teaching Aristotle in Greek (i.e. 1497)</a:t>
            </a:r>
            <a:r>
              <a:rPr lang="en-GB" sz="2400" dirty="0">
                <a:latin typeface="Garamond" panose="02020404030301010803" pitchFamily="18" charset="0"/>
              </a:rPr>
              <a:t>. To write the history of medieval philosophy is therefore to write the history of the philosophical texts of Antiquity, of their forms and genres, of their survival, of their diffusion, of their transmission, of their reproduction, of their reading. [Alain de Libera, inaugural lecture at the College de France, 2014; video, in French, at http://</a:t>
            </a:r>
            <a:r>
              <a:rPr lang="en-GB" sz="2400" dirty="0" err="1">
                <a:latin typeface="Garamond" panose="02020404030301010803" pitchFamily="18" charset="0"/>
              </a:rPr>
              <a:t>www.college-defrance.fr</a:t>
            </a:r>
            <a:r>
              <a:rPr lang="en-GB" sz="2400" dirty="0">
                <a:latin typeface="Garamond" panose="02020404030301010803" pitchFamily="18" charset="0"/>
              </a:rPr>
              <a:t>/site/</a:t>
            </a:r>
            <a:r>
              <a:rPr lang="en-GB" sz="2400" dirty="0" err="1">
                <a:latin typeface="Garamond" panose="02020404030301010803" pitchFamily="18" charset="0"/>
              </a:rPr>
              <a:t>alain</a:t>
            </a:r>
            <a:r>
              <a:rPr lang="en-GB" sz="2400" dirty="0">
                <a:latin typeface="Garamond" panose="02020404030301010803" pitchFamily="18" charset="0"/>
              </a:rPr>
              <a:t>-de-libera/inaugural-lecture-2014-02-13-18h00.htm )</a:t>
            </a:r>
            <a:endParaRPr lang="en-CZ" sz="2400" dirty="0">
              <a:latin typeface="Garamond" panose="02020404030301010803" pitchFamily="18" charset="0"/>
            </a:endParaRPr>
          </a:p>
        </p:txBody>
      </p:sp>
      <p:pic>
        <p:nvPicPr>
          <p:cNvPr id="5" name="Picture 4" descr="A person in a suit and tie sitting at a podium with a computer&#10;&#10;Description automatically generated with medium confidence">
            <a:extLst>
              <a:ext uri="{FF2B5EF4-FFF2-40B4-BE49-F238E27FC236}">
                <a16:creationId xmlns:a16="http://schemas.microsoft.com/office/drawing/2014/main" id="{00C34924-62B7-AA79-EF0A-0D3021A63F9F}"/>
              </a:ext>
            </a:extLst>
          </p:cNvPr>
          <p:cNvPicPr>
            <a:picLocks noChangeAspect="1"/>
          </p:cNvPicPr>
          <p:nvPr/>
        </p:nvPicPr>
        <p:blipFill rotWithShape="1">
          <a:blip r:embed="rId2"/>
          <a:srcRect l="5692" r="4344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19"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756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C15B6-8016-DA1B-0F6E-EEC34C478FBF}"/>
              </a:ext>
            </a:extLst>
          </p:cNvPr>
          <p:cNvSpPr>
            <a:spLocks noGrp="1"/>
          </p:cNvSpPr>
          <p:nvPr>
            <p:ph type="title"/>
          </p:nvPr>
        </p:nvSpPr>
        <p:spPr>
          <a:xfrm>
            <a:off x="187036" y="81451"/>
            <a:ext cx="11166764" cy="791385"/>
          </a:xfrm>
          <a:solidFill>
            <a:srgbClr val="FF0000"/>
          </a:solidFill>
          <a:ln>
            <a:solidFill>
              <a:schemeClr val="accent1">
                <a:lumMod val="50000"/>
              </a:schemeClr>
            </a:solidFill>
          </a:ln>
        </p:spPr>
        <p:txBody>
          <a:bodyPr>
            <a:normAutofit/>
          </a:bodyPr>
          <a:lstStyle/>
          <a:p>
            <a:r>
              <a:rPr lang="en-CZ" dirty="0">
                <a:latin typeface="Garamond" panose="02020404030301010803" pitchFamily="18" charset="0"/>
              </a:rPr>
              <a:t>…what if Middle Ages ended a bit later?</a:t>
            </a:r>
          </a:p>
        </p:txBody>
      </p:sp>
      <p:pic>
        <p:nvPicPr>
          <p:cNvPr id="5" name="Content Placeholder 4" descr="A painting of a person&#10;&#10;Description automatically generated with medium confidence">
            <a:extLst>
              <a:ext uri="{FF2B5EF4-FFF2-40B4-BE49-F238E27FC236}">
                <a16:creationId xmlns:a16="http://schemas.microsoft.com/office/drawing/2014/main" id="{5E09603D-7FA9-73C5-FE28-BEDADAF39CCA}"/>
              </a:ext>
            </a:extLst>
          </p:cNvPr>
          <p:cNvPicPr>
            <a:picLocks noGrp="1" noChangeAspect="1"/>
          </p:cNvPicPr>
          <p:nvPr>
            <p:ph idx="1"/>
          </p:nvPr>
        </p:nvPicPr>
        <p:blipFill>
          <a:blip r:embed="rId2"/>
          <a:stretch>
            <a:fillRect/>
          </a:stretch>
        </p:blipFill>
        <p:spPr>
          <a:xfrm>
            <a:off x="6560325" y="1402630"/>
            <a:ext cx="3047802" cy="3730480"/>
          </a:xfrm>
        </p:spPr>
      </p:pic>
      <p:pic>
        <p:nvPicPr>
          <p:cNvPr id="7" name="Picture 6" descr="A person with a mustache&#10;&#10;Description automatically generated with low confidence">
            <a:extLst>
              <a:ext uri="{FF2B5EF4-FFF2-40B4-BE49-F238E27FC236}">
                <a16:creationId xmlns:a16="http://schemas.microsoft.com/office/drawing/2014/main" id="{3F4A4740-66FA-7FD2-C031-C53E1241FD7A}"/>
              </a:ext>
            </a:extLst>
          </p:cNvPr>
          <p:cNvPicPr>
            <a:picLocks noChangeAspect="1"/>
          </p:cNvPicPr>
          <p:nvPr/>
        </p:nvPicPr>
        <p:blipFill>
          <a:blip r:embed="rId3"/>
          <a:stretch>
            <a:fillRect/>
          </a:stretch>
        </p:blipFill>
        <p:spPr>
          <a:xfrm>
            <a:off x="9713723" y="3103799"/>
            <a:ext cx="2270656" cy="3201879"/>
          </a:xfrm>
          <a:prstGeom prst="rect">
            <a:avLst/>
          </a:prstGeom>
        </p:spPr>
      </p:pic>
      <p:sp>
        <p:nvSpPr>
          <p:cNvPr id="8" name="TextBox 7">
            <a:extLst>
              <a:ext uri="{FF2B5EF4-FFF2-40B4-BE49-F238E27FC236}">
                <a16:creationId xmlns:a16="http://schemas.microsoft.com/office/drawing/2014/main" id="{9A5B12F9-0F1C-BEC3-C267-F70B9AFC89B4}"/>
              </a:ext>
            </a:extLst>
          </p:cNvPr>
          <p:cNvSpPr txBox="1"/>
          <p:nvPr/>
        </p:nvSpPr>
        <p:spPr>
          <a:xfrm>
            <a:off x="6560325" y="5299221"/>
            <a:ext cx="3047802" cy="1477328"/>
          </a:xfrm>
          <a:prstGeom prst="rect">
            <a:avLst/>
          </a:prstGeom>
          <a:noFill/>
        </p:spPr>
        <p:txBody>
          <a:bodyPr wrap="square" rtlCol="0">
            <a:spAutoFit/>
          </a:bodyPr>
          <a:lstStyle/>
          <a:p>
            <a:pPr algn="just"/>
            <a:r>
              <a:rPr lang="en-CZ" b="1" dirty="0">
                <a:latin typeface="Garamond" panose="02020404030301010803" pitchFamily="18" charset="0"/>
              </a:rPr>
              <a:t>“…Descartes (1595-1650) is the last of the medieval philosophers”</a:t>
            </a:r>
          </a:p>
          <a:p>
            <a:pPr algn="just"/>
            <a:endParaRPr lang="en-CZ" b="1" dirty="0">
              <a:latin typeface="Garamond" panose="02020404030301010803" pitchFamily="18" charset="0"/>
            </a:endParaRPr>
          </a:p>
          <a:p>
            <a:pPr algn="r"/>
            <a:r>
              <a:rPr lang="en-CZ" b="1" dirty="0">
                <a:latin typeface="Garamond" panose="02020404030301010803" pitchFamily="18" charset="0"/>
              </a:rPr>
              <a:t>Martin Heidegger</a:t>
            </a:r>
          </a:p>
        </p:txBody>
      </p:sp>
      <p:sp>
        <p:nvSpPr>
          <p:cNvPr id="12" name="TextBox 11">
            <a:extLst>
              <a:ext uri="{FF2B5EF4-FFF2-40B4-BE49-F238E27FC236}">
                <a16:creationId xmlns:a16="http://schemas.microsoft.com/office/drawing/2014/main" id="{B11E7A97-47D5-EF68-343C-16C011F0A001}"/>
              </a:ext>
            </a:extLst>
          </p:cNvPr>
          <p:cNvSpPr txBox="1"/>
          <p:nvPr/>
        </p:nvSpPr>
        <p:spPr>
          <a:xfrm>
            <a:off x="207621" y="872836"/>
            <a:ext cx="5974971" cy="7017306"/>
          </a:xfrm>
          <a:prstGeom prst="rect">
            <a:avLst/>
          </a:prstGeom>
          <a:noFill/>
        </p:spPr>
        <p:txBody>
          <a:bodyPr wrap="square" rtlCol="0">
            <a:spAutoFit/>
          </a:bodyPr>
          <a:lstStyle/>
          <a:p>
            <a:r>
              <a:rPr lang="en-CZ" sz="2400" dirty="0">
                <a:latin typeface="Garamond" panose="02020404030301010803" pitchFamily="18" charset="0"/>
              </a:rPr>
              <a:t>For example, according to these criteria:</a:t>
            </a:r>
          </a:p>
          <a:p>
            <a:endParaRPr lang="en-CZ" sz="2400" dirty="0">
              <a:latin typeface="Garamond" panose="02020404030301010803" pitchFamily="18" charset="0"/>
            </a:endParaRPr>
          </a:p>
          <a:p>
            <a:pPr marL="285750" indent="-285750">
              <a:buFont typeface="Arial" panose="020B0604020202020204" pitchFamily="34" charset="0"/>
              <a:buChar char="•"/>
            </a:pPr>
            <a:r>
              <a:rPr lang="en-GB" sz="2400" dirty="0">
                <a:latin typeface="Garamond" panose="02020404030301010803" pitchFamily="18" charset="0"/>
              </a:rPr>
              <a:t>U</a:t>
            </a:r>
            <a:r>
              <a:rPr lang="en-CZ" sz="2400" dirty="0">
                <a:latin typeface="Garamond" panose="02020404030301010803" pitchFamily="18" charset="0"/>
              </a:rPr>
              <a:t>se of Latin language</a:t>
            </a:r>
          </a:p>
          <a:p>
            <a:endParaRPr lang="en-CZ" sz="2400" dirty="0">
              <a:latin typeface="Garamond" panose="02020404030301010803" pitchFamily="18" charset="0"/>
            </a:endParaRPr>
          </a:p>
          <a:p>
            <a:pPr marL="285750" indent="-285750">
              <a:buFont typeface="Arial" panose="020B0604020202020204" pitchFamily="34" charset="0"/>
              <a:buChar char="•"/>
            </a:pPr>
            <a:r>
              <a:rPr lang="en-CZ" sz="2400" dirty="0">
                <a:latin typeface="Garamond" panose="02020404030301010803" pitchFamily="18" charset="0"/>
              </a:rPr>
              <a:t>Discussion of topics and texts inherited from Antiquity, always debated, going from the representation of the world to the daily life wisdom and practices</a:t>
            </a:r>
          </a:p>
          <a:p>
            <a:endParaRPr lang="en-CZ" sz="2400" dirty="0">
              <a:latin typeface="Garamond" panose="02020404030301010803" pitchFamily="18" charset="0"/>
            </a:endParaRPr>
          </a:p>
          <a:p>
            <a:pPr marL="285750" indent="-285750">
              <a:buFont typeface="Arial" panose="020B0604020202020204" pitchFamily="34" charset="0"/>
              <a:buChar char="•"/>
            </a:pPr>
            <a:r>
              <a:rPr lang="en-CZ" sz="2400" dirty="0">
                <a:latin typeface="Garamond" panose="02020404030301010803" pitchFamily="18" charset="0"/>
              </a:rPr>
              <a:t>Tensions between faith and reason entering such discussions</a:t>
            </a:r>
          </a:p>
          <a:p>
            <a:pPr marL="285750" indent="-285750">
              <a:buFont typeface="Arial" panose="020B0604020202020204" pitchFamily="34" charset="0"/>
              <a:buChar char="•"/>
            </a:pPr>
            <a:endParaRPr lang="en-CZ" sz="2400" dirty="0">
              <a:latin typeface="Garamond" panose="02020404030301010803" pitchFamily="18" charset="0"/>
            </a:endParaRPr>
          </a:p>
          <a:p>
            <a:pPr marL="285750" indent="-285750">
              <a:buFont typeface="Arial" panose="020B0604020202020204" pitchFamily="34" charset="0"/>
              <a:buChar char="•"/>
            </a:pPr>
            <a:r>
              <a:rPr lang="en-CZ" sz="2400" dirty="0">
                <a:latin typeface="Garamond" panose="02020404030301010803" pitchFamily="18" charset="0"/>
              </a:rPr>
              <a:t>Circulation of texts (scientific works, notes, letters)  through manuscripts (rukopisy), not only through books</a:t>
            </a:r>
          </a:p>
          <a:p>
            <a:endParaRPr lang="en-CZ" sz="2400" dirty="0">
              <a:latin typeface="Garamond" panose="02020404030301010803" pitchFamily="18" charset="0"/>
            </a:endParaRPr>
          </a:p>
          <a:p>
            <a:pPr marL="285750" indent="-285750">
              <a:buFont typeface="Arial" panose="020B0604020202020204" pitchFamily="34" charset="0"/>
              <a:buChar char="•"/>
            </a:pPr>
            <a:endParaRPr lang="en-CZ" sz="2400" dirty="0">
              <a:latin typeface="Garamond" panose="02020404030301010803" pitchFamily="18" charset="0"/>
            </a:endParaRPr>
          </a:p>
          <a:p>
            <a:pPr marL="285750" indent="-285750">
              <a:buFont typeface="Arial" panose="020B0604020202020204" pitchFamily="34" charset="0"/>
              <a:buChar char="•"/>
            </a:pPr>
            <a:endParaRPr lang="en-CZ" sz="2400" dirty="0">
              <a:latin typeface="Garamond" panose="02020404030301010803" pitchFamily="18" charset="0"/>
            </a:endParaRPr>
          </a:p>
          <a:p>
            <a:pPr marL="285750" indent="-285750">
              <a:buFont typeface="Arial" panose="020B0604020202020204" pitchFamily="34" charset="0"/>
              <a:buChar char="•"/>
            </a:pPr>
            <a:endParaRPr lang="en-CZ" dirty="0"/>
          </a:p>
        </p:txBody>
      </p:sp>
    </p:spTree>
    <p:extLst>
      <p:ext uri="{BB962C8B-B14F-4D97-AF65-F5344CB8AC3E}">
        <p14:creationId xmlns:p14="http://schemas.microsoft.com/office/powerpoint/2010/main" val="2415696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picture containing letter&#10;&#10;Description automatically generated">
            <a:extLst>
              <a:ext uri="{FF2B5EF4-FFF2-40B4-BE49-F238E27FC236}">
                <a16:creationId xmlns:a16="http://schemas.microsoft.com/office/drawing/2014/main" id="{D331C9FB-761D-900C-6005-E318901CC88B}"/>
              </a:ext>
            </a:extLst>
          </p:cNvPr>
          <p:cNvPicPr>
            <a:picLocks noGrp="1" noChangeAspect="1"/>
          </p:cNvPicPr>
          <p:nvPr>
            <p:ph idx="1"/>
          </p:nvPr>
        </p:nvPicPr>
        <p:blipFill>
          <a:blip r:embed="rId2"/>
          <a:stretch>
            <a:fillRect/>
          </a:stretch>
        </p:blipFill>
        <p:spPr>
          <a:xfrm>
            <a:off x="8172947" y="542818"/>
            <a:ext cx="3894362" cy="6315182"/>
          </a:xfrm>
        </p:spPr>
      </p:pic>
      <p:pic>
        <p:nvPicPr>
          <p:cNvPr id="7" name="Picture 6" descr="Text, letter&#10;&#10;Description automatically generated">
            <a:extLst>
              <a:ext uri="{FF2B5EF4-FFF2-40B4-BE49-F238E27FC236}">
                <a16:creationId xmlns:a16="http://schemas.microsoft.com/office/drawing/2014/main" id="{74B88BB9-AF1D-542B-733B-16EEEBA96EEF}"/>
              </a:ext>
            </a:extLst>
          </p:cNvPr>
          <p:cNvPicPr>
            <a:picLocks noChangeAspect="1"/>
          </p:cNvPicPr>
          <p:nvPr/>
        </p:nvPicPr>
        <p:blipFill>
          <a:blip r:embed="rId3"/>
          <a:stretch>
            <a:fillRect/>
          </a:stretch>
        </p:blipFill>
        <p:spPr>
          <a:xfrm>
            <a:off x="124691" y="1"/>
            <a:ext cx="5247173" cy="5392882"/>
          </a:xfrm>
          <a:prstGeom prst="rect">
            <a:avLst/>
          </a:prstGeom>
        </p:spPr>
      </p:pic>
      <p:pic>
        <p:nvPicPr>
          <p:cNvPr id="9" name="Picture 8" descr="Text, letter&#10;&#10;Description automatically generated">
            <a:extLst>
              <a:ext uri="{FF2B5EF4-FFF2-40B4-BE49-F238E27FC236}">
                <a16:creationId xmlns:a16="http://schemas.microsoft.com/office/drawing/2014/main" id="{F427B832-BE79-CD6C-9B88-8CE4D8B726F5}"/>
              </a:ext>
            </a:extLst>
          </p:cNvPr>
          <p:cNvPicPr>
            <a:picLocks noChangeAspect="1"/>
          </p:cNvPicPr>
          <p:nvPr/>
        </p:nvPicPr>
        <p:blipFill>
          <a:blip r:embed="rId4"/>
          <a:stretch>
            <a:fillRect/>
          </a:stretch>
        </p:blipFill>
        <p:spPr>
          <a:xfrm>
            <a:off x="2502138" y="4453083"/>
            <a:ext cx="4318000" cy="1879600"/>
          </a:xfrm>
          <a:prstGeom prst="rect">
            <a:avLst/>
          </a:prstGeom>
        </p:spPr>
      </p:pic>
    </p:spTree>
    <p:extLst>
      <p:ext uri="{BB962C8B-B14F-4D97-AF65-F5344CB8AC3E}">
        <p14:creationId xmlns:p14="http://schemas.microsoft.com/office/powerpoint/2010/main" val="3654325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42FA-CC6C-6730-4F7D-4532CED35DA0}"/>
              </a:ext>
            </a:extLst>
          </p:cNvPr>
          <p:cNvSpPr>
            <a:spLocks noGrp="1"/>
          </p:cNvSpPr>
          <p:nvPr>
            <p:ph type="title"/>
          </p:nvPr>
        </p:nvSpPr>
        <p:spPr>
          <a:xfrm>
            <a:off x="74544" y="26331"/>
            <a:ext cx="11353800" cy="948227"/>
          </a:xfrm>
          <a:solidFill>
            <a:srgbClr val="FF0000"/>
          </a:solidFill>
          <a:ln>
            <a:solidFill>
              <a:schemeClr val="accent1">
                <a:lumMod val="50000"/>
              </a:schemeClr>
            </a:solidFill>
          </a:ln>
        </p:spPr>
        <p:txBody>
          <a:bodyPr/>
          <a:lstStyle/>
          <a:p>
            <a:r>
              <a:rPr lang="en-CZ" dirty="0">
                <a:latin typeface="Garamond" panose="02020404030301010803" pitchFamily="18" charset="0"/>
              </a:rPr>
              <a:t>III. What all this has to do with philosophy? </a:t>
            </a:r>
          </a:p>
        </p:txBody>
      </p:sp>
      <p:pic>
        <p:nvPicPr>
          <p:cNvPr id="5" name="Picture 4" descr="A picture containing altar, furniture&#10;&#10;Description automatically generated">
            <a:extLst>
              <a:ext uri="{FF2B5EF4-FFF2-40B4-BE49-F238E27FC236}">
                <a16:creationId xmlns:a16="http://schemas.microsoft.com/office/drawing/2014/main" id="{E09C6398-4FD0-30B2-CED2-FFBB28A50942}"/>
              </a:ext>
            </a:extLst>
          </p:cNvPr>
          <p:cNvPicPr>
            <a:picLocks noChangeAspect="1"/>
          </p:cNvPicPr>
          <p:nvPr/>
        </p:nvPicPr>
        <p:blipFill>
          <a:blip r:embed="rId2"/>
          <a:stretch>
            <a:fillRect/>
          </a:stretch>
        </p:blipFill>
        <p:spPr>
          <a:xfrm>
            <a:off x="7874337" y="1076858"/>
            <a:ext cx="3554007" cy="5459024"/>
          </a:xfrm>
          <a:prstGeom prst="rect">
            <a:avLst/>
          </a:prstGeom>
        </p:spPr>
      </p:pic>
      <p:sp>
        <p:nvSpPr>
          <p:cNvPr id="6" name="Content Placeholder 5">
            <a:extLst>
              <a:ext uri="{FF2B5EF4-FFF2-40B4-BE49-F238E27FC236}">
                <a16:creationId xmlns:a16="http://schemas.microsoft.com/office/drawing/2014/main" id="{1B95B915-97E0-E635-1626-75CB19EE8DCE}"/>
              </a:ext>
            </a:extLst>
          </p:cNvPr>
          <p:cNvSpPr>
            <a:spLocks noGrp="1"/>
          </p:cNvSpPr>
          <p:nvPr>
            <p:ph idx="1"/>
          </p:nvPr>
        </p:nvSpPr>
        <p:spPr>
          <a:xfrm>
            <a:off x="204537" y="1170376"/>
            <a:ext cx="7547081" cy="5006587"/>
          </a:xfrm>
        </p:spPr>
        <p:txBody>
          <a:bodyPr/>
          <a:lstStyle/>
          <a:p>
            <a:pPr marL="0" indent="0" algn="ctr">
              <a:buNone/>
            </a:pPr>
            <a:r>
              <a:rPr lang="en-CZ" sz="2400" dirty="0">
                <a:latin typeface="Garamond" panose="02020404030301010803" pitchFamily="18" charset="0"/>
              </a:rPr>
              <a:t>Organization of the studies</a:t>
            </a:r>
          </a:p>
          <a:p>
            <a:pPr marL="0" indent="0" algn="ctr">
              <a:buNone/>
            </a:pPr>
            <a:endParaRPr lang="en-CZ" sz="2400" dirty="0">
              <a:latin typeface="Garamond" panose="02020404030301010803" pitchFamily="18" charset="0"/>
            </a:endParaRPr>
          </a:p>
          <a:p>
            <a:pPr marL="0" indent="0">
              <a:buNone/>
            </a:pPr>
            <a:r>
              <a:rPr lang="en-CZ" sz="2400" dirty="0">
                <a:latin typeface="Garamond" panose="02020404030301010803" pitchFamily="18" charset="0"/>
              </a:rPr>
              <a:t>General formation (start: 14 years old):</a:t>
            </a:r>
          </a:p>
          <a:p>
            <a:pPr marL="0" indent="0">
              <a:buNone/>
            </a:pPr>
            <a:r>
              <a:rPr lang="en-CZ" sz="2400" dirty="0">
                <a:latin typeface="Garamond" panose="02020404030301010803" pitchFamily="18" charset="0"/>
              </a:rPr>
              <a:t>About 6-7 years at the</a:t>
            </a:r>
          </a:p>
          <a:p>
            <a:r>
              <a:rPr lang="en-CZ" sz="2400" b="1" dirty="0">
                <a:latin typeface="Garamond" panose="02020404030301010803" pitchFamily="18" charset="0"/>
              </a:rPr>
              <a:t>Faculty of Arts</a:t>
            </a:r>
            <a:r>
              <a:rPr lang="en-CZ" sz="2400" dirty="0">
                <a:latin typeface="Garamond" panose="02020404030301010803" pitchFamily="18" charset="0"/>
              </a:rPr>
              <a:t>: Grammar, logic, </a:t>
            </a:r>
            <a:r>
              <a:rPr lang="en-CZ" sz="2400" i="1" dirty="0">
                <a:latin typeface="Garamond" panose="02020404030301010803" pitchFamily="18" charset="0"/>
              </a:rPr>
              <a:t>quadrivium</a:t>
            </a:r>
            <a:r>
              <a:rPr lang="en-CZ" sz="2400" dirty="0">
                <a:latin typeface="Garamond" panose="02020404030301010803" pitchFamily="18" charset="0"/>
              </a:rPr>
              <a:t>, natural philosophy, metaphysics ___________________________________________</a:t>
            </a:r>
          </a:p>
          <a:p>
            <a:r>
              <a:rPr lang="en-CZ" sz="2400" b="1" dirty="0">
                <a:latin typeface="Garamond" panose="02020404030301010803" pitchFamily="18" charset="0"/>
              </a:rPr>
              <a:t>Faculty of Theology: </a:t>
            </a:r>
            <a:r>
              <a:rPr lang="en-CZ" sz="2400" dirty="0">
                <a:latin typeface="Garamond" panose="02020404030301010803" pitchFamily="18" charset="0"/>
              </a:rPr>
              <a:t>12/16 years studying Bible, </a:t>
            </a:r>
            <a:r>
              <a:rPr lang="en-CZ" sz="2400" i="1" dirty="0">
                <a:latin typeface="Garamond" panose="02020404030301010803" pitchFamily="18" charset="0"/>
              </a:rPr>
              <a:t>Sentences</a:t>
            </a:r>
            <a:r>
              <a:rPr lang="en-CZ" sz="2400" dirty="0">
                <a:latin typeface="Garamond" panose="02020404030301010803" pitchFamily="18" charset="0"/>
              </a:rPr>
              <a:t>, </a:t>
            </a:r>
            <a:r>
              <a:rPr lang="en-CZ" sz="2400" i="1" dirty="0">
                <a:latin typeface="Garamond" panose="02020404030301010803" pitchFamily="18" charset="0"/>
              </a:rPr>
              <a:t>Historia scholastica </a:t>
            </a:r>
            <a:r>
              <a:rPr lang="en-CZ" sz="2400" dirty="0">
                <a:latin typeface="Garamond" panose="02020404030301010803" pitchFamily="18" charset="0"/>
              </a:rPr>
              <a:t>(but also some philosophy!)</a:t>
            </a:r>
          </a:p>
          <a:p>
            <a:r>
              <a:rPr lang="en-CZ" sz="2400" b="1" dirty="0">
                <a:latin typeface="Garamond" panose="02020404030301010803" pitchFamily="18" charset="0"/>
              </a:rPr>
              <a:t>Faculty of Law: </a:t>
            </a:r>
            <a:r>
              <a:rPr lang="en-CZ" sz="2400" dirty="0">
                <a:latin typeface="Garamond" panose="02020404030301010803" pitchFamily="18" charset="0"/>
              </a:rPr>
              <a:t>7/10 years, civil and canonical law</a:t>
            </a:r>
          </a:p>
          <a:p>
            <a:r>
              <a:rPr lang="en-CZ" sz="2400" b="1" dirty="0">
                <a:latin typeface="Garamond" panose="02020404030301010803" pitchFamily="18" charset="0"/>
              </a:rPr>
              <a:t>Faculty of Medicine</a:t>
            </a:r>
            <a:r>
              <a:rPr lang="en-CZ" sz="2400" dirty="0">
                <a:latin typeface="Garamond" panose="02020404030301010803" pitchFamily="18" charset="0"/>
              </a:rPr>
              <a:t>: 7/10 years studying Greek and Arabic medicine (in Latin!)</a:t>
            </a:r>
          </a:p>
        </p:txBody>
      </p:sp>
    </p:spTree>
    <p:extLst>
      <p:ext uri="{BB962C8B-B14F-4D97-AF65-F5344CB8AC3E}">
        <p14:creationId xmlns:p14="http://schemas.microsoft.com/office/powerpoint/2010/main" val="1800441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978</TotalTime>
  <Words>1452</Words>
  <Application>Microsoft Macintosh PowerPoint</Application>
  <PresentationFormat>Widescreen</PresentationFormat>
  <Paragraphs>99</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Garamond</vt:lpstr>
      <vt:lpstr>Office Theme</vt:lpstr>
      <vt:lpstr>Who Speaks Latin? From Medieval to Modern Philosophy</vt:lpstr>
      <vt:lpstr>The project: </vt:lpstr>
      <vt:lpstr>I. Who spoke Latin in the Middle Ages?</vt:lpstr>
      <vt:lpstr>…and who did not? </vt:lpstr>
      <vt:lpstr>II. When, more exactly?</vt:lpstr>
      <vt:lpstr>PowerPoint Presentation</vt:lpstr>
      <vt:lpstr>…what if Middle Ages ended a bit later?</vt:lpstr>
      <vt:lpstr>PowerPoint Presentation</vt:lpstr>
      <vt:lpstr>III. What all this has to do with philosophy? </vt:lpstr>
      <vt:lpstr>III. What all this has to do with philosophy? </vt:lpstr>
      <vt:lpstr>Students spoke Latin!</vt:lpstr>
      <vt:lpstr>The role of the students in culture transmission</vt:lpstr>
      <vt:lpstr>(1) they invented the first comics!</vt:lpstr>
      <vt:lpstr>(2) They gave their own contribution!</vt:lpstr>
      <vt:lpstr>PowerPoint Presentation</vt:lpstr>
      <vt:lpstr>They wrote “books” (3)</vt:lpstr>
      <vt:lpstr>How it looked like</vt:lpstr>
      <vt:lpstr>“Liber tertius Aristotelis de anima annotationibus doctissimus D. Jacobi Valentini in Claromontano collegio ordinarii professoris illustratus et elucidatus”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Speaks Latin? From Medieval to Modern Philosophy</dc:title>
  <dc:creator>Tropia, Anna</dc:creator>
  <cp:lastModifiedBy>Tropia, Anna</cp:lastModifiedBy>
  <cp:revision>13</cp:revision>
  <dcterms:created xsi:type="dcterms:W3CDTF">2022-04-24T13:30:51Z</dcterms:created>
  <dcterms:modified xsi:type="dcterms:W3CDTF">2022-04-26T09:26:46Z</dcterms:modified>
</cp:coreProperties>
</file>