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316" r:id="rId3"/>
    <p:sldId id="331" r:id="rId4"/>
    <p:sldId id="260" r:id="rId5"/>
    <p:sldId id="262" r:id="rId6"/>
    <p:sldId id="319"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5" r:id="rId20"/>
    <p:sldId id="270" r:id="rId21"/>
    <p:sldId id="271" r:id="rId22"/>
    <p:sldId id="346" r:id="rId23"/>
    <p:sldId id="347" r:id="rId24"/>
    <p:sldId id="284" r:id="rId25"/>
    <p:sldId id="285" r:id="rId26"/>
    <p:sldId id="286" r:id="rId27"/>
    <p:sldId id="287" r:id="rId28"/>
    <p:sldId id="288" r:id="rId29"/>
    <p:sldId id="289" r:id="rId30"/>
    <p:sldId id="290" r:id="rId31"/>
    <p:sldId id="293" r:id="rId32"/>
    <p:sldId id="294" r:id="rId33"/>
    <p:sldId id="322" r:id="rId34"/>
    <p:sldId id="323"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6DB8536B-C371-4F07-B1D7-2C42C9279222}"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B8536B-C371-4F07-B1D7-2C42C927922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B8536B-C371-4F07-B1D7-2C42C9279222}"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8382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04800" y="1554163"/>
            <a:ext cx="4267200" cy="45259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24400" y="1554163"/>
            <a:ext cx="4267200" cy="45259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10"/>
          <p:cNvSpPr>
            <a:spLocks noGrp="1"/>
          </p:cNvSpPr>
          <p:nvPr>
            <p:ph type="dt" sz="half" idx="10"/>
          </p:nvPr>
        </p:nvSpPr>
        <p:spPr/>
        <p:txBody>
          <a:bodyPr/>
          <a:lstStyle>
            <a:lvl1pPr>
              <a:defRPr/>
            </a:lvl1pPr>
          </a:lstStyle>
          <a:p>
            <a:pPr>
              <a:defRPr/>
            </a:pPr>
            <a:fld id="{DF2F9838-01BB-44AD-B65F-6C0034E22D8C}" type="datetimeFigureOut">
              <a:rPr lang="cs-CZ"/>
              <a:pPr>
                <a:defRPr/>
              </a:pPr>
              <a:t>12.11.2013</a:t>
            </a:fld>
            <a:endParaRPr lang="cs-CZ"/>
          </a:p>
        </p:txBody>
      </p:sp>
      <p:sp>
        <p:nvSpPr>
          <p:cNvPr id="6" name="Zástupný symbol pro zápatí 27"/>
          <p:cNvSpPr>
            <a:spLocks noGrp="1"/>
          </p:cNvSpPr>
          <p:nvPr>
            <p:ph type="ftr" sz="quarter" idx="11"/>
          </p:nvPr>
        </p:nvSpPr>
        <p:spPr/>
        <p:txBody>
          <a:bodyPr/>
          <a:lstStyle>
            <a:lvl1pPr>
              <a:defRPr/>
            </a:lvl1pPr>
          </a:lstStyle>
          <a:p>
            <a:pPr>
              <a:defRPr/>
            </a:pPr>
            <a:endParaRPr lang="cs-CZ"/>
          </a:p>
        </p:txBody>
      </p:sp>
      <p:sp>
        <p:nvSpPr>
          <p:cNvPr id="7" name="Zástupný symbol pro číslo snímku 4"/>
          <p:cNvSpPr>
            <a:spLocks noGrp="1"/>
          </p:cNvSpPr>
          <p:nvPr>
            <p:ph type="sldNum" sz="quarter" idx="12"/>
          </p:nvPr>
        </p:nvSpPr>
        <p:spPr/>
        <p:txBody>
          <a:bodyPr/>
          <a:lstStyle>
            <a:lvl1pPr>
              <a:defRPr/>
            </a:lvl1pPr>
          </a:lstStyle>
          <a:p>
            <a:pPr>
              <a:defRPr/>
            </a:pPr>
            <a:fld id="{F961736F-678F-4F16-8B78-B2D2E59DAA03}"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6DB8536B-C371-4F07-B1D7-2C42C927922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6DB8536B-C371-4F07-B1D7-2C42C9279222}"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6DB8536B-C371-4F07-B1D7-2C42C927922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6DB8536B-C371-4F07-B1D7-2C42C9279222}" type="slidenum">
              <a:rPr lang="cs-CZ" smtClean="0"/>
              <a:pPr/>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DB8536B-C371-4F07-B1D7-2C42C927922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DB8536B-C371-4F07-B1D7-2C42C927922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DB8536B-C371-4F07-B1D7-2C42C927922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666B97E7-BABF-4367-B366-34E58FF85FBA}" type="datetimeFigureOut">
              <a:rPr lang="cs-CZ" smtClean="0"/>
              <a:pPr/>
              <a:t>12.11.2013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6DB8536B-C371-4F07-B1D7-2C42C9279222}"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6B97E7-BABF-4367-B366-34E58FF85FBA}" type="datetimeFigureOut">
              <a:rPr lang="cs-CZ" smtClean="0"/>
              <a:pPr/>
              <a:t>12.11.2013</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DB8536B-C371-4F07-B1D7-2C42C9279222}"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dirty="0"/>
          </a:p>
        </p:txBody>
      </p:sp>
      <p:sp>
        <p:nvSpPr>
          <p:cNvPr id="3" name="Podnadpis 2"/>
          <p:cNvSpPr>
            <a:spLocks noGrp="1"/>
          </p:cNvSpPr>
          <p:nvPr>
            <p:ph type="subTitle" idx="1"/>
          </p:nvPr>
        </p:nvSpPr>
        <p:spPr/>
        <p:txBody>
          <a:bodyPr/>
          <a:lstStyle/>
          <a:p>
            <a:endParaRPr lang="cs-CZ"/>
          </a:p>
        </p:txBody>
      </p:sp>
      <p:pic>
        <p:nvPicPr>
          <p:cNvPr id="1026" name="Picture 2"/>
          <p:cNvPicPr>
            <a:picLocks noChangeAspect="1" noChangeArrowheads="1"/>
          </p:cNvPicPr>
          <p:nvPr/>
        </p:nvPicPr>
        <p:blipFill>
          <a:blip r:embed="rId2" cstate="print"/>
          <a:srcRect/>
          <a:stretch>
            <a:fillRect/>
          </a:stretch>
        </p:blipFill>
        <p:spPr bwMode="auto">
          <a:xfrm>
            <a:off x="-180527" y="0"/>
            <a:ext cx="9324528" cy="6858000"/>
          </a:xfrm>
          <a:prstGeom prst="rect">
            <a:avLst/>
          </a:prstGeom>
          <a:noFill/>
          <a:ln w="9525">
            <a:noFill/>
            <a:miter lim="800000"/>
            <a:headEnd/>
            <a:tailEnd/>
          </a:ln>
          <a:effectLst>
            <a:glow rad="63500">
              <a:schemeClr val="accent4">
                <a:satMod val="175000"/>
                <a:alpha val="40000"/>
              </a:schemeClr>
            </a:glow>
          </a:effectLst>
        </p:spPr>
      </p:pic>
      <p:sp>
        <p:nvSpPr>
          <p:cNvPr id="5" name="Obdélník 4"/>
          <p:cNvSpPr/>
          <p:nvPr/>
        </p:nvSpPr>
        <p:spPr>
          <a:xfrm>
            <a:off x="6084168" y="1340768"/>
            <a:ext cx="2592288" cy="2862322"/>
          </a:xfrm>
          <a:prstGeom prst="rect">
            <a:avLst/>
          </a:prstGeom>
          <a:ln/>
        </p:spPr>
        <p:style>
          <a:lnRef idx="1">
            <a:schemeClr val="dk1"/>
          </a:lnRef>
          <a:fillRef idx="3">
            <a:schemeClr val="dk1"/>
          </a:fillRef>
          <a:effectRef idx="2">
            <a:schemeClr val="dk1"/>
          </a:effectRef>
          <a:fontRef idx="minor">
            <a:schemeClr val="lt1"/>
          </a:fontRef>
        </p:style>
        <p:txBody>
          <a:bodyPr wrap="square">
            <a:spAutoFit/>
          </a:bodyPr>
          <a:lstStyle/>
          <a:p>
            <a:pPr algn="ctr"/>
            <a:endParaRPr lang="cs-CZ" sz="2000" b="1" dirty="0" smtClean="0">
              <a:solidFill>
                <a:schemeClr val="bg2"/>
              </a:solidFill>
              <a:effectLst>
                <a:outerShdw blurRad="38100" dist="38100" dir="2700000" algn="tl">
                  <a:srgbClr val="000000">
                    <a:alpha val="43137"/>
                  </a:srgbClr>
                </a:outerShdw>
              </a:effectLst>
            </a:endParaRPr>
          </a:p>
          <a:p>
            <a:pPr algn="ctr"/>
            <a:r>
              <a:rPr lang="cs-CZ" sz="2000" b="1" dirty="0" smtClean="0">
                <a:solidFill>
                  <a:schemeClr val="bg2"/>
                </a:solidFill>
                <a:effectLst>
                  <a:outerShdw blurRad="38100" dist="38100" dir="2700000" algn="tl">
                    <a:srgbClr val="000000">
                      <a:alpha val="43137"/>
                    </a:srgbClr>
                  </a:outerShdw>
                </a:effectLst>
              </a:rPr>
              <a:t>DEN LATINY</a:t>
            </a:r>
          </a:p>
          <a:p>
            <a:pPr algn="ctr"/>
            <a:endParaRPr lang="cs-CZ" sz="2000" b="1" dirty="0" smtClean="0">
              <a:solidFill>
                <a:schemeClr val="bg2"/>
              </a:solidFill>
              <a:effectLst>
                <a:outerShdw blurRad="38100" dist="38100" dir="2700000" algn="tl">
                  <a:srgbClr val="000000">
                    <a:alpha val="43137"/>
                  </a:srgbClr>
                </a:outerShdw>
              </a:effectLst>
            </a:endParaRPr>
          </a:p>
          <a:p>
            <a:pPr algn="ctr"/>
            <a:r>
              <a:rPr lang="cs-CZ" sz="2000" b="1" dirty="0" smtClean="0">
                <a:solidFill>
                  <a:schemeClr val="bg2"/>
                </a:solidFill>
                <a:effectLst>
                  <a:outerShdw blurRad="38100" dist="38100" dir="2700000" algn="tl">
                    <a:srgbClr val="000000">
                      <a:alpha val="43137"/>
                    </a:srgbClr>
                  </a:outerShdw>
                </a:effectLst>
              </a:rPr>
              <a:t>Herci a herečky </a:t>
            </a:r>
          </a:p>
          <a:p>
            <a:pPr algn="ctr"/>
            <a:r>
              <a:rPr lang="cs-CZ" sz="2000" b="1" dirty="0" smtClean="0">
                <a:solidFill>
                  <a:schemeClr val="bg2"/>
                </a:solidFill>
                <a:effectLst>
                  <a:outerShdw blurRad="38100" dist="38100" dir="2700000" algn="tl">
                    <a:srgbClr val="000000">
                      <a:alpha val="43137"/>
                    </a:srgbClr>
                  </a:outerShdw>
                </a:effectLst>
              </a:rPr>
              <a:t>pozdně antického světa</a:t>
            </a:r>
          </a:p>
          <a:p>
            <a:pPr algn="ctr"/>
            <a:endParaRPr lang="cs-CZ" sz="2000" b="1" dirty="0" smtClean="0">
              <a:solidFill>
                <a:schemeClr val="bg2"/>
              </a:solidFill>
              <a:effectLst>
                <a:outerShdw blurRad="38100" dist="38100" dir="2700000" algn="tl">
                  <a:srgbClr val="000000">
                    <a:alpha val="43137"/>
                  </a:srgbClr>
                </a:outerShdw>
              </a:effectLst>
            </a:endParaRPr>
          </a:p>
          <a:p>
            <a:pPr algn="ctr"/>
            <a:r>
              <a:rPr lang="cs-CZ" sz="2000" b="1" dirty="0" smtClean="0">
                <a:solidFill>
                  <a:schemeClr val="bg2"/>
                </a:solidFill>
                <a:effectLst>
                  <a:outerShdw blurRad="38100" dist="38100" dir="2700000" algn="tl">
                    <a:srgbClr val="000000">
                      <a:alpha val="43137"/>
                    </a:srgbClr>
                  </a:outerShdw>
                </a:effectLst>
              </a:rPr>
              <a:t>11. listopadu 2013</a:t>
            </a:r>
          </a:p>
          <a:p>
            <a:pPr algn="ctr"/>
            <a:endParaRPr lang="cs-CZ" sz="2000" b="1" dirty="0" smtClean="0">
              <a:solidFill>
                <a:schemeClr val="bg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herců</a:t>
            </a:r>
            <a:endParaRPr lang="cs-CZ" dirty="0"/>
          </a:p>
        </p:txBody>
      </p:sp>
      <p:sp>
        <p:nvSpPr>
          <p:cNvPr id="3" name="Zástupný symbol pro obsah 2"/>
          <p:cNvSpPr>
            <a:spLocks noGrp="1"/>
          </p:cNvSpPr>
          <p:nvPr>
            <p:ph idx="1"/>
          </p:nvPr>
        </p:nvSpPr>
        <p:spPr/>
        <p:txBody>
          <a:bodyPr/>
          <a:lstStyle/>
          <a:p>
            <a:r>
              <a:rPr lang="el-GR" dirty="0" smtClean="0"/>
              <a:t>ΜΙΜΟΣ</a:t>
            </a:r>
            <a:r>
              <a:rPr lang="cs-CZ" dirty="0" smtClean="0"/>
              <a:t>/</a:t>
            </a:r>
            <a:r>
              <a:rPr lang="el-GR" dirty="0" smtClean="0"/>
              <a:t>ΜΙΜΑΣ</a:t>
            </a:r>
            <a:r>
              <a:rPr lang="cs-CZ" dirty="0" smtClean="0"/>
              <a:t> [mimos/</a:t>
            </a:r>
            <a:r>
              <a:rPr lang="cs-CZ" dirty="0" err="1" smtClean="0"/>
              <a:t>mimas</a:t>
            </a:r>
            <a:r>
              <a:rPr lang="cs-CZ" dirty="0" smtClean="0"/>
              <a:t>], </a:t>
            </a:r>
            <a:r>
              <a:rPr lang="el-GR" dirty="0" smtClean="0"/>
              <a:t>ΠΟΡΝΟΣ</a:t>
            </a:r>
            <a:r>
              <a:rPr lang="cs-CZ" dirty="0" smtClean="0"/>
              <a:t>/</a:t>
            </a:r>
            <a:r>
              <a:rPr lang="el-GR" dirty="0" smtClean="0"/>
              <a:t>ΠΟΡΝΗ</a:t>
            </a:r>
            <a:r>
              <a:rPr lang="cs-CZ" dirty="0" smtClean="0"/>
              <a:t> [</a:t>
            </a:r>
            <a:r>
              <a:rPr lang="cs-CZ" dirty="0" err="1" smtClean="0"/>
              <a:t>pornos</a:t>
            </a:r>
            <a:r>
              <a:rPr lang="cs-CZ" dirty="0" smtClean="0"/>
              <a:t>/</a:t>
            </a:r>
            <a:r>
              <a:rPr lang="cs-CZ" dirty="0" err="1" smtClean="0"/>
              <a:t>porni</a:t>
            </a:r>
            <a:r>
              <a:rPr lang="cs-CZ" dirty="0" smtClean="0"/>
              <a:t>] </a:t>
            </a:r>
            <a:r>
              <a:rPr lang="cs-CZ" dirty="0" smtClean="0"/>
              <a:t>– herec i prostitut; </a:t>
            </a:r>
            <a:r>
              <a:rPr lang="el-GR" dirty="0" smtClean="0"/>
              <a:t>ΜΙΜΑΡ</a:t>
            </a:r>
            <a:r>
              <a:rPr lang="cs-CZ" dirty="0" smtClean="0"/>
              <a:t>(</a:t>
            </a:r>
            <a:r>
              <a:rPr lang="el-GR" dirty="0" smtClean="0"/>
              <a:t>Ε</a:t>
            </a:r>
            <a:r>
              <a:rPr lang="cs-CZ" dirty="0" smtClean="0"/>
              <a:t>)</a:t>
            </a:r>
            <a:r>
              <a:rPr lang="el-GR" dirty="0" smtClean="0"/>
              <a:t>ΙΟΝ</a:t>
            </a:r>
            <a:endParaRPr lang="cs-CZ" dirty="0" smtClean="0"/>
          </a:p>
          <a:p>
            <a:r>
              <a:rPr lang="el-GR" dirty="0" smtClean="0"/>
              <a:t>ΠΟΡΝΕΙΟ</a:t>
            </a:r>
            <a:r>
              <a:rPr lang="cs-CZ" dirty="0" smtClean="0"/>
              <a:t> [</a:t>
            </a:r>
            <a:r>
              <a:rPr lang="cs-CZ" dirty="0" err="1" smtClean="0"/>
              <a:t>mimarion</a:t>
            </a:r>
            <a:r>
              <a:rPr lang="cs-CZ" dirty="0" smtClean="0"/>
              <a:t>, </a:t>
            </a:r>
            <a:r>
              <a:rPr lang="cs-CZ" dirty="0" err="1" smtClean="0"/>
              <a:t>pornio</a:t>
            </a:r>
            <a:r>
              <a:rPr lang="cs-CZ" dirty="0" smtClean="0"/>
              <a:t>] – prostituce.</a:t>
            </a:r>
          </a:p>
          <a:p>
            <a:r>
              <a:rPr lang="cs-CZ" dirty="0" smtClean="0"/>
              <a:t>Podle římského práva mají herečky stejné postavení jako nevěstky (</a:t>
            </a:r>
            <a:r>
              <a:rPr lang="cs-CZ" i="1" dirty="0" err="1" smtClean="0"/>
              <a:t>meretrices</a:t>
            </a:r>
            <a:r>
              <a:rPr lang="cs-CZ" dirty="0" smtClean="0"/>
              <a:t>).</a:t>
            </a:r>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postavení herců</a:t>
            </a:r>
            <a:endParaRPr lang="cs-CZ" dirty="0"/>
          </a:p>
        </p:txBody>
      </p:sp>
      <p:sp>
        <p:nvSpPr>
          <p:cNvPr id="3" name="Zástupný symbol pro obsah 2"/>
          <p:cNvSpPr>
            <a:spLocks noGrp="1"/>
          </p:cNvSpPr>
          <p:nvPr>
            <p:ph idx="1"/>
          </p:nvPr>
        </p:nvSpPr>
        <p:spPr/>
        <p:txBody>
          <a:bodyPr/>
          <a:lstStyle/>
          <a:p>
            <a:r>
              <a:rPr lang="cs-CZ" dirty="0" smtClean="0"/>
              <a:t>7 lidových slavností (r. 536): </a:t>
            </a:r>
            <a:endParaRPr lang="cs-CZ" i="1" dirty="0" smtClean="0"/>
          </a:p>
          <a:p>
            <a:r>
              <a:rPr lang="cs-CZ" i="1" dirty="0" smtClean="0"/>
              <a:t>Pátý svátek bude probíhat pod záštitou císaře v divadle pod názvem </a:t>
            </a:r>
            <a:r>
              <a:rPr lang="cs-CZ" i="1" dirty="0" err="1" smtClean="0"/>
              <a:t>Pornai</a:t>
            </a:r>
            <a:r>
              <a:rPr lang="cs-CZ" i="1" dirty="0" smtClean="0"/>
              <a:t> v prostředí bavičů, her a tance, v divadle otevřenému písním a podívané všeho druhu.</a:t>
            </a:r>
            <a:endParaRPr lang="cs-CZ" dirty="0" smtClean="0"/>
          </a:p>
          <a:p>
            <a:pPr algn="r"/>
            <a:r>
              <a:rPr lang="cs-CZ" i="1" dirty="0" err="1" smtClean="0"/>
              <a:t>Novellae</a:t>
            </a:r>
            <a:r>
              <a:rPr lang="cs-CZ" i="1" dirty="0" smtClean="0"/>
              <a:t>,</a:t>
            </a:r>
            <a:r>
              <a:rPr lang="cs-CZ" dirty="0" smtClean="0"/>
              <a:t> 502,20</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herců</a:t>
            </a:r>
            <a:endParaRPr lang="cs-CZ" dirty="0"/>
          </a:p>
        </p:txBody>
      </p:sp>
      <p:sp>
        <p:nvSpPr>
          <p:cNvPr id="3" name="Zástupný symbol pro obsah 2"/>
          <p:cNvSpPr>
            <a:spLocks noGrp="1"/>
          </p:cNvSpPr>
          <p:nvPr>
            <p:ph idx="1"/>
          </p:nvPr>
        </p:nvSpPr>
        <p:spPr/>
        <p:txBody>
          <a:bodyPr>
            <a:normAutofit lnSpcReduction="10000"/>
          </a:bodyPr>
          <a:lstStyle/>
          <a:p>
            <a:r>
              <a:rPr lang="cs-CZ" i="1" dirty="0" smtClean="0"/>
              <a:t>Jestliže je koupena herecká skupina jako herci tragičtí a mimičtí a jeden z nich je vadný, nelze vrátit jen vadného a skupinu rozdělit.</a:t>
            </a:r>
          </a:p>
          <a:p>
            <a:pPr algn="r"/>
            <a:r>
              <a:rPr lang="cs-CZ" i="1" dirty="0" err="1" smtClean="0"/>
              <a:t>Digesta</a:t>
            </a:r>
            <a:r>
              <a:rPr lang="cs-CZ" dirty="0" smtClean="0"/>
              <a:t> 21,1,38,14</a:t>
            </a:r>
          </a:p>
          <a:p>
            <a:r>
              <a:rPr lang="cs-CZ" i="1" dirty="0" smtClean="0"/>
              <a:t>Jednou ze služeb propuštěnce k patronovi, pokud je mim, je zadarmo hrát patronovi i jeho přátelům.</a:t>
            </a:r>
          </a:p>
          <a:p>
            <a:pPr algn="r">
              <a:buNone/>
            </a:pPr>
            <a:r>
              <a:rPr lang="cs-CZ" i="1" dirty="0" err="1" smtClean="0"/>
              <a:t>Digesta</a:t>
            </a:r>
            <a:r>
              <a:rPr lang="cs-CZ" i="1" dirty="0" smtClean="0"/>
              <a:t> </a:t>
            </a:r>
            <a:r>
              <a:rPr lang="cs-CZ" dirty="0" smtClean="0"/>
              <a:t>38, 1, 27.</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herců</a:t>
            </a:r>
            <a:endParaRPr lang="cs-CZ" dirty="0"/>
          </a:p>
        </p:txBody>
      </p:sp>
      <p:sp>
        <p:nvSpPr>
          <p:cNvPr id="3" name="Zástupný symbol pro obsah 2"/>
          <p:cNvSpPr>
            <a:spLocks noGrp="1"/>
          </p:cNvSpPr>
          <p:nvPr>
            <p:ph idx="1"/>
          </p:nvPr>
        </p:nvSpPr>
        <p:spPr/>
        <p:txBody>
          <a:bodyPr/>
          <a:lstStyle/>
          <a:p>
            <a:r>
              <a:rPr lang="cs-CZ" i="1" dirty="0" smtClean="0"/>
              <a:t>Její jméno je všude známo, nejen v našem městě, ale až v </a:t>
            </a:r>
            <a:r>
              <a:rPr lang="cs-CZ" i="1" dirty="0" err="1" smtClean="0"/>
              <a:t>Kilikii</a:t>
            </a:r>
            <a:r>
              <a:rPr lang="cs-CZ" i="1" dirty="0" smtClean="0"/>
              <a:t> a </a:t>
            </a:r>
            <a:r>
              <a:rPr lang="cs-CZ" i="1" dirty="0" err="1" smtClean="0"/>
              <a:t>Kappadokii</a:t>
            </a:r>
            <a:r>
              <a:rPr lang="cs-CZ" i="1" dirty="0" smtClean="0"/>
              <a:t>. Spoustu lidí připravila o majetek a z mnoha dětí nadělala sirotky […] Tahle děvka nakonec zničila i královnina bratra a vůbec zapříčinila mnoho zla.</a:t>
            </a:r>
          </a:p>
          <a:p>
            <a:pPr algn="r"/>
            <a:r>
              <a:rPr lang="cs-CZ" dirty="0" err="1" smtClean="0"/>
              <a:t>Joannes</a:t>
            </a:r>
            <a:r>
              <a:rPr lang="cs-CZ" dirty="0" smtClean="0"/>
              <a:t> </a:t>
            </a:r>
            <a:r>
              <a:rPr lang="cs-CZ" dirty="0" err="1" smtClean="0"/>
              <a:t>Chrysostomus</a:t>
            </a:r>
            <a:r>
              <a:rPr lang="cs-CZ" dirty="0" smtClean="0"/>
              <a:t>: </a:t>
            </a:r>
            <a:r>
              <a:rPr lang="cs-CZ" i="1" dirty="0" smtClean="0"/>
              <a:t>In </a:t>
            </a:r>
            <a:r>
              <a:rPr lang="cs-CZ" i="1" dirty="0" err="1" smtClean="0"/>
              <a:t>Matthaeum</a:t>
            </a:r>
            <a:r>
              <a:rPr lang="cs-CZ" dirty="0" smtClean="0"/>
              <a:t>, 58,636.</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herců</a:t>
            </a:r>
            <a:endParaRPr lang="cs-CZ" dirty="0"/>
          </a:p>
        </p:txBody>
      </p:sp>
      <p:sp>
        <p:nvSpPr>
          <p:cNvPr id="3" name="Zástupný symbol pro obsah 2"/>
          <p:cNvSpPr>
            <a:spLocks noGrp="1"/>
          </p:cNvSpPr>
          <p:nvPr>
            <p:ph idx="1"/>
          </p:nvPr>
        </p:nvSpPr>
        <p:spPr/>
        <p:txBody>
          <a:bodyPr>
            <a:normAutofit fontScale="92500" lnSpcReduction="20000"/>
          </a:bodyPr>
          <a:lstStyle/>
          <a:p>
            <a:r>
              <a:rPr lang="cs-CZ" i="1" dirty="0" smtClean="0"/>
              <a:t>Herci a stejně tak i tanečníci se vozí na koních a mají domy, ačkoli jim chybí vážnost k tomu, aby si mohli dovolit koně a to ostatní.</a:t>
            </a:r>
          </a:p>
          <a:p>
            <a:pPr algn="r">
              <a:buNone/>
            </a:pPr>
            <a:endParaRPr lang="cs-CZ" dirty="0" smtClean="0"/>
          </a:p>
          <a:p>
            <a:pPr algn="r">
              <a:buNone/>
            </a:pPr>
            <a:r>
              <a:rPr lang="cs-CZ" dirty="0" err="1" smtClean="0"/>
              <a:t>Joannes</a:t>
            </a:r>
            <a:r>
              <a:rPr lang="cs-CZ" dirty="0" smtClean="0"/>
              <a:t> </a:t>
            </a:r>
            <a:r>
              <a:rPr lang="cs-CZ" dirty="0" err="1" smtClean="0"/>
              <a:t>Chrysostomus</a:t>
            </a:r>
            <a:r>
              <a:rPr lang="cs-CZ" dirty="0" smtClean="0"/>
              <a:t>:</a:t>
            </a:r>
            <a:r>
              <a:rPr lang="cs-CZ" i="1" dirty="0" smtClean="0"/>
              <a:t> In </a:t>
            </a:r>
            <a:r>
              <a:rPr lang="cs-CZ" i="1" dirty="0" err="1" smtClean="0"/>
              <a:t>epistulam</a:t>
            </a:r>
            <a:r>
              <a:rPr lang="cs-CZ" i="1" dirty="0" smtClean="0"/>
              <a:t> i ad </a:t>
            </a:r>
            <a:r>
              <a:rPr lang="cs-CZ" i="1" dirty="0" err="1" smtClean="0"/>
              <a:t>Timotheum</a:t>
            </a:r>
            <a:r>
              <a:rPr lang="cs-CZ" dirty="0" smtClean="0"/>
              <a:t>, </a:t>
            </a:r>
            <a:r>
              <a:rPr lang="cs-CZ" dirty="0" smtClean="0"/>
              <a:t>62,558.</a:t>
            </a:r>
            <a:endParaRPr lang="cs-CZ" dirty="0" smtClean="0"/>
          </a:p>
          <a:p>
            <a:pPr>
              <a:buNone/>
            </a:pPr>
            <a:endParaRPr lang="cs-CZ" dirty="0" smtClean="0"/>
          </a:p>
          <a:p>
            <a:pPr>
              <a:buNone/>
            </a:pPr>
            <a:r>
              <a:rPr lang="el-GR" dirty="0" smtClean="0"/>
              <a:t>ΩΔΑΙ ΣΑΤΑΝΙΚΑΙ</a:t>
            </a:r>
            <a:r>
              <a:rPr lang="cs-CZ" dirty="0" smtClean="0"/>
              <a:t> [</a:t>
            </a:r>
            <a:r>
              <a:rPr lang="cs-CZ" dirty="0" smtClean="0"/>
              <a:t>ode </a:t>
            </a:r>
            <a:r>
              <a:rPr lang="cs-CZ" dirty="0" err="1" smtClean="0"/>
              <a:t>satanike</a:t>
            </a:r>
            <a:r>
              <a:rPr lang="cs-CZ" dirty="0" smtClean="0"/>
              <a:t>] </a:t>
            </a:r>
            <a:r>
              <a:rPr lang="cs-CZ" dirty="0" smtClean="0"/>
              <a:t>– </a:t>
            </a:r>
            <a:r>
              <a:rPr lang="cs-CZ" i="1" dirty="0" smtClean="0"/>
              <a:t>písně satanské</a:t>
            </a:r>
            <a:endParaRPr lang="cs-CZ" dirty="0" smtClean="0"/>
          </a:p>
          <a:p>
            <a:pPr>
              <a:buNone/>
            </a:pPr>
            <a:r>
              <a:rPr lang="el-GR" dirty="0" smtClean="0"/>
              <a:t>ΑΣΜΑΤΑ ΠΟΡΝΙΚΑ</a:t>
            </a:r>
            <a:r>
              <a:rPr lang="cs-CZ" dirty="0" smtClean="0"/>
              <a:t> [</a:t>
            </a:r>
            <a:r>
              <a:rPr lang="cs-CZ" dirty="0" err="1" smtClean="0"/>
              <a:t>asmata</a:t>
            </a:r>
            <a:r>
              <a:rPr lang="cs-CZ" dirty="0" smtClean="0"/>
              <a:t> </a:t>
            </a:r>
            <a:r>
              <a:rPr lang="cs-CZ" dirty="0" err="1" smtClean="0"/>
              <a:t>pornika</a:t>
            </a:r>
            <a:r>
              <a:rPr lang="cs-CZ" dirty="0" smtClean="0"/>
              <a:t>] – </a:t>
            </a:r>
            <a:r>
              <a:rPr lang="cs-CZ" i="1" dirty="0" smtClean="0"/>
              <a:t>porno-písně</a:t>
            </a:r>
            <a:r>
              <a:rPr lang="cs-CZ" dirty="0" smtClean="0"/>
              <a:t>. </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herců</a:t>
            </a:r>
            <a:endParaRPr lang="cs-CZ" dirty="0"/>
          </a:p>
        </p:txBody>
      </p:sp>
      <p:sp>
        <p:nvSpPr>
          <p:cNvPr id="3" name="Zástupný symbol pro obsah 2"/>
          <p:cNvSpPr>
            <a:spLocks noGrp="1"/>
          </p:cNvSpPr>
          <p:nvPr>
            <p:ph idx="1"/>
          </p:nvPr>
        </p:nvSpPr>
        <p:spPr>
          <a:xfrm>
            <a:off x="179512" y="1484784"/>
            <a:ext cx="8686800" cy="4525963"/>
          </a:xfrm>
        </p:spPr>
        <p:txBody>
          <a:bodyPr/>
          <a:lstStyle/>
          <a:p>
            <a:r>
              <a:rPr lang="cs-CZ" i="1" dirty="0" smtClean="0"/>
              <a:t>Kněží nesmějí chodit do divadla, přátelit se s heci, ani s nikým od vozů,</a:t>
            </a:r>
            <a:r>
              <a:rPr lang="en-US" i="1" dirty="0" smtClean="0"/>
              <a:t>*</a:t>
            </a:r>
            <a:r>
              <a:rPr lang="cs-CZ" i="1" dirty="0" smtClean="0"/>
              <a:t> žádného tanečníka ani herce nesmějí přijmout ve svém domě.</a:t>
            </a:r>
            <a:endParaRPr lang="en-US" i="1" dirty="0" smtClean="0"/>
          </a:p>
          <a:p>
            <a:pPr algn="r">
              <a:buNone/>
            </a:pPr>
            <a:r>
              <a:rPr lang="en-US" dirty="0" smtClean="0"/>
              <a:t>*</a:t>
            </a:r>
            <a:r>
              <a:rPr lang="cs-CZ" dirty="0" smtClean="0"/>
              <a:t>člověk od vozu, vozataj závodící na hipodromu</a:t>
            </a:r>
            <a:endParaRPr lang="en-US" dirty="0" smtClean="0"/>
          </a:p>
          <a:p>
            <a:pPr algn="r">
              <a:buNone/>
            </a:pPr>
            <a:r>
              <a:rPr lang="cs-CZ" dirty="0" smtClean="0"/>
              <a:t> </a:t>
            </a:r>
            <a:endParaRPr lang="en-US" dirty="0" smtClean="0"/>
          </a:p>
          <a:p>
            <a:pPr algn="r">
              <a:buNone/>
            </a:pPr>
            <a:r>
              <a:rPr lang="cs-CZ" dirty="0" err="1" smtClean="0"/>
              <a:t>Julianus</a:t>
            </a:r>
            <a:r>
              <a:rPr lang="cs-CZ" dirty="0" smtClean="0"/>
              <a:t>: </a:t>
            </a:r>
            <a:r>
              <a:rPr lang="cs-CZ" i="1" dirty="0" err="1" smtClean="0"/>
              <a:t>Misopogon</a:t>
            </a:r>
            <a:r>
              <a:rPr lang="cs-CZ" dirty="0" smtClean="0"/>
              <a:t>, 4–5.</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herců</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t>
            </a:r>
            <a:r>
              <a:rPr lang="cs-CZ" i="1" dirty="0" smtClean="0"/>
              <a:t>jestliže se senátor, jeho syn, vnuk nebo pravnuk pocházející od syna nevědomky nebo proto, že byl podveden, zasnoubí nebo ožení s propuštěnkou, nebo ženou, která je nebo byla herečkou nebo herci byli její otec nebo matka. Nebo dcera senátora, jeho vnučka pocházející od syna nebo pravnučka pocházející od vnuka se nevědomky nebo proto, že byla podvedena, zasnoubí nebo ožení s propuštěncem nebo mužem, který je nebo byl hercem, nebo jehož otec nebo matka byli herci</a:t>
            </a:r>
            <a:r>
              <a:rPr lang="cs-CZ" dirty="0" smtClean="0"/>
              <a:t>.</a:t>
            </a:r>
            <a:endParaRPr lang="en-US" dirty="0" smtClean="0"/>
          </a:p>
          <a:p>
            <a:pPr algn="r"/>
            <a:r>
              <a:rPr lang="cs-CZ" i="1" dirty="0" err="1" smtClean="0"/>
              <a:t>Digesta</a:t>
            </a:r>
            <a:r>
              <a:rPr lang="cs-CZ" dirty="0" smtClean="0"/>
              <a:t> 23,2,44.</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Divadeln</a:t>
            </a:r>
            <a:r>
              <a:rPr lang="cs-CZ" dirty="0" smtClean="0"/>
              <a:t>í prostor</a:t>
            </a:r>
            <a:endParaRPr lang="cs-CZ" dirty="0"/>
          </a:p>
        </p:txBody>
      </p:sp>
      <p:sp>
        <p:nvSpPr>
          <p:cNvPr id="3" name="Zástupný symbol pro obsah 2"/>
          <p:cNvSpPr>
            <a:spLocks noGrp="1"/>
          </p:cNvSpPr>
          <p:nvPr>
            <p:ph idx="1"/>
          </p:nvPr>
        </p:nvSpPr>
        <p:spPr/>
        <p:txBody>
          <a:bodyPr/>
          <a:lstStyle/>
          <a:p>
            <a:r>
              <a:rPr lang="en-US" dirty="0" err="1" smtClean="0"/>
              <a:t>divadlo</a:t>
            </a:r>
            <a:r>
              <a:rPr lang="cs-CZ" dirty="0" smtClean="0"/>
              <a:t>, ačkoli mimos NEBYL primárně spojován s budovou divadla</a:t>
            </a:r>
          </a:p>
          <a:p>
            <a:r>
              <a:rPr lang="en-US" dirty="0" err="1" smtClean="0"/>
              <a:t>zábavní</a:t>
            </a:r>
            <a:r>
              <a:rPr lang="en-US" dirty="0" smtClean="0"/>
              <a:t> </a:t>
            </a:r>
            <a:r>
              <a:rPr lang="en-US" dirty="0" err="1" smtClean="0"/>
              <a:t>centrum</a:t>
            </a:r>
            <a:r>
              <a:rPr lang="cs-CZ" dirty="0" smtClean="0"/>
              <a:t> </a:t>
            </a:r>
            <a:r>
              <a:rPr lang="cs-CZ" b="1" dirty="0" smtClean="0"/>
              <a:t>→</a:t>
            </a:r>
            <a:r>
              <a:rPr lang="en-US" dirty="0" smtClean="0"/>
              <a:t> </a:t>
            </a:r>
            <a:r>
              <a:rPr lang="en-US" dirty="0" err="1" smtClean="0"/>
              <a:t>hipodrom</a:t>
            </a:r>
            <a:r>
              <a:rPr lang="en-US" dirty="0" smtClean="0"/>
              <a:t>, </a:t>
            </a:r>
            <a:r>
              <a:rPr lang="en-US" dirty="0" err="1" smtClean="0"/>
              <a:t>tržiště</a:t>
            </a:r>
            <a:r>
              <a:rPr lang="en-US" dirty="0" smtClean="0"/>
              <a:t>, </a:t>
            </a:r>
            <a:r>
              <a:rPr lang="en-US" dirty="0" err="1" smtClean="0"/>
              <a:t>vojenský</a:t>
            </a:r>
            <a:r>
              <a:rPr lang="en-US" dirty="0" smtClean="0"/>
              <a:t> </a:t>
            </a:r>
            <a:r>
              <a:rPr lang="en-US" dirty="0" err="1" smtClean="0"/>
              <a:t>prostor</a:t>
            </a:r>
            <a:endParaRPr lang="cs-CZ" dirty="0" smtClean="0"/>
          </a:p>
          <a:p>
            <a:r>
              <a:rPr lang="en-US" dirty="0" err="1" smtClean="0"/>
              <a:t>veřejn</a:t>
            </a:r>
            <a:r>
              <a:rPr lang="cs-CZ" dirty="0" smtClean="0"/>
              <a:t>é</a:t>
            </a:r>
            <a:r>
              <a:rPr lang="en-US" dirty="0" smtClean="0"/>
              <a:t> </a:t>
            </a:r>
            <a:r>
              <a:rPr lang="en-US" dirty="0" err="1" smtClean="0"/>
              <a:t>slavnost</a:t>
            </a:r>
            <a:r>
              <a:rPr lang="cs-CZ" dirty="0" smtClean="0"/>
              <a:t>i</a:t>
            </a:r>
          </a:p>
          <a:p>
            <a:r>
              <a:rPr lang="en-US" dirty="0" err="1" smtClean="0"/>
              <a:t>soukrom</a:t>
            </a:r>
            <a:r>
              <a:rPr lang="cs-CZ" dirty="0" smtClean="0"/>
              <a:t>é </a:t>
            </a:r>
            <a:r>
              <a:rPr lang="en-US" dirty="0" err="1" smtClean="0"/>
              <a:t>večírk</a:t>
            </a:r>
            <a:r>
              <a:rPr lang="cs-CZ" dirty="0" smtClean="0"/>
              <a:t>y (</a:t>
            </a:r>
            <a:r>
              <a:rPr lang="en-US" dirty="0" err="1" smtClean="0"/>
              <a:t>svatb</a:t>
            </a:r>
            <a:r>
              <a:rPr lang="cs-CZ" dirty="0" smtClean="0"/>
              <a:t>y</a:t>
            </a:r>
            <a:r>
              <a:rPr lang="en-US" dirty="0" smtClean="0"/>
              <a:t>, </a:t>
            </a:r>
            <a:r>
              <a:rPr lang="en-US" dirty="0" err="1" smtClean="0"/>
              <a:t>oslav</a:t>
            </a:r>
            <a:r>
              <a:rPr lang="cs-CZ" dirty="0" smtClean="0"/>
              <a:t>y</a:t>
            </a:r>
            <a:r>
              <a:rPr lang="en-US" dirty="0" smtClean="0"/>
              <a:t> </a:t>
            </a:r>
            <a:r>
              <a:rPr lang="en-US" dirty="0" err="1" smtClean="0"/>
              <a:t>zakončení</a:t>
            </a:r>
            <a:r>
              <a:rPr lang="en-US" dirty="0" smtClean="0"/>
              <a:t> </a:t>
            </a:r>
            <a:r>
              <a:rPr lang="en-US" dirty="0" err="1" smtClean="0"/>
              <a:t>školy</a:t>
            </a:r>
            <a:r>
              <a:rPr lang="en-US" dirty="0" smtClean="0"/>
              <a:t> </a:t>
            </a:r>
            <a:r>
              <a:rPr lang="en-US" dirty="0" err="1" smtClean="0"/>
              <a:t>atp</a:t>
            </a:r>
            <a:r>
              <a:rPr lang="en-US" dirty="0" smtClean="0"/>
              <a:t>.</a:t>
            </a:r>
            <a:r>
              <a:rPr lang="cs-CZ" dirty="0" smtClean="0"/>
              <a:t>)</a:t>
            </a:r>
          </a:p>
          <a:p>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endParaRPr lang="el-GR" cap="none" smtClean="0">
              <a:effectLst/>
            </a:endParaRPr>
          </a:p>
        </p:txBody>
      </p:sp>
      <p:sp>
        <p:nvSpPr>
          <p:cNvPr id="46083" name="Rectangle 5"/>
          <p:cNvSpPr>
            <a:spLocks noGrp="1"/>
          </p:cNvSpPr>
          <p:nvPr>
            <p:ph type="body" sz="half" idx="1"/>
          </p:nvPr>
        </p:nvSpPr>
        <p:spPr>
          <a:xfrm>
            <a:off x="304800" y="1125538"/>
            <a:ext cx="3835400" cy="5543550"/>
          </a:xfrm>
        </p:spPr>
        <p:txBody>
          <a:bodyPr>
            <a:normAutofit fontScale="92500" lnSpcReduction="10000"/>
          </a:bodyPr>
          <a:lstStyle/>
          <a:p>
            <a:pPr marL="0" indent="0" eaLnBrk="1" hangingPunct="1">
              <a:lnSpc>
                <a:spcPct val="90000"/>
              </a:lnSpc>
              <a:buFont typeface="Wingdings 2" pitchFamily="18" charset="2"/>
              <a:buNone/>
            </a:pPr>
            <a:endParaRPr lang="cs-CZ" sz="2800" dirty="0" smtClean="0"/>
          </a:p>
          <a:p>
            <a:pPr marL="0" indent="0" eaLnBrk="1" hangingPunct="1">
              <a:lnSpc>
                <a:spcPct val="90000"/>
              </a:lnSpc>
              <a:buFont typeface="Wingdings 2" pitchFamily="18" charset="2"/>
              <a:buNone/>
            </a:pPr>
            <a:endParaRPr lang="cs-CZ" sz="2800" dirty="0" smtClean="0"/>
          </a:p>
          <a:p>
            <a:pPr marL="0" indent="0" eaLnBrk="1" hangingPunct="1">
              <a:lnSpc>
                <a:spcPct val="90000"/>
              </a:lnSpc>
              <a:buFont typeface="Wingdings 2" pitchFamily="18" charset="2"/>
              <a:buNone/>
            </a:pPr>
            <a:r>
              <a:rPr lang="cs-CZ" sz="2800" dirty="0" smtClean="0"/>
              <a:t>Lázně </a:t>
            </a:r>
            <a:r>
              <a:rPr lang="en-US" sz="2800" dirty="0" err="1" smtClean="0"/>
              <a:t>jako</a:t>
            </a:r>
            <a:r>
              <a:rPr lang="en-US" sz="2800" dirty="0" smtClean="0"/>
              <a:t> </a:t>
            </a:r>
            <a:r>
              <a:rPr lang="en-US" sz="2800" dirty="0" err="1" smtClean="0"/>
              <a:t>sportoviště</a:t>
            </a:r>
            <a:r>
              <a:rPr lang="en-US" sz="2800" dirty="0" smtClean="0"/>
              <a:t>, </a:t>
            </a:r>
            <a:r>
              <a:rPr lang="en-US" sz="2800" dirty="0" err="1" smtClean="0"/>
              <a:t>místo</a:t>
            </a:r>
            <a:r>
              <a:rPr lang="en-US" sz="2800" dirty="0" smtClean="0"/>
              <a:t> </a:t>
            </a:r>
            <a:r>
              <a:rPr lang="en-US" sz="2800" dirty="0" err="1" smtClean="0"/>
              <a:t>obchodního</a:t>
            </a:r>
            <a:r>
              <a:rPr lang="en-US" sz="2800" dirty="0" smtClean="0"/>
              <a:t> </a:t>
            </a:r>
            <a:r>
              <a:rPr lang="en-US" sz="2800" dirty="0" err="1" smtClean="0"/>
              <a:t>setkání</a:t>
            </a:r>
            <a:r>
              <a:rPr lang="cs-CZ" sz="2800" dirty="0" smtClean="0"/>
              <a:t>, </a:t>
            </a:r>
            <a:r>
              <a:rPr lang="en-US" sz="2800" dirty="0" err="1" smtClean="0"/>
              <a:t>zábavy</a:t>
            </a:r>
            <a:r>
              <a:rPr lang="cs-CZ" sz="2800" dirty="0" smtClean="0"/>
              <a:t> ...</a:t>
            </a:r>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endParaRPr lang="cs-CZ" sz="2400" dirty="0" smtClean="0"/>
          </a:p>
          <a:p>
            <a:pPr marL="0" indent="0" eaLnBrk="1" hangingPunct="1">
              <a:lnSpc>
                <a:spcPct val="90000"/>
              </a:lnSpc>
              <a:buFont typeface="Wingdings 2" pitchFamily="18" charset="2"/>
              <a:buNone/>
            </a:pPr>
            <a:r>
              <a:rPr lang="en-US" sz="2400" dirty="0" err="1" smtClean="0"/>
              <a:t>Mozaika</a:t>
            </a:r>
            <a:r>
              <a:rPr lang="en-US" sz="2400" dirty="0" smtClean="0"/>
              <a:t> </a:t>
            </a:r>
            <a:r>
              <a:rPr lang="en-US" sz="2400" dirty="0" err="1" smtClean="0"/>
              <a:t>dívek</a:t>
            </a:r>
            <a:r>
              <a:rPr lang="en-US" sz="2400" dirty="0" smtClean="0"/>
              <a:t> „v </a:t>
            </a:r>
            <a:r>
              <a:rPr lang="en-US" sz="2400" dirty="0" err="1" smtClean="0"/>
              <a:t>bikinách</a:t>
            </a:r>
            <a:r>
              <a:rPr lang="en-US" sz="2400" dirty="0" smtClean="0"/>
              <a:t>“ v </a:t>
            </a:r>
            <a:r>
              <a:rPr lang="en-US" sz="2400" dirty="0" err="1" smtClean="0"/>
              <a:t>císařské</a:t>
            </a:r>
            <a:r>
              <a:rPr lang="en-US" sz="2400" dirty="0" smtClean="0"/>
              <a:t> vile</a:t>
            </a:r>
            <a:endParaRPr lang="cs-CZ" sz="2400" dirty="0" smtClean="0"/>
          </a:p>
          <a:p>
            <a:pPr marL="0" indent="0" eaLnBrk="1" hangingPunct="1">
              <a:lnSpc>
                <a:spcPct val="90000"/>
              </a:lnSpc>
              <a:buFont typeface="Wingdings 2" pitchFamily="18" charset="2"/>
              <a:buNone/>
            </a:pPr>
            <a:r>
              <a:rPr lang="en-US" sz="2400" dirty="0" smtClean="0"/>
              <a:t>Piazza </a:t>
            </a:r>
            <a:r>
              <a:rPr lang="en-US" sz="2400" dirty="0" err="1" smtClean="0"/>
              <a:t>Armerina</a:t>
            </a:r>
            <a:r>
              <a:rPr lang="en-US" sz="2400" dirty="0" smtClean="0"/>
              <a:t>, </a:t>
            </a:r>
            <a:r>
              <a:rPr lang="cs-CZ" sz="2400" dirty="0" smtClean="0"/>
              <a:t>(</a:t>
            </a:r>
            <a:r>
              <a:rPr lang="en-US" sz="2400" dirty="0" err="1" smtClean="0"/>
              <a:t>Sicílie</a:t>
            </a:r>
            <a:r>
              <a:rPr lang="cs-CZ" sz="2400" dirty="0" smtClean="0"/>
              <a:t>)</a:t>
            </a:r>
            <a:endParaRPr lang="el-GR" sz="2400" dirty="0" smtClean="0"/>
          </a:p>
        </p:txBody>
      </p:sp>
      <p:pic>
        <p:nvPicPr>
          <p:cNvPr id="46084" name="obrázek 2"/>
          <p:cNvPicPr>
            <a:picLocks noGrp="1" noChangeAspect="1" noChangeArrowheads="1"/>
          </p:cNvPicPr>
          <p:nvPr>
            <p:ph sz="half" idx="2"/>
          </p:nvPr>
        </p:nvPicPr>
        <p:blipFill>
          <a:blip r:embed="rId2" cstate="print"/>
          <a:srcRect/>
          <a:stretch>
            <a:fillRect/>
          </a:stretch>
        </p:blipFill>
        <p:spPr>
          <a:xfrm>
            <a:off x="4513263" y="1196975"/>
            <a:ext cx="4278312" cy="532923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88640"/>
            <a:ext cx="8686800" cy="720080"/>
          </a:xfrm>
        </p:spPr>
        <p:txBody>
          <a:bodyPr>
            <a:noAutofit/>
          </a:bodyPr>
          <a:lstStyle/>
          <a:p>
            <a:pPr algn="ctr"/>
            <a:r>
              <a:rPr lang="cs-CZ" sz="2400" dirty="0" smtClean="0"/>
              <a:t>papyrus </a:t>
            </a:r>
            <a:r>
              <a:rPr lang="cs-CZ" sz="2400" dirty="0" err="1" smtClean="0"/>
              <a:t>Oxyrynchus</a:t>
            </a:r>
            <a:r>
              <a:rPr lang="cs-CZ" sz="2400" dirty="0" smtClean="0"/>
              <a:t> (</a:t>
            </a:r>
            <a:r>
              <a:rPr lang="cs-CZ" sz="2400" dirty="0" err="1" smtClean="0"/>
              <a:t>P.Ox</a:t>
            </a:r>
            <a:r>
              <a:rPr lang="cs-CZ" sz="2400" dirty="0" smtClean="0"/>
              <a:t>. 2707).</a:t>
            </a:r>
            <a:endParaRPr lang="cs-CZ" sz="2400" dirty="0"/>
          </a:p>
        </p:txBody>
      </p:sp>
      <p:pic>
        <p:nvPicPr>
          <p:cNvPr id="4" name="Zástupný symbol pro obsah 3" descr="http://163.1.169.40/gsdl/collect/POxy/index/assoc/HASH10be/0353bbe2.dir/POxy.v0034.n2707.a.01.lores.jpg"/>
          <p:cNvPicPr>
            <a:picLocks noGrp="1"/>
          </p:cNvPicPr>
          <p:nvPr>
            <p:ph idx="1"/>
          </p:nvPr>
        </p:nvPicPr>
        <p:blipFill>
          <a:blip r:embed="rId2" cstate="print"/>
          <a:srcRect/>
          <a:stretch>
            <a:fillRect/>
          </a:stretch>
        </p:blipFill>
        <p:spPr bwMode="auto">
          <a:xfrm>
            <a:off x="4499992" y="980729"/>
            <a:ext cx="4392487" cy="5877272"/>
          </a:xfrm>
          <a:prstGeom prst="rect">
            <a:avLst/>
          </a:prstGeom>
          <a:noFill/>
          <a:ln w="9525">
            <a:noFill/>
            <a:miter lim="800000"/>
            <a:headEnd/>
            <a:tailEnd/>
          </a:ln>
        </p:spPr>
      </p:pic>
      <p:sp>
        <p:nvSpPr>
          <p:cNvPr id="5" name="Obdélník 4"/>
          <p:cNvSpPr/>
          <p:nvPr/>
        </p:nvSpPr>
        <p:spPr>
          <a:xfrm>
            <a:off x="971600" y="2276872"/>
            <a:ext cx="3240360" cy="1815882"/>
          </a:xfrm>
          <a:prstGeom prst="rect">
            <a:avLst/>
          </a:prstGeom>
        </p:spPr>
        <p:txBody>
          <a:bodyPr wrap="square">
            <a:spAutoFit/>
          </a:bodyPr>
          <a:lstStyle/>
          <a:p>
            <a:r>
              <a:rPr lang="cs-CZ" sz="2800" dirty="0" smtClean="0"/>
              <a:t>ve čtvrté přestávce mezi zápasem vystoupí mimové a jiné atrakce</a:t>
            </a:r>
            <a:endParaRPr lang="cs-CZ"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buNone/>
            </a:pPr>
            <a:r>
              <a:rPr lang="cs-CZ" sz="9600" dirty="0" smtClean="0"/>
              <a:t>MIMOS</a:t>
            </a:r>
          </a:p>
          <a:p>
            <a:pPr algn="ctr">
              <a:buNone/>
            </a:pPr>
            <a:endParaRPr lang="cs-CZ" sz="3600" dirty="0" smtClean="0"/>
          </a:p>
          <a:p>
            <a:r>
              <a:rPr lang="cs-CZ" sz="2400" dirty="0" smtClean="0"/>
              <a:t>Žánr založený především na improvizaci </a:t>
            </a:r>
            <a:r>
              <a:rPr lang="cs-CZ" sz="2400" dirty="0" smtClean="0">
                <a:latin typeface="Times New Roman"/>
                <a:cs typeface="Times New Roman"/>
              </a:rPr>
              <a:t>→ </a:t>
            </a:r>
            <a:r>
              <a:rPr lang="cs-CZ" sz="2400" dirty="0" smtClean="0"/>
              <a:t>absence psaného textu.</a:t>
            </a:r>
          </a:p>
          <a:p>
            <a:pPr>
              <a:buNone/>
            </a:pPr>
            <a:endParaRPr lang="cs-CZ" sz="2400" dirty="0" smtClean="0"/>
          </a:p>
          <a:p>
            <a:r>
              <a:rPr lang="cs-CZ" sz="2400" dirty="0" smtClean="0"/>
              <a:t>Trvání prokazatelně od 4. stol. př. Kristem – 7. stol. po </a:t>
            </a:r>
            <a:r>
              <a:rPr lang="cs-CZ" sz="2400" dirty="0" err="1" smtClean="0"/>
              <a:t>Kr</a:t>
            </a:r>
            <a:r>
              <a:rPr lang="cs-CZ" sz="2400" dirty="0" smtClean="0"/>
              <a:t>.</a:t>
            </a:r>
            <a:endParaRPr lang="cs-CZ"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hippodrom</a:t>
            </a:r>
            <a:r>
              <a:rPr lang="cs-CZ" dirty="0" smtClean="0"/>
              <a:t> v </a:t>
            </a:r>
            <a:r>
              <a:rPr lang="cs-CZ" dirty="0" err="1" smtClean="0"/>
              <a:t>konstantinopoli</a:t>
            </a:r>
            <a:endParaRPr lang="cs-CZ"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6574" y="1412776"/>
            <a:ext cx="3484969" cy="196976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347864" y="3016634"/>
            <a:ext cx="5570984" cy="3546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hippodrom</a:t>
            </a:r>
            <a:r>
              <a:rPr lang="cs-CZ" dirty="0" smtClean="0"/>
              <a:t> v </a:t>
            </a:r>
            <a:r>
              <a:rPr lang="cs-CZ" dirty="0" err="1" smtClean="0"/>
              <a:t>konstantinopoli</a:t>
            </a:r>
            <a:endParaRPr lang="cs-CZ"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633914" y="1917144"/>
            <a:ext cx="6028572" cy="38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idx="1"/>
          </p:nvPr>
        </p:nvSpPr>
        <p:spPr/>
        <p:txBody>
          <a:bodyPr>
            <a:normAutofit lnSpcReduction="10000"/>
          </a:bodyPr>
          <a:lstStyle/>
          <a:p>
            <a:pPr marL="0" indent="0">
              <a:buNone/>
            </a:pPr>
            <a:r>
              <a:rPr lang="cs-CZ" i="1" dirty="0" smtClean="0"/>
              <a:t>Toho roku došlo v </a:t>
            </a:r>
            <a:r>
              <a:rPr lang="cs-CZ" i="1" dirty="0" err="1" smtClean="0"/>
              <a:t>antiochejském</a:t>
            </a:r>
            <a:r>
              <a:rPr lang="cs-CZ" i="1" dirty="0" smtClean="0"/>
              <a:t> divadle k velikým nepokojům, což mělo pro císaře nepříjemné následky. Rozhněval se a nechal v Antiochii zatarasit část divadla,* aby se nedalo používat.</a:t>
            </a:r>
            <a:r>
              <a:rPr lang="cs-CZ" i="1" baseline="30000" dirty="0" smtClean="0"/>
              <a:t> </a:t>
            </a:r>
            <a:endParaRPr lang="cs-CZ" dirty="0" smtClean="0"/>
          </a:p>
          <a:p>
            <a:pPr algn="r">
              <a:buNone/>
            </a:pPr>
            <a:r>
              <a:rPr lang="cs-CZ" dirty="0" smtClean="0"/>
              <a:t>*Doslova výhled divadla – přirozenou scenerii otevřeného divadla</a:t>
            </a:r>
          </a:p>
          <a:p>
            <a:pPr algn="r">
              <a:buNone/>
            </a:pPr>
            <a:endParaRPr lang="cs-CZ" dirty="0" smtClean="0"/>
          </a:p>
          <a:p>
            <a:pPr algn="r">
              <a:buNone/>
            </a:pPr>
            <a:r>
              <a:rPr lang="cs-CZ" sz="2800" dirty="0" err="1" smtClean="0"/>
              <a:t>Joannes</a:t>
            </a:r>
            <a:r>
              <a:rPr lang="cs-CZ" sz="2800" dirty="0" smtClean="0"/>
              <a:t> </a:t>
            </a:r>
            <a:r>
              <a:rPr lang="cs-CZ" sz="2800" dirty="0" err="1" smtClean="0"/>
              <a:t>Malalas</a:t>
            </a:r>
            <a:r>
              <a:rPr lang="cs-CZ" sz="2800" dirty="0" smtClean="0"/>
              <a:t>, </a:t>
            </a:r>
            <a:r>
              <a:rPr lang="cs-CZ" sz="2800" i="1" dirty="0" err="1" smtClean="0"/>
              <a:t>Chronographia</a:t>
            </a:r>
            <a:r>
              <a:rPr lang="cs-CZ" sz="2800" dirty="0" smtClean="0"/>
              <a:t>, 448,20–449,2.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i="1" dirty="0" smtClean="0"/>
              <a:t>Rozčlenil ji [Antiochii] stoami a agorami, cesty vzájemně propojil, vybudoval kanalizaci, studně a vodovod. K lesku a pohodlí nechal postavit </a:t>
            </a:r>
            <a:r>
              <a:rPr lang="cs-CZ" b="1" i="1" dirty="0" smtClean="0"/>
              <a:t>divadla, lázně</a:t>
            </a:r>
            <a:r>
              <a:rPr lang="cs-CZ" i="1" dirty="0" smtClean="0"/>
              <a:t> a jiné vymoženosti.</a:t>
            </a:r>
          </a:p>
          <a:p>
            <a:pPr marL="0" indent="0">
              <a:buNone/>
            </a:pPr>
            <a:endParaRPr lang="cs-CZ" i="1" dirty="0" smtClean="0"/>
          </a:p>
          <a:p>
            <a:pPr marL="0" indent="0" algn="r">
              <a:buNone/>
            </a:pPr>
            <a:r>
              <a:rPr lang="cs-CZ" dirty="0" err="1" smtClean="0"/>
              <a:t>Procopius</a:t>
            </a:r>
            <a:r>
              <a:rPr lang="cs-CZ" dirty="0" smtClean="0"/>
              <a:t>, </a:t>
            </a:r>
            <a:r>
              <a:rPr lang="cs-CZ" i="1" dirty="0" smtClean="0"/>
              <a:t>De </a:t>
            </a:r>
            <a:r>
              <a:rPr lang="cs-CZ" i="1" dirty="0" err="1" smtClean="0"/>
              <a:t>aedificiis</a:t>
            </a:r>
            <a:r>
              <a:rPr lang="cs-CZ" dirty="0" smtClean="0"/>
              <a:t> 2,10,22.</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i="1" dirty="0" smtClean="0"/>
              <a:t>Troufl si sloučit státní daně s veškerými lokálními příjmy všech měst určené na jejich správu i zábavu. Lékař či učitel si neudržel zbytek svého společenského kreditu a nikdo nemohl vydělat na veřejných stavbách. Nebylo ani na opravu veřejného osvětlení, ani na jakoukoli úlevu pro obyvatele.</a:t>
            </a:r>
            <a:endParaRPr lang="cs-CZ" dirty="0" smtClean="0"/>
          </a:p>
          <a:p>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i="1" dirty="0" smtClean="0"/>
              <a:t>Většinu divadel, hipodromů a arén uzavřel, tj. místa, kde se narodila, vyrostla a vyučila jeho žena. Posléze nařídil učinit přítrž veškeré zábavě tohoto druhu všude, kde se kdy provozovala. [Nařízení vyšlo] s platností po celém území Byzance, aby nebylo napříště financováno z veřejných prostředků tak veliké až nekontrolovatelné množství lidí, jak tomu bylo [doposud] zvykem, a které si z toho udělalo živnost.</a:t>
            </a:r>
            <a:endParaRPr lang="cs-CZ" dirty="0" smtClean="0"/>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i="1" dirty="0" smtClean="0"/>
              <a:t>V soukromí i na veřejnosti zavládl smutek a sklíčenost, jakoby měl přijít nějaký boží trest, a všem nastal život bez smíchu. Doma ani na trhu si nebylo co vyprávět, ani při pobytu na svatých místech, a pohrom a neštěstí a neslýchaných nehod se stalo nebývale mnoho.</a:t>
            </a:r>
          </a:p>
          <a:p>
            <a:pPr algn="r">
              <a:buNone/>
            </a:pPr>
            <a:r>
              <a:rPr lang="cs-CZ" baseline="30000" dirty="0" err="1" smtClean="0"/>
              <a:t>Procopius</a:t>
            </a:r>
            <a:r>
              <a:rPr lang="cs-CZ" baseline="30000" dirty="0" smtClean="0"/>
              <a:t>,</a:t>
            </a:r>
            <a:r>
              <a:rPr lang="cs-CZ" baseline="30000" dirty="0" smtClean="0"/>
              <a:t> </a:t>
            </a:r>
            <a:r>
              <a:rPr lang="cs-CZ" i="1" baseline="30000" dirty="0" err="1" smtClean="0"/>
              <a:t>Historia</a:t>
            </a:r>
            <a:r>
              <a:rPr lang="cs-CZ" i="1" baseline="30000" dirty="0" smtClean="0"/>
              <a:t> </a:t>
            </a:r>
            <a:r>
              <a:rPr lang="cs-CZ" i="1" baseline="30000" dirty="0" err="1" smtClean="0"/>
              <a:t>Arcana</a:t>
            </a:r>
            <a:r>
              <a:rPr lang="cs-CZ" i="1" baseline="30000" dirty="0" smtClean="0"/>
              <a:t> </a:t>
            </a:r>
            <a:r>
              <a:rPr lang="cs-CZ" baseline="30000" dirty="0" smtClean="0"/>
              <a:t>26,6–8.</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r>
              <a:rPr lang="cs-CZ" i="1" dirty="0" smtClean="0"/>
              <a:t>Často se svlékala i na veřejnosti v divadle před zraky všech přítomných a procházela mezi nimi nahá až na roušku přes třísla a ohanbí. Ne snad proto, že by se styděla ukázat na veřejnosti i tato místa, ale proto, že se tam nikdo nesmí ukazovat úplně nahý a musí mít zakrytá alespoň tato choulostivá místa. Takto tedy oděna si lehla na zem na záda. Pak jí nějací sluhové z komparsu zasypali ona choulostivá místa ječmenem, který se dává husám, a jako husy jí odtamtud ten ječmen zrno po zrnu vyzobávali. Ani se nezačervenala, když pak vstala, ale vypadala, že je na své číslo pyšná. Ona nejenže si nepřipouštěla žádnou hanbu, byla dokonce autorkou všech těch </a:t>
            </a:r>
            <a:r>
              <a:rPr lang="cs-CZ" i="1" dirty="0" err="1" smtClean="0"/>
              <a:t>hambatostí</a:t>
            </a:r>
            <a:r>
              <a:rPr lang="cs-CZ" i="1" dirty="0" smtClean="0"/>
              <a:t>.</a:t>
            </a:r>
          </a:p>
          <a:p>
            <a:pPr algn="r">
              <a:buNone/>
            </a:pPr>
            <a:r>
              <a:rPr lang="cs-CZ" sz="2600" dirty="0" err="1" smtClean="0"/>
              <a:t>Procopius</a:t>
            </a:r>
            <a:r>
              <a:rPr lang="cs-CZ" sz="2600" dirty="0" smtClean="0"/>
              <a:t>, </a:t>
            </a:r>
            <a:r>
              <a:rPr lang="cs-CZ" sz="2600" i="1" dirty="0" err="1" smtClean="0"/>
              <a:t>Historia</a:t>
            </a:r>
            <a:r>
              <a:rPr lang="cs-CZ" sz="2600" i="1" dirty="0" smtClean="0"/>
              <a:t> </a:t>
            </a:r>
            <a:r>
              <a:rPr lang="cs-CZ" sz="2600" i="1" dirty="0" err="1" smtClean="0"/>
              <a:t>Arcana</a:t>
            </a:r>
            <a:r>
              <a:rPr lang="cs-CZ" sz="2600" dirty="0" smtClean="0"/>
              <a:t>, 9,20–23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indent="0">
              <a:buNone/>
            </a:pPr>
            <a:r>
              <a:rPr lang="cs-CZ" i="1" dirty="0" smtClean="0"/>
              <a:t>… Tak zvané Kalendy,* </a:t>
            </a:r>
            <a:r>
              <a:rPr lang="cs-CZ" i="1" dirty="0" err="1" smtClean="0"/>
              <a:t>Vota</a:t>
            </a:r>
            <a:r>
              <a:rPr lang="cs-CZ" i="1" dirty="0" smtClean="0"/>
              <a:t>, </a:t>
            </a:r>
            <a:r>
              <a:rPr lang="cs-CZ" i="1" dirty="0" err="1" smtClean="0"/>
              <a:t>Vrumalia</a:t>
            </a:r>
            <a:r>
              <a:rPr lang="cs-CZ" i="1" dirty="0" smtClean="0"/>
              <a:t> a lidové shromáždění v první den měsíce března přejeme si úplně </a:t>
            </a:r>
            <a:r>
              <a:rPr lang="cs-CZ" i="1" dirty="0" err="1" smtClean="0"/>
              <a:t>vytrhnouti</a:t>
            </a:r>
            <a:r>
              <a:rPr lang="cs-CZ" i="1" dirty="0" smtClean="0"/>
              <a:t> ze života věřících. Také veřejné ženské tance, jež mohou </a:t>
            </a:r>
            <a:r>
              <a:rPr lang="cs-CZ" i="1" dirty="0" err="1" smtClean="0"/>
              <a:t>způsobiti</a:t>
            </a:r>
            <a:r>
              <a:rPr lang="cs-CZ" i="1" dirty="0" smtClean="0"/>
              <a:t> velikou škodu a zhoubu, jakož i tance, konané mužským a ženským pohlavím v čest těch, jež Řekové [tj. pohané] nazývají bohy, podle jakéhosi starého, křesťanskému životu cizímu zvyku, zavrhujeme a přikazujeme: žádný muž se </a:t>
            </a:r>
            <a:r>
              <a:rPr lang="cs-CZ" i="1" dirty="0" err="1" smtClean="0"/>
              <a:t>neoblékejž</a:t>
            </a:r>
            <a:r>
              <a:rPr lang="cs-CZ" i="1" dirty="0" smtClean="0"/>
              <a:t> do ženských šatů, ani žena do oděvu muži náležejícího.</a:t>
            </a:r>
          </a:p>
          <a:p>
            <a:pPr marL="0" indent="0" algn="r">
              <a:buNone/>
            </a:pPr>
            <a:r>
              <a:rPr lang="cs-CZ" dirty="0" smtClean="0"/>
              <a:t>Pravidla šestého svatého všeobecného sněmu, cařihradského, (r. 680) jinak </a:t>
            </a:r>
            <a:r>
              <a:rPr lang="cs-CZ" dirty="0" err="1" smtClean="0"/>
              <a:t>trullského</a:t>
            </a:r>
            <a:r>
              <a:rPr lang="cs-CZ" dirty="0" smtClean="0"/>
              <a:t>, konaného ve sloupové síni císařského paláce.</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10000"/>
          </a:bodyPr>
          <a:lstStyle/>
          <a:p>
            <a:pPr marL="0" indent="0">
              <a:buNone/>
            </a:pPr>
            <a:r>
              <a:rPr lang="cs-CZ" i="1" dirty="0" smtClean="0"/>
              <a:t>Nesluší </a:t>
            </a:r>
            <a:r>
              <a:rPr lang="cs-CZ" i="1" dirty="0" err="1" smtClean="0"/>
              <a:t>nositi</a:t>
            </a:r>
            <a:r>
              <a:rPr lang="cs-CZ" i="1" dirty="0" smtClean="0"/>
              <a:t> masky komické nebo satyrské či tragické, při lisování vína v lisech vyvolávat hnusné jméno </a:t>
            </a:r>
            <a:r>
              <a:rPr lang="cs-CZ" i="1" dirty="0" err="1" smtClean="0"/>
              <a:t>Dionysa</a:t>
            </a:r>
            <a:r>
              <a:rPr lang="cs-CZ" i="1" dirty="0" smtClean="0"/>
              <a:t> a při vlévání vína do beček </a:t>
            </a:r>
            <a:r>
              <a:rPr lang="cs-CZ" i="1" dirty="0" err="1" smtClean="0"/>
              <a:t>propukati</a:t>
            </a:r>
            <a:r>
              <a:rPr lang="cs-CZ" i="1" dirty="0" smtClean="0"/>
              <a:t> ve smích nebo z neznalosti nebo marnivosti </a:t>
            </a:r>
            <a:r>
              <a:rPr lang="cs-CZ" i="1" dirty="0" err="1" smtClean="0"/>
              <a:t>činiti</a:t>
            </a:r>
            <a:r>
              <a:rPr lang="cs-CZ" i="1" dirty="0" smtClean="0"/>
              <a:t> to, co náleží k běsovskému klamu. Pročež napříště ty, kteří vědouce toto, se odváží </a:t>
            </a:r>
            <a:r>
              <a:rPr lang="cs-CZ" i="1" dirty="0" err="1" smtClean="0"/>
              <a:t>páchati</a:t>
            </a:r>
            <a:r>
              <a:rPr lang="cs-CZ" i="1" dirty="0" smtClean="0"/>
              <a:t> něco ze shora uvedeného, nařizujeme </a:t>
            </a:r>
            <a:r>
              <a:rPr lang="cs-CZ" i="1" dirty="0" err="1" smtClean="0"/>
              <a:t>vyvrhnouti</a:t>
            </a:r>
            <a:r>
              <a:rPr lang="cs-CZ" i="1" dirty="0" smtClean="0"/>
              <a:t> z kněžského řádu a laiky </a:t>
            </a:r>
            <a:r>
              <a:rPr lang="cs-CZ" i="1" dirty="0" err="1" smtClean="0"/>
              <a:t>odloučiti</a:t>
            </a:r>
            <a:r>
              <a:rPr lang="cs-CZ" i="1" dirty="0" smtClean="0"/>
              <a:t> z církevního obecenství.</a:t>
            </a:r>
          </a:p>
          <a:p>
            <a:pPr marL="0" indent="0">
              <a:buNone/>
            </a:pPr>
            <a:endParaRPr lang="cs-CZ" i="1" dirty="0" smtClean="0"/>
          </a:p>
          <a:p>
            <a:pPr algn="r">
              <a:buNone/>
            </a:pPr>
            <a:r>
              <a:rPr lang="cs-CZ" sz="2800" dirty="0" smtClean="0"/>
              <a:t>Pravidlo 61, </a:t>
            </a:r>
            <a:r>
              <a:rPr lang="cs-CZ" sz="2800" dirty="0" smtClean="0"/>
              <a:t>In: </a:t>
            </a:r>
            <a:r>
              <a:rPr lang="cs-CZ" sz="2800" i="1" dirty="0" smtClean="0"/>
              <a:t>Pravidla šestého svatého</a:t>
            </a:r>
          </a:p>
          <a:p>
            <a:pPr algn="r">
              <a:buNone/>
            </a:pPr>
            <a:r>
              <a:rPr lang="cs-CZ" sz="2800" i="1" dirty="0" smtClean="0"/>
              <a:t>všeobecného sněmu, cařihradského, (r. 680) </a:t>
            </a:r>
            <a:r>
              <a:rPr lang="cs-CZ" sz="2800" i="1" dirty="0" smtClean="0"/>
              <a:t>...</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Mimická tématika</a:t>
            </a:r>
            <a:endParaRPr lang="el-GR" cap="none" smtClean="0">
              <a:effectLst/>
            </a:endParaRPr>
          </a:p>
        </p:txBody>
      </p:sp>
      <p:sp>
        <p:nvSpPr>
          <p:cNvPr id="39939" name="Rectangle 3"/>
          <p:cNvSpPr>
            <a:spLocks noGrp="1"/>
          </p:cNvSpPr>
          <p:nvPr>
            <p:ph idx="1"/>
          </p:nvPr>
        </p:nvSpPr>
        <p:spPr/>
        <p:txBody>
          <a:bodyPr/>
          <a:lstStyle/>
          <a:p>
            <a:pPr eaLnBrk="1" hangingPunct="1">
              <a:lnSpc>
                <a:spcPct val="90000"/>
              </a:lnSpc>
            </a:pPr>
            <a:r>
              <a:rPr lang="cs-CZ" smtClean="0"/>
              <a:t>Mimy zpracovávaly:</a:t>
            </a:r>
          </a:p>
          <a:p>
            <a:pPr eaLnBrk="1" hangingPunct="1">
              <a:lnSpc>
                <a:spcPct val="90000"/>
              </a:lnSpc>
              <a:buFont typeface="Wingdings 2" pitchFamily="18" charset="2"/>
              <a:buNone/>
            </a:pPr>
            <a:r>
              <a:rPr lang="en-US" b="1" smtClean="0"/>
              <a:t>příhody ze života</a:t>
            </a:r>
            <a:r>
              <a:rPr lang="en-US" smtClean="0"/>
              <a:t>, které překračovaly hranice morálky, rozumu, přirozenosti a zákona (srv. togata)</a:t>
            </a:r>
            <a:endParaRPr lang="cs-CZ" smtClean="0"/>
          </a:p>
          <a:p>
            <a:pPr eaLnBrk="1" hangingPunct="1">
              <a:lnSpc>
                <a:spcPct val="90000"/>
              </a:lnSpc>
              <a:buFont typeface="Wingdings 2" pitchFamily="18" charset="2"/>
              <a:buNone/>
            </a:pPr>
            <a:r>
              <a:rPr lang="en-US" smtClean="0"/>
              <a:t>nebo </a:t>
            </a:r>
            <a:r>
              <a:rPr lang="en-US" b="1" smtClean="0"/>
              <a:t>mytologické příběhy</a:t>
            </a:r>
            <a:r>
              <a:rPr lang="en-US" smtClean="0"/>
              <a:t>, parodie tragédií (srv. střední komedie, flyácká komedie).</a:t>
            </a:r>
            <a:endParaRPr lang="cs-CZ" smtClean="0"/>
          </a:p>
          <a:p>
            <a:pPr eaLnBrk="1" hangingPunct="1">
              <a:lnSpc>
                <a:spcPct val="90000"/>
              </a:lnSpc>
            </a:pPr>
            <a:r>
              <a:rPr lang="cs-CZ" b="1" smtClean="0"/>
              <a:t>M</a:t>
            </a:r>
            <a:r>
              <a:rPr lang="en-US" b="1" smtClean="0"/>
              <a:t>imové</a:t>
            </a:r>
            <a:r>
              <a:rPr lang="cs-CZ" b="1" smtClean="0"/>
              <a:t> </a:t>
            </a:r>
            <a:r>
              <a:rPr lang="cs-CZ" smtClean="0"/>
              <a:t>tj. h</a:t>
            </a:r>
            <a:r>
              <a:rPr lang="en-US" smtClean="0"/>
              <a:t>erci, hráli sami nebo ve skupinách, </a:t>
            </a:r>
            <a:r>
              <a:rPr lang="en-US" b="1" smtClean="0"/>
              <a:t>byli prostořecí</a:t>
            </a:r>
            <a:r>
              <a:rPr lang="en-US" smtClean="0"/>
              <a:t> vůči autoritám (srv. atellana) a </a:t>
            </a:r>
            <a:r>
              <a:rPr lang="en-US" b="1" smtClean="0"/>
              <a:t>tančili </a:t>
            </a:r>
            <a:r>
              <a:rPr lang="en-US" smtClean="0"/>
              <a:t>(srv. pantomimos).</a:t>
            </a:r>
            <a:endParaRPr lang="cs-CZ" smtClean="0"/>
          </a:p>
          <a:p>
            <a:pPr eaLnBrk="1" hangingPunct="1">
              <a:lnSpc>
                <a:spcPct val="90000"/>
              </a:lnSpc>
              <a:buFont typeface="Wingdings 2" pitchFamily="18" charset="2"/>
              <a:buNone/>
            </a:pPr>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None/>
            </a:pPr>
            <a:r>
              <a:rPr lang="cs-CZ" i="1" dirty="0" smtClean="0"/>
              <a:t>Ti, kdož studují občanské zákony, nemají </a:t>
            </a:r>
            <a:r>
              <a:rPr lang="cs-CZ" i="1" dirty="0" err="1" smtClean="0"/>
              <a:t>užívati</a:t>
            </a:r>
            <a:r>
              <a:rPr lang="cs-CZ" i="1" dirty="0" smtClean="0"/>
              <a:t> </a:t>
            </a:r>
            <a:r>
              <a:rPr lang="cs-CZ" i="1" dirty="0" err="1" smtClean="0"/>
              <a:t>hellenských</a:t>
            </a:r>
            <a:r>
              <a:rPr lang="cs-CZ" i="1" dirty="0" smtClean="0"/>
              <a:t> [pohanských] zvyklostí nebo </a:t>
            </a:r>
            <a:r>
              <a:rPr lang="cs-CZ" i="1" dirty="0" err="1" smtClean="0"/>
              <a:t>býti</a:t>
            </a:r>
            <a:r>
              <a:rPr lang="cs-CZ" i="1" dirty="0" smtClean="0"/>
              <a:t> voděni na představení … nebo se </a:t>
            </a:r>
            <a:r>
              <a:rPr lang="cs-CZ" i="1" dirty="0" err="1" smtClean="0"/>
              <a:t>oblékati</a:t>
            </a:r>
            <a:r>
              <a:rPr lang="cs-CZ" i="1" dirty="0" smtClean="0"/>
              <a:t> do šatstva, jehož se obecně nepoužívá ani v čas, kdy začínají studia, ani tehdy, kdy se končí, ani vůbec během něho. Jestli se kdo odváží od nyní toto </a:t>
            </a:r>
            <a:r>
              <a:rPr lang="cs-CZ" i="1" dirty="0" err="1" smtClean="0"/>
              <a:t>činiti</a:t>
            </a:r>
            <a:r>
              <a:rPr lang="cs-CZ" i="1" dirty="0" smtClean="0"/>
              <a:t>, budiž odloučen.</a:t>
            </a:r>
          </a:p>
          <a:p>
            <a:pPr algn="r">
              <a:buNone/>
            </a:pPr>
            <a:r>
              <a:rPr lang="cs-CZ" baseline="30000" dirty="0" smtClean="0"/>
              <a:t>Pravidlo 71. Tamtéž</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a:buNone/>
            </a:pPr>
            <a:r>
              <a:rPr lang="cs-CZ" i="1" dirty="0" smtClean="0"/>
              <a:t>Náleží </a:t>
            </a:r>
            <a:r>
              <a:rPr lang="cs-CZ" i="1" dirty="0" err="1" smtClean="0"/>
              <a:t>žádati</a:t>
            </a:r>
            <a:r>
              <a:rPr lang="cs-CZ" i="1" dirty="0" smtClean="0"/>
              <a:t> zbožné císaře, aby přikázali úplně </a:t>
            </a:r>
            <a:r>
              <a:rPr lang="cs-CZ" i="1" dirty="0" err="1" smtClean="0"/>
              <a:t>vyvrátiti</a:t>
            </a:r>
            <a:r>
              <a:rPr lang="cs-CZ" i="1" dirty="0" smtClean="0"/>
              <a:t> pozůstalé modly ve vší Africe: Neboť ve mnohých místech přímořských a na různých panstvích ještě tento blud nesprávně zachovává platnost. Budiž rozkázáno </a:t>
            </a:r>
            <a:r>
              <a:rPr lang="cs-CZ" i="1" dirty="0" err="1" smtClean="0"/>
              <a:t>vymýtiti</a:t>
            </a:r>
            <a:r>
              <a:rPr lang="cs-CZ" i="1" dirty="0" smtClean="0"/>
              <a:t> modly a všemi způsoby </a:t>
            </a:r>
            <a:r>
              <a:rPr lang="cs-CZ" i="1" dirty="0" err="1" smtClean="0"/>
              <a:t>rozbořiti</a:t>
            </a:r>
            <a:r>
              <a:rPr lang="cs-CZ" i="1" dirty="0" smtClean="0"/>
              <a:t> jejich chrámy, stojící na vsích a ukrytých místech, bez jakéhokoliv slušného zevnějšku.</a:t>
            </a:r>
          </a:p>
          <a:p>
            <a:pPr marL="0" indent="0">
              <a:buNone/>
            </a:pPr>
            <a:endParaRPr lang="cs-CZ" i="1" dirty="0" smtClean="0"/>
          </a:p>
          <a:p>
            <a:pPr marL="0" indent="0" algn="r">
              <a:buNone/>
            </a:pPr>
            <a:r>
              <a:rPr lang="cs-CZ" dirty="0" smtClean="0"/>
              <a:t>Pravidlo 69 usnesení Svatého místního sněmu r. 490 v Kartágu</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r>
              <a:rPr lang="cs-CZ" i="1" dirty="0" smtClean="0"/>
              <a:t>Usneseno rovněž </a:t>
            </a:r>
            <a:r>
              <a:rPr lang="cs-CZ" i="1" dirty="0" err="1" smtClean="0"/>
              <a:t>žádati</a:t>
            </a:r>
            <a:r>
              <a:rPr lang="cs-CZ" i="1" dirty="0" smtClean="0"/>
              <a:t> po slavných císařích, aby byly na každý způsob vymýceny zůstatky modloslužebnictví nejen v sochách, nýbrž na jakýchkoliv místech.</a:t>
            </a:r>
          </a:p>
          <a:p>
            <a:pPr>
              <a:buNone/>
            </a:pPr>
            <a:endParaRPr lang="cs-CZ" i="1" dirty="0" smtClean="0"/>
          </a:p>
          <a:p>
            <a:pPr algn="r">
              <a:buNone/>
            </a:pPr>
            <a:r>
              <a:rPr lang="cs-CZ" dirty="0" smtClean="0"/>
              <a:t>Pravidlo 95. Tamtéž</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Xenofon</a:t>
            </a:r>
            <a:r>
              <a:rPr lang="cs-CZ" dirty="0" smtClean="0"/>
              <a:t>, </a:t>
            </a:r>
            <a:r>
              <a:rPr lang="cs-CZ" i="1" dirty="0" smtClean="0"/>
              <a:t>Hostina</a:t>
            </a:r>
            <a:endParaRPr lang="cs-CZ" i="1" dirty="0"/>
          </a:p>
        </p:txBody>
      </p:sp>
      <p:pic>
        <p:nvPicPr>
          <p:cNvPr id="54274" name="Picture 2"/>
          <p:cNvPicPr>
            <a:picLocks noGrp="1" noChangeAspect="1" noChangeArrowheads="1"/>
          </p:cNvPicPr>
          <p:nvPr>
            <p:ph idx="1"/>
          </p:nvPr>
        </p:nvPicPr>
        <p:blipFill>
          <a:blip r:embed="rId2" cstate="print"/>
          <a:srcRect/>
          <a:stretch>
            <a:fillRect/>
          </a:stretch>
        </p:blipFill>
        <p:spPr bwMode="auto">
          <a:xfrm>
            <a:off x="611560" y="1324998"/>
            <a:ext cx="7416824" cy="5468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Xenofon</a:t>
            </a:r>
            <a:r>
              <a:rPr lang="cs-CZ" dirty="0" smtClean="0"/>
              <a:t>, </a:t>
            </a:r>
            <a:r>
              <a:rPr lang="cs-CZ" i="1" dirty="0" smtClean="0"/>
              <a:t>Hostina</a:t>
            </a:r>
            <a:endParaRPr lang="cs-CZ"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755576" y="1113663"/>
            <a:ext cx="7632848" cy="5517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cs-CZ" cap="none" smtClean="0">
                <a:effectLst/>
              </a:rPr>
              <a:t>Charakteristika mimu a mimů</a:t>
            </a:r>
            <a:endParaRPr lang="el-GR" cap="none" smtClean="0">
              <a:effectLst/>
            </a:endParaRPr>
          </a:p>
        </p:txBody>
      </p:sp>
      <p:sp>
        <p:nvSpPr>
          <p:cNvPr id="6" name="Zástupný symbol pro obsah 5"/>
          <p:cNvSpPr>
            <a:spLocks noGrp="1"/>
          </p:cNvSpPr>
          <p:nvPr>
            <p:ph sz="half" idx="2"/>
          </p:nvPr>
        </p:nvSpPr>
        <p:spPr>
          <a:xfrm>
            <a:off x="3851920" y="1600200"/>
            <a:ext cx="5139680" cy="4724400"/>
          </a:xfrm>
        </p:spPr>
        <p:txBody>
          <a:bodyPr>
            <a:normAutofit/>
          </a:bodyPr>
          <a:lstStyle/>
          <a:p>
            <a:pPr>
              <a:lnSpc>
                <a:spcPct val="90000"/>
              </a:lnSpc>
            </a:pPr>
            <a:r>
              <a:rPr lang="en-US" dirty="0" err="1" smtClean="0"/>
              <a:t>Herci</a:t>
            </a:r>
            <a:r>
              <a:rPr lang="en-US" dirty="0" smtClean="0"/>
              <a:t> </a:t>
            </a:r>
            <a:r>
              <a:rPr lang="en-US" dirty="0" err="1" smtClean="0"/>
              <a:t>hráli</a:t>
            </a:r>
            <a:r>
              <a:rPr lang="en-US" dirty="0" smtClean="0"/>
              <a:t> </a:t>
            </a:r>
            <a:r>
              <a:rPr lang="en-US" b="1" dirty="0" err="1" smtClean="0"/>
              <a:t>bosi</a:t>
            </a:r>
            <a:endParaRPr lang="cs-CZ" dirty="0" smtClean="0"/>
          </a:p>
          <a:p>
            <a:pPr>
              <a:lnSpc>
                <a:spcPct val="90000"/>
              </a:lnSpc>
            </a:pPr>
            <a:r>
              <a:rPr lang="cs-CZ" b="1" dirty="0" smtClean="0"/>
              <a:t> </a:t>
            </a:r>
            <a:r>
              <a:rPr lang="en-US" b="1" dirty="0" err="1" smtClean="0"/>
              <a:t>Nenosili</a:t>
            </a:r>
            <a:r>
              <a:rPr lang="en-US" b="1" dirty="0" smtClean="0"/>
              <a:t> </a:t>
            </a:r>
            <a:r>
              <a:rPr lang="en-US" b="1" dirty="0" err="1" smtClean="0"/>
              <a:t>masky</a:t>
            </a:r>
            <a:r>
              <a:rPr lang="en-US" dirty="0" smtClean="0">
                <a:latin typeface="Times New Roman"/>
                <a:cs typeface="Times New Roman"/>
              </a:rPr>
              <a:t> →</a:t>
            </a:r>
            <a:r>
              <a:rPr lang="cs-CZ" dirty="0" smtClean="0"/>
              <a:t> </a:t>
            </a:r>
            <a:r>
              <a:rPr lang="en-US" dirty="0" err="1" smtClean="0"/>
              <a:t>využ</a:t>
            </a:r>
            <a:r>
              <a:rPr lang="cs-CZ" dirty="0" err="1" smtClean="0"/>
              <a:t>ití</a:t>
            </a:r>
            <a:r>
              <a:rPr lang="cs-CZ" dirty="0" smtClean="0"/>
              <a:t> </a:t>
            </a:r>
            <a:r>
              <a:rPr lang="en-US" dirty="0" err="1" smtClean="0"/>
              <a:t>mimik</a:t>
            </a:r>
            <a:r>
              <a:rPr lang="cs-CZ" dirty="0" smtClean="0"/>
              <a:t>y</a:t>
            </a:r>
            <a:r>
              <a:rPr lang="en-US" dirty="0" smtClean="0"/>
              <a:t> a </a:t>
            </a:r>
            <a:r>
              <a:rPr lang="en-US" dirty="0" err="1" smtClean="0"/>
              <a:t>zp</a:t>
            </a:r>
            <a:r>
              <a:rPr lang="cs-CZ" dirty="0" err="1" smtClean="0"/>
              <a:t>ěvu</a:t>
            </a:r>
            <a:r>
              <a:rPr lang="en-US" dirty="0" smtClean="0"/>
              <a:t>.</a:t>
            </a:r>
            <a:endParaRPr lang="cs-CZ" dirty="0" smtClean="0"/>
          </a:p>
          <a:p>
            <a:pPr>
              <a:lnSpc>
                <a:spcPct val="90000"/>
              </a:lnSpc>
            </a:pPr>
            <a:r>
              <a:rPr lang="cs-CZ" dirty="0" smtClean="0"/>
              <a:t>Hrály i </a:t>
            </a:r>
            <a:r>
              <a:rPr lang="en-US" dirty="0" err="1" smtClean="0"/>
              <a:t>ženy</a:t>
            </a:r>
            <a:r>
              <a:rPr lang="en-US" dirty="0" smtClean="0"/>
              <a:t> </a:t>
            </a:r>
            <a:r>
              <a:rPr lang="cs-CZ" dirty="0" smtClean="0"/>
              <a:t>– </a:t>
            </a:r>
            <a:r>
              <a:rPr lang="cs-CZ" b="1" dirty="0" err="1" smtClean="0"/>
              <a:t>mimády</a:t>
            </a:r>
            <a:r>
              <a:rPr lang="cs-CZ" b="1" dirty="0" smtClean="0"/>
              <a:t>,</a:t>
            </a:r>
            <a:r>
              <a:rPr lang="en-US" dirty="0" smtClean="0"/>
              <a:t> </a:t>
            </a:r>
            <a:r>
              <a:rPr lang="en-US" dirty="0" err="1" smtClean="0"/>
              <a:t>starci</a:t>
            </a:r>
            <a:r>
              <a:rPr lang="cs-CZ" dirty="0" smtClean="0"/>
              <a:t> a</a:t>
            </a:r>
            <a:r>
              <a:rPr lang="en-US" dirty="0" smtClean="0"/>
              <a:t> </a:t>
            </a:r>
            <a:r>
              <a:rPr lang="en-US" dirty="0" err="1" smtClean="0"/>
              <a:t>lidé</a:t>
            </a:r>
            <a:r>
              <a:rPr lang="en-US" dirty="0" smtClean="0"/>
              <a:t> s </a:t>
            </a:r>
            <a:r>
              <a:rPr lang="en-US" dirty="0" err="1" smtClean="0"/>
              <a:t>různým</a:t>
            </a:r>
            <a:r>
              <a:rPr lang="en-US" dirty="0" smtClean="0"/>
              <a:t> </a:t>
            </a:r>
            <a:r>
              <a:rPr lang="en-US" dirty="0" err="1" smtClean="0"/>
              <a:t>tělesným</a:t>
            </a:r>
            <a:r>
              <a:rPr lang="en-US" dirty="0" smtClean="0"/>
              <a:t> </a:t>
            </a:r>
            <a:r>
              <a:rPr lang="en-US" dirty="0" err="1" smtClean="0"/>
              <a:t>postižením</a:t>
            </a:r>
            <a:r>
              <a:rPr lang="en-US" dirty="0" smtClean="0"/>
              <a:t>.</a:t>
            </a:r>
            <a:endParaRPr lang="el-GR" dirty="0" smtClean="0"/>
          </a:p>
          <a:p>
            <a:pPr marL="0" indent="0">
              <a:buNone/>
            </a:pPr>
            <a:r>
              <a:rPr lang="cs-CZ" dirty="0" smtClean="0">
                <a:latin typeface="Times New Roman"/>
                <a:cs typeface="Times New Roman"/>
              </a:rPr>
              <a:t>← </a:t>
            </a:r>
            <a:r>
              <a:rPr lang="cs-CZ" dirty="0" smtClean="0">
                <a:latin typeface="Calibri" pitchFamily="34" charset="0"/>
                <a:cs typeface="Times New Roman"/>
              </a:rPr>
              <a:t>herecký typ </a:t>
            </a:r>
            <a:r>
              <a:rPr lang="cs-CZ" dirty="0" err="1" smtClean="0"/>
              <a:t>Dossenus</a:t>
            </a:r>
            <a:r>
              <a:rPr lang="cs-CZ" dirty="0" smtClean="0"/>
              <a:t> - hrbáč</a:t>
            </a:r>
            <a:endParaRPr lang="cs-CZ" dirty="0"/>
          </a:p>
        </p:txBody>
      </p:sp>
      <p:pic>
        <p:nvPicPr>
          <p:cNvPr id="34817" name="Picture 1"/>
          <p:cNvPicPr>
            <a:picLocks noGrp="1" noChangeAspect="1" noChangeArrowheads="1"/>
          </p:cNvPicPr>
          <p:nvPr>
            <p:ph sz="half" idx="1"/>
          </p:nvPr>
        </p:nvPicPr>
        <p:blipFill>
          <a:blip r:embed="rId2" cstate="print"/>
          <a:srcRect/>
          <a:stretch>
            <a:fillRect/>
          </a:stretch>
        </p:blipFill>
        <p:spPr bwMode="auto">
          <a:xfrm>
            <a:off x="901509" y="1600200"/>
            <a:ext cx="2997581"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eaLnBrk="1" hangingPunct="1"/>
            <a:r>
              <a:rPr lang="cs-CZ" cap="none" dirty="0" smtClean="0">
                <a:effectLst/>
              </a:rPr>
              <a:t>1. hmotný doklad o mimu</a:t>
            </a:r>
            <a:endParaRPr lang="el-GR" cap="none" dirty="0" smtClean="0">
              <a:effectLst/>
            </a:endParaRPr>
          </a:p>
        </p:txBody>
      </p:sp>
      <p:sp>
        <p:nvSpPr>
          <p:cNvPr id="40963" name="Rectangle 5"/>
          <p:cNvSpPr>
            <a:spLocks noGrp="1"/>
          </p:cNvSpPr>
          <p:nvPr>
            <p:ph type="body" sz="half" idx="1"/>
          </p:nvPr>
        </p:nvSpPr>
        <p:spPr>
          <a:xfrm>
            <a:off x="395288" y="1557338"/>
            <a:ext cx="3600648" cy="4535958"/>
          </a:xfrm>
        </p:spPr>
        <p:txBody>
          <a:bodyPr>
            <a:normAutofit lnSpcReduction="10000"/>
          </a:bodyPr>
          <a:lstStyle/>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endParaRPr lang="cs-CZ" sz="2400" dirty="0" smtClean="0"/>
          </a:p>
          <a:p>
            <a:pPr marL="0" indent="0" eaLnBrk="1" hangingPunct="1">
              <a:lnSpc>
                <a:spcPct val="80000"/>
              </a:lnSpc>
              <a:buFont typeface="Wingdings 2" pitchFamily="18" charset="2"/>
              <a:buNone/>
            </a:pPr>
            <a:r>
              <a:rPr lang="en-US" sz="2400" dirty="0" err="1" smtClean="0"/>
              <a:t>terakotov</a:t>
            </a:r>
            <a:r>
              <a:rPr lang="cs-CZ" sz="2400" dirty="0" smtClean="0"/>
              <a:t>á</a:t>
            </a:r>
            <a:r>
              <a:rPr lang="en-US" sz="2400" dirty="0" smtClean="0"/>
              <a:t> lamp</a:t>
            </a:r>
            <a:r>
              <a:rPr lang="cs-CZ" sz="2400" dirty="0" smtClean="0"/>
              <a:t>a</a:t>
            </a:r>
          </a:p>
          <a:p>
            <a:pPr marL="0" indent="0" eaLnBrk="1" hangingPunct="1">
              <a:lnSpc>
                <a:spcPct val="80000"/>
              </a:lnSpc>
              <a:buFont typeface="Wingdings 2" pitchFamily="18" charset="2"/>
              <a:buNone/>
            </a:pPr>
            <a:r>
              <a:rPr lang="en-US" sz="2400" b="1" dirty="0" smtClean="0"/>
              <a:t>3. </a:t>
            </a:r>
            <a:r>
              <a:rPr lang="en-US" sz="2400" b="1" dirty="0" err="1" smtClean="0"/>
              <a:t>stol</a:t>
            </a:r>
            <a:r>
              <a:rPr lang="en-US" sz="2400" b="1" dirty="0" smtClean="0"/>
              <a:t>. </a:t>
            </a:r>
            <a:r>
              <a:rPr lang="en-US" sz="2400" b="1" dirty="0" err="1" smtClean="0"/>
              <a:t>př</a:t>
            </a:r>
            <a:r>
              <a:rPr lang="en-US" sz="2400" b="1" dirty="0" smtClean="0"/>
              <a:t>. Kr.</a:t>
            </a:r>
            <a:r>
              <a:rPr lang="cs-CZ" sz="2400" dirty="0" smtClean="0"/>
              <a:t> </a:t>
            </a:r>
            <a:r>
              <a:rPr lang="cs-CZ" sz="2400" i="1" dirty="0" smtClean="0"/>
              <a:t>(</a:t>
            </a:r>
            <a:r>
              <a:rPr lang="en-US" sz="2400" dirty="0" err="1" smtClean="0"/>
              <a:t>Athénské</a:t>
            </a:r>
            <a:r>
              <a:rPr lang="en-US" sz="2400" dirty="0" smtClean="0"/>
              <a:t> </a:t>
            </a:r>
            <a:r>
              <a:rPr lang="en-US" sz="2400" dirty="0" err="1" smtClean="0"/>
              <a:t>národní</a:t>
            </a:r>
            <a:r>
              <a:rPr lang="en-US" sz="2400" dirty="0" smtClean="0"/>
              <a:t> </a:t>
            </a:r>
            <a:r>
              <a:rPr lang="en-US" sz="2400" dirty="0" err="1" smtClean="0"/>
              <a:t>muzeum</a:t>
            </a:r>
            <a:r>
              <a:rPr lang="cs-CZ" sz="2400" dirty="0" smtClean="0"/>
              <a:t>)</a:t>
            </a:r>
          </a:p>
          <a:p>
            <a:pPr marL="0" indent="0" eaLnBrk="1" hangingPunct="1">
              <a:lnSpc>
                <a:spcPct val="80000"/>
              </a:lnSpc>
              <a:buFont typeface="Wingdings 2" pitchFamily="18" charset="2"/>
              <a:buNone/>
            </a:pPr>
            <a:r>
              <a:rPr lang="en-US" sz="2400" dirty="0" err="1" smtClean="0"/>
              <a:t>Tři</a:t>
            </a:r>
            <a:r>
              <a:rPr lang="en-US" sz="2400" dirty="0" smtClean="0"/>
              <a:t> „</a:t>
            </a:r>
            <a:r>
              <a:rPr lang="en-US" sz="2400" dirty="0" err="1" smtClean="0"/>
              <a:t>mimologové</a:t>
            </a:r>
            <a:r>
              <a:rPr lang="en-US" sz="2400" dirty="0" smtClean="0"/>
              <a:t>“</a:t>
            </a:r>
            <a:r>
              <a:rPr lang="cs-CZ" sz="2400" dirty="0" smtClean="0"/>
              <a:t> </a:t>
            </a:r>
            <a:r>
              <a:rPr lang="en-US" sz="2400" dirty="0" smtClean="0"/>
              <a:t>z </a:t>
            </a:r>
            <a:r>
              <a:rPr lang="en-US" sz="2400" dirty="0" err="1" smtClean="0"/>
              <a:t>mimu</a:t>
            </a:r>
            <a:r>
              <a:rPr lang="en-US" sz="2400" dirty="0" smtClean="0"/>
              <a:t> </a:t>
            </a:r>
            <a:r>
              <a:rPr lang="en-US" sz="2400" i="1" dirty="0" err="1" smtClean="0"/>
              <a:t>Tchyně</a:t>
            </a:r>
            <a:endParaRPr lang="cs-CZ" sz="2400" dirty="0" smtClean="0"/>
          </a:p>
        </p:txBody>
      </p:sp>
      <p:sp>
        <p:nvSpPr>
          <p:cNvPr id="40964" name="Rectangle 6"/>
          <p:cNvSpPr>
            <a:spLocks noGrp="1"/>
          </p:cNvSpPr>
          <p:nvPr>
            <p:ph sz="half" idx="2"/>
          </p:nvPr>
        </p:nvSpPr>
        <p:spPr/>
        <p:txBody>
          <a:bodyPr/>
          <a:lstStyle/>
          <a:p>
            <a:pPr eaLnBrk="1" hangingPunct="1">
              <a:lnSpc>
                <a:spcPct val="80000"/>
              </a:lnSpc>
            </a:pPr>
            <a:endParaRPr lang="el-GR" sz="1800" smtClean="0"/>
          </a:p>
        </p:txBody>
      </p:sp>
      <p:pic>
        <p:nvPicPr>
          <p:cNvPr id="40965" name="obrázek 1"/>
          <p:cNvPicPr>
            <a:picLocks noChangeAspect="1" noChangeArrowheads="1"/>
          </p:cNvPicPr>
          <p:nvPr/>
        </p:nvPicPr>
        <p:blipFill>
          <a:blip r:embed="rId2" cstate="print">
            <a:lum bright="12000" contrast="42000"/>
          </a:blip>
          <a:srcRect b="15018"/>
          <a:stretch>
            <a:fillRect/>
          </a:stretch>
        </p:blipFill>
        <p:spPr bwMode="auto">
          <a:xfrm>
            <a:off x="4139952" y="1341438"/>
            <a:ext cx="4824661" cy="4676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1. písemná zmínka, </a:t>
            </a:r>
            <a:r>
              <a:rPr lang="cs-CZ" dirty="0" err="1" smtClean="0"/>
              <a:t>Demosthenes</a:t>
            </a:r>
            <a:endParaRPr lang="cs-CZ" dirty="0"/>
          </a:p>
        </p:txBody>
      </p:sp>
      <p:sp>
        <p:nvSpPr>
          <p:cNvPr id="6" name="Zástupný symbol pro obsah 5"/>
          <p:cNvSpPr>
            <a:spLocks noGrp="1"/>
          </p:cNvSpPr>
          <p:nvPr>
            <p:ph idx="1"/>
          </p:nvPr>
        </p:nvSpPr>
        <p:spPr/>
        <p:txBody>
          <a:bodyPr>
            <a:normAutofit fontScale="77500" lnSpcReduction="20000"/>
          </a:bodyPr>
          <a:lstStyle/>
          <a:p>
            <a:pPr marL="0" indent="0">
              <a:buNone/>
            </a:pPr>
            <a:r>
              <a:rPr lang="cs-CZ" i="1" dirty="0" smtClean="0"/>
              <a:t>Tak prý má [Filip Makedonský] kolem sebe lupiče, pochlebníky a také lidi, kteří v opilosti předvádějí takové tance, že se je já teď před vámi zdráhám pojmenovat. To vše je zřejmě pravda. Vždyť ti, které všichni odtud vyhnali, protože byli prostopášnější než kejklíři, jako ten obecní otrok </a:t>
            </a:r>
            <a:r>
              <a:rPr lang="cs-CZ" i="1" dirty="0" err="1" smtClean="0"/>
              <a:t>Kalliás</a:t>
            </a:r>
            <a:r>
              <a:rPr lang="cs-CZ" i="1" dirty="0" smtClean="0"/>
              <a:t> a jemu podobní lidé, herci předvádějící žertovné výjevy a skladatelé necudných písní k zesměšnění kumpánů, jsou u něho v oblibě, těmi se obklopuje</a:t>
            </a:r>
          </a:p>
          <a:p>
            <a:pPr algn="r">
              <a:buNone/>
            </a:pPr>
            <a:r>
              <a:rPr lang="cs-CZ" dirty="0" err="1" smtClean="0"/>
              <a:t>Demosthenes</a:t>
            </a:r>
            <a:r>
              <a:rPr lang="cs-CZ" dirty="0" smtClean="0"/>
              <a:t>, </a:t>
            </a:r>
            <a:r>
              <a:rPr lang="cs-CZ" i="1" dirty="0" err="1" smtClean="0"/>
              <a:t>Olynthiaca</a:t>
            </a:r>
            <a:r>
              <a:rPr lang="cs-CZ" dirty="0" smtClean="0"/>
              <a:t> </a:t>
            </a:r>
            <a:r>
              <a:rPr lang="cs-CZ" i="1" dirty="0" smtClean="0"/>
              <a:t>2</a:t>
            </a:r>
            <a:r>
              <a:rPr lang="cs-CZ" dirty="0" smtClean="0"/>
              <a:t>, 19.</a:t>
            </a:r>
          </a:p>
          <a:p>
            <a:pPr>
              <a:buNone/>
            </a:pPr>
            <a:endParaRPr lang="cs-CZ" dirty="0" smtClean="0"/>
          </a:p>
          <a:p>
            <a:pPr>
              <a:buNone/>
            </a:pPr>
            <a:r>
              <a:rPr lang="cs-CZ" dirty="0" smtClean="0"/>
              <a:t>Česky </a:t>
            </a:r>
            <a:r>
              <a:rPr lang="cs-CZ" dirty="0" err="1" smtClean="0"/>
              <a:t>Démosthenés</a:t>
            </a:r>
            <a:r>
              <a:rPr lang="cs-CZ" dirty="0" smtClean="0"/>
              <a:t>: </a:t>
            </a:r>
            <a:r>
              <a:rPr lang="cs-CZ" i="1" dirty="0" smtClean="0"/>
              <a:t>Řeči na sněmu</a:t>
            </a:r>
            <a:r>
              <a:rPr lang="cs-CZ" dirty="0" smtClean="0"/>
              <a:t>, Praha 2002. Přel. Pavel Oliva</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smtClean="0"/>
              <a:t>Apologia</a:t>
            </a:r>
            <a:r>
              <a:rPr lang="cs-CZ" i="1" dirty="0" smtClean="0"/>
              <a:t> </a:t>
            </a:r>
            <a:r>
              <a:rPr lang="cs-CZ" i="1" dirty="0" err="1" smtClean="0"/>
              <a:t>mimorum</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Chorikios</a:t>
            </a:r>
            <a:r>
              <a:rPr lang="cs-CZ" dirty="0" smtClean="0"/>
              <a:t> z </a:t>
            </a:r>
            <a:r>
              <a:rPr lang="cs-CZ" dirty="0" err="1" smtClean="0"/>
              <a:t>Gazy</a:t>
            </a:r>
            <a:r>
              <a:rPr lang="cs-CZ" dirty="0" smtClean="0"/>
              <a:t> (6. stol.), byzantský intelektuál, učitel na rétorické škole za vlády císaře Justiniána (r. 527 – 565).</a:t>
            </a:r>
          </a:p>
          <a:p>
            <a:r>
              <a:rPr lang="cs-CZ" dirty="0" smtClean="0"/>
              <a:t>řeč na obranu mimů – herců a divadla, kteří ve své době patřili k nejnižším společenským vrstvám a trpěli </a:t>
            </a:r>
            <a:r>
              <a:rPr lang="cs-CZ" i="1" dirty="0" err="1" smtClean="0"/>
              <a:t>infamií</a:t>
            </a:r>
            <a:r>
              <a:rPr lang="cs-CZ" dirty="0" smtClean="0"/>
              <a:t> – bezectností.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ženy a divadlo</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i="1" dirty="0" smtClean="0"/>
              <a:t>Žádná z hereček nesmí nosit drahé prsteny, ani hedvábné šaty s bohatým vyšíváním či zlatým zdobením. Rovněž se musejí vystříhat barevných oděvů, v nichž se objevuje purpur. [Purpur je barva vyhrazená králům.] Připouští se, aby nosily hedvábí se záhyby i zlato na krku, na rukou a v pase, avšak bez drahých kamenů.</a:t>
            </a:r>
          </a:p>
          <a:p>
            <a:pPr algn="r">
              <a:buNone/>
            </a:pPr>
            <a:r>
              <a:rPr lang="cs-CZ" i="1" dirty="0" smtClean="0"/>
              <a:t>De </a:t>
            </a:r>
            <a:r>
              <a:rPr lang="cs-CZ" i="1" dirty="0" err="1" smtClean="0"/>
              <a:t>scaenicis</a:t>
            </a:r>
            <a:r>
              <a:rPr lang="cs-CZ" i="1" dirty="0" smtClean="0"/>
              <a:t>. </a:t>
            </a:r>
            <a:r>
              <a:rPr lang="cs-CZ" dirty="0" smtClean="0"/>
              <a:t>In: </a:t>
            </a:r>
            <a:r>
              <a:rPr lang="cs-CZ" i="1" dirty="0" err="1" smtClean="0"/>
              <a:t>Codex</a:t>
            </a:r>
            <a:r>
              <a:rPr lang="cs-CZ" i="1" dirty="0" smtClean="0"/>
              <a:t> </a:t>
            </a:r>
            <a:r>
              <a:rPr lang="cs-CZ" i="1" dirty="0" err="1" smtClean="0"/>
              <a:t>Theodosianus</a:t>
            </a:r>
            <a:r>
              <a:rPr lang="cs-CZ" dirty="0" smtClean="0"/>
              <a:t> 15,7,11.</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ženy a divadlo</a:t>
            </a:r>
            <a:endParaRPr lang="cs-CZ" dirty="0"/>
          </a:p>
        </p:txBody>
      </p:sp>
      <p:sp>
        <p:nvSpPr>
          <p:cNvPr id="3" name="Zástupný symbol pro obsah 2"/>
          <p:cNvSpPr>
            <a:spLocks noGrp="1"/>
          </p:cNvSpPr>
          <p:nvPr>
            <p:ph idx="1"/>
          </p:nvPr>
        </p:nvSpPr>
        <p:spPr/>
        <p:txBody>
          <a:bodyPr>
            <a:normAutofit fontScale="92500" lnSpcReduction="20000"/>
          </a:bodyPr>
          <a:lstStyle/>
          <a:p>
            <a:r>
              <a:rPr lang="cs-CZ" i="1" dirty="0" smtClean="0"/>
              <a:t>Žena, která se dopustí kuplířství nebo </a:t>
            </a:r>
            <a:r>
              <a:rPr lang="cs-CZ" b="1" i="1" dirty="0" smtClean="0"/>
              <a:t>vystoupí na scéně</a:t>
            </a:r>
            <a:r>
              <a:rPr lang="cs-CZ" i="1" dirty="0" smtClean="0"/>
              <a:t>, může být obžalována z cizoložství podle usnesení senátu</a:t>
            </a:r>
            <a:r>
              <a:rPr lang="cs-CZ" dirty="0" smtClean="0"/>
              <a:t>.</a:t>
            </a:r>
          </a:p>
          <a:p>
            <a:pPr algn="r"/>
            <a:r>
              <a:rPr lang="cs-CZ" i="1" dirty="0" err="1" smtClean="0"/>
              <a:t>Digesta</a:t>
            </a:r>
            <a:r>
              <a:rPr lang="cs-CZ" i="1" dirty="0" smtClean="0"/>
              <a:t>, </a:t>
            </a:r>
            <a:r>
              <a:rPr lang="cs-CZ" dirty="0" smtClean="0"/>
              <a:t>48,5,11,2</a:t>
            </a:r>
          </a:p>
          <a:p>
            <a:pPr algn="r"/>
            <a:endParaRPr lang="cs-CZ" dirty="0" smtClean="0"/>
          </a:p>
          <a:p>
            <a:r>
              <a:rPr lang="cs-CZ" i="1" dirty="0" smtClean="0"/>
              <a:t>Panychidy se staly špinavou podívanou a lákají k ní i ženy. Ó hnus! Celou noc až do rána sedí panna v divadle mezi bláznivými mladíky a opilým davem.</a:t>
            </a:r>
          </a:p>
          <a:p>
            <a:pPr algn="r"/>
            <a:r>
              <a:rPr lang="cs-CZ" dirty="0" err="1" smtClean="0"/>
              <a:t>Joannes</a:t>
            </a:r>
            <a:r>
              <a:rPr lang="cs-CZ" dirty="0" smtClean="0"/>
              <a:t> </a:t>
            </a:r>
            <a:r>
              <a:rPr lang="cs-CZ" dirty="0" err="1" smtClean="0"/>
              <a:t>Chrysostomus</a:t>
            </a:r>
            <a:r>
              <a:rPr lang="cs-CZ" dirty="0" smtClean="0"/>
              <a:t>: </a:t>
            </a:r>
            <a:r>
              <a:rPr lang="cs-CZ" i="1" dirty="0" smtClean="0"/>
              <a:t>In </a:t>
            </a:r>
            <a:r>
              <a:rPr lang="cs-CZ" i="1" dirty="0" err="1" smtClean="0"/>
              <a:t>epistulam</a:t>
            </a:r>
            <a:r>
              <a:rPr lang="cs-CZ" i="1" dirty="0" smtClean="0"/>
              <a:t> ad </a:t>
            </a:r>
            <a:r>
              <a:rPr lang="cs-CZ" i="1" dirty="0" err="1" smtClean="0"/>
              <a:t>Titum</a:t>
            </a:r>
            <a:r>
              <a:rPr lang="cs-CZ" dirty="0" smtClean="0"/>
              <a:t>, 62,693</a:t>
            </a:r>
          </a:p>
          <a:p>
            <a:pPr algn="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929</TotalTime>
  <Words>682</Words>
  <Application>Microsoft Office PowerPoint</Application>
  <PresentationFormat>Předvádění na obrazovce (4:3)</PresentationFormat>
  <Paragraphs>132</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Cesta</vt:lpstr>
      <vt:lpstr>Snímek 1</vt:lpstr>
      <vt:lpstr>Snímek 2</vt:lpstr>
      <vt:lpstr>Mimická tématika</vt:lpstr>
      <vt:lpstr>Charakteristika mimu a mimů</vt:lpstr>
      <vt:lpstr>1. hmotný doklad o mimu</vt:lpstr>
      <vt:lpstr>1. písemná zmínka, Demosthenes</vt:lpstr>
      <vt:lpstr>Apologia mimorum </vt:lpstr>
      <vt:lpstr>ženy a divadlo</vt:lpstr>
      <vt:lpstr>ženy a divadlo</vt:lpstr>
      <vt:lpstr>postavení herců</vt:lpstr>
      <vt:lpstr>postavení herců</vt:lpstr>
      <vt:lpstr>postavení herců</vt:lpstr>
      <vt:lpstr>postavení herců</vt:lpstr>
      <vt:lpstr>postavení herců</vt:lpstr>
      <vt:lpstr>postavení herců</vt:lpstr>
      <vt:lpstr>postavení herců</vt:lpstr>
      <vt:lpstr>Divadelní prostor</vt:lpstr>
      <vt:lpstr>Snímek 18</vt:lpstr>
      <vt:lpstr>papyrus Oxyrynchus (P.Ox. 2707).</vt:lpstr>
      <vt:lpstr>hippodrom v konstantinopoli</vt:lpstr>
      <vt:lpstr>hippodrom v konstantinopoli</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Xenofon, Hostina</vt:lpstr>
      <vt:lpstr>Xenofon, Hostina</vt:lpstr>
    </vt:vector>
  </TitlesOfParts>
  <Company>flu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ps</dc:creator>
  <cp:lastModifiedBy>ps</cp:lastModifiedBy>
  <cp:revision>104</cp:revision>
  <dcterms:created xsi:type="dcterms:W3CDTF">2012-11-03T17:22:25Z</dcterms:created>
  <dcterms:modified xsi:type="dcterms:W3CDTF">2013-11-12T11:05:48Z</dcterms:modified>
</cp:coreProperties>
</file>