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9"/>
  </p:handoutMasterIdLst>
  <p:sldIdLst>
    <p:sldId id="256" r:id="rId2"/>
    <p:sldId id="257" r:id="rId3"/>
    <p:sldId id="258" r:id="rId4"/>
    <p:sldId id="274" r:id="rId5"/>
    <p:sldId id="259" r:id="rId6"/>
    <p:sldId id="273" r:id="rId7"/>
    <p:sldId id="260" r:id="rId8"/>
    <p:sldId id="276" r:id="rId9"/>
    <p:sldId id="267" r:id="rId10"/>
    <p:sldId id="268" r:id="rId11"/>
    <p:sldId id="262" r:id="rId12"/>
    <p:sldId id="266" r:id="rId13"/>
    <p:sldId id="277" r:id="rId14"/>
    <p:sldId id="261" r:id="rId15"/>
    <p:sldId id="272" r:id="rId16"/>
    <p:sldId id="263" r:id="rId17"/>
    <p:sldId id="271" r:id="rId18"/>
  </p:sldIdLst>
  <p:sldSz cx="9144000" cy="6858000" type="screen4x3"/>
  <p:notesSz cx="6735763" cy="9799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0531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0531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r">
              <a:defRPr sz="1200"/>
            </a:lvl1pPr>
          </a:lstStyle>
          <a:p>
            <a:fld id="{E07BCB74-CE52-408A-A213-6B0AF5A9BF3F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09107"/>
            <a:ext cx="2919565" cy="490531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626" y="9309107"/>
            <a:ext cx="2919565" cy="490531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r">
              <a:defRPr sz="1200"/>
            </a:lvl1pPr>
          </a:lstStyle>
          <a:p>
            <a:fld id="{265A741D-857D-48F8-ACE9-3ADCAB4ED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amenicky@ff.cuni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.cuni.cz/fakulta/oddeleni-dekanatu/ekonomicke-oddeleni/formula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.cuni.cz/fakulta/oddeleni-dekanatu/grantove-oddeleni/formular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.cuni.cz/fakulta/predpisy-a-dokumenty/opatreni-dekana/?site=&amp;file=L09wYXRlbiUyMGRrYW5hLzIwMTUvMjAxNS0wMiUyMENlc3Rvdm4lQzMlQUQlMjB2JUMzJUJEZGFqZSUyMG5lemFtJUM0JTlCc3RuYW5jJUM1JUFGLnBkZg==&amp;nonce=41549d4a5a" TargetMode="External"/><Relationship Id="rId2" Type="http://schemas.openxmlformats.org/officeDocument/2006/relationships/hyperlink" Target="http://www.ff.cuni.cz/fakulta/oddeleni-dekanatu/grantove-oddeleni/formular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.cuni.cz/fakulta/oddeleni-dekanatu/ekonomicke-oddeleni/formular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.cuni.cz/fakulta/oddeleni-dekanatu/ekonomicke-oddeleni/formular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GAUK 2015</a:t>
            </a:r>
            <a:br>
              <a:rPr lang="cs-CZ" dirty="0" smtClean="0"/>
            </a:br>
            <a:r>
              <a:rPr lang="cs-CZ" dirty="0" smtClean="0"/>
              <a:t>seminář pro příjemce grantu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 nakoupeným drobným majetkem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Hmotný majetek od 3000 Kč se musí evidovat na FF UK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Software </a:t>
            </a:r>
            <a:r>
              <a:rPr lang="cs-CZ" i="1" dirty="0" smtClean="0"/>
              <a:t>(nehmotný majetek) </a:t>
            </a:r>
            <a:r>
              <a:rPr lang="cs-CZ" b="1" dirty="0" smtClean="0"/>
              <a:t>se musí evidovat vždy – před jeho nákupem se poraďte s LVT – t.č.: 221 </a:t>
            </a:r>
            <a:r>
              <a:rPr lang="cs-CZ" b="1" dirty="0"/>
              <a:t>619 </a:t>
            </a:r>
            <a:r>
              <a:rPr lang="cs-CZ" b="1" dirty="0" smtClean="0"/>
              <a:t>825  (opatření děkana 10/2013)</a:t>
            </a:r>
          </a:p>
          <a:p>
            <a:r>
              <a:rPr lang="cs-CZ" b="1" dirty="0" smtClean="0"/>
              <a:t>Také nákup jakékoli techniky konzultujte s LVT </a:t>
            </a:r>
            <a:r>
              <a:rPr lang="cs-CZ" dirty="0" smtClean="0"/>
              <a:t>(kompatibilita zařízení, lze sehnat levněji a lépe, …)</a:t>
            </a:r>
          </a:p>
          <a:p>
            <a:r>
              <a:rPr lang="cs-CZ" dirty="0" smtClean="0"/>
              <a:t>Nakoupený majetek je fakultní, po skončen grantu zůstává na vaší katedře</a:t>
            </a:r>
          </a:p>
          <a:p>
            <a:r>
              <a:rPr lang="cs-CZ" dirty="0" smtClean="0"/>
              <a:t>k evidenci je potřeba na průvodní list faktury správně  uvést pracoviště (katedra), číslo místnosti (kde sídlí odpovědná </a:t>
            </a:r>
            <a:r>
              <a:rPr lang="cs-CZ" dirty="0"/>
              <a:t>o</a:t>
            </a:r>
            <a:r>
              <a:rPr lang="cs-CZ" dirty="0" smtClean="0"/>
              <a:t>soba) a odpovědnou osobu (zaměstnanec katedry – školitel, sekretářka), ostatní zpracuje </a:t>
            </a:r>
            <a:r>
              <a:rPr lang="cs-CZ" b="1" dirty="0" smtClean="0"/>
              <a:t>EO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883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Nákup a odevzdání zakoupených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Tyto faktury </a:t>
            </a:r>
            <a:r>
              <a:rPr lang="cs-CZ" b="1" dirty="0" smtClean="0">
                <a:solidFill>
                  <a:srgbClr val="FF0000"/>
                </a:solidFill>
              </a:rPr>
              <a:t>neodevzdáváte </a:t>
            </a:r>
            <a:r>
              <a:rPr lang="cs-CZ" b="1" dirty="0">
                <a:solidFill>
                  <a:srgbClr val="FF0000"/>
                </a:solidFill>
              </a:rPr>
              <a:t>na EO!!</a:t>
            </a:r>
          </a:p>
          <a:p>
            <a:r>
              <a:rPr lang="cs-CZ" b="1" dirty="0" smtClean="0">
                <a:latin typeface="+mj-lt"/>
              </a:rPr>
              <a:t>Řešitel </a:t>
            </a:r>
            <a:r>
              <a:rPr lang="cs-CZ" b="1" dirty="0">
                <a:latin typeface="+mj-lt"/>
              </a:rPr>
              <a:t>grantu předá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fakturu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za knihy a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knihy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 své oborové knihovny nebo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SVI </a:t>
            </a:r>
            <a:r>
              <a:rPr lang="cs-CZ" b="1" dirty="0">
                <a:latin typeface="+mj-lt"/>
              </a:rPr>
              <a:t>(případně poskytne informaci, kdy knihy dojdou</a:t>
            </a:r>
            <a:r>
              <a:rPr lang="cs-CZ" b="1" dirty="0" smtClean="0">
                <a:latin typeface="+mj-lt"/>
              </a:rPr>
              <a:t>),</a:t>
            </a:r>
          </a:p>
          <a:p>
            <a:r>
              <a:rPr lang="cs-CZ" b="1" dirty="0"/>
              <a:t>P</a:t>
            </a:r>
            <a:r>
              <a:rPr lang="cs-CZ" b="1" dirty="0" smtClean="0">
                <a:latin typeface="+mj-lt"/>
              </a:rPr>
              <a:t>racovníci </a:t>
            </a:r>
            <a:r>
              <a:rPr lang="cs-CZ" b="1" dirty="0">
                <a:latin typeface="+mj-lt"/>
              </a:rPr>
              <a:t>SVI zaevidují knihy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přidělená čísla uvedou na Průvodním listu </a:t>
            </a:r>
            <a:r>
              <a:rPr lang="cs-CZ" b="1" dirty="0" smtClean="0">
                <a:latin typeface="+mj-lt"/>
              </a:rPr>
              <a:t>faktury.</a:t>
            </a:r>
          </a:p>
          <a:p>
            <a:r>
              <a:rPr lang="cs-CZ" b="1" dirty="0" smtClean="0">
                <a:latin typeface="+mj-lt"/>
              </a:rPr>
              <a:t>Řešitel </a:t>
            </a:r>
            <a:r>
              <a:rPr lang="cs-CZ" b="1" dirty="0">
                <a:latin typeface="+mj-lt"/>
              </a:rPr>
              <a:t>se už nemusí o fakturu dále starat. </a:t>
            </a:r>
            <a:endParaRPr lang="cs-CZ" b="1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K </a:t>
            </a:r>
            <a:r>
              <a:rPr lang="cs-CZ" dirty="0" smtClean="0">
                <a:latin typeface="+mj-lt"/>
              </a:rPr>
              <a:t>nákupu knih </a:t>
            </a:r>
            <a:r>
              <a:rPr lang="cs-CZ" dirty="0" smtClean="0"/>
              <a:t>se vztahuje</a:t>
            </a:r>
            <a:r>
              <a:rPr lang="cs-CZ" dirty="0" smtClean="0">
                <a:latin typeface="+mj-lt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+mj-lt"/>
              </a:rPr>
              <a:t>opatření děkana 25/2010</a:t>
            </a:r>
            <a:endParaRPr lang="cs-CZ" dirty="0" smtClean="0">
              <a:latin typeface="+mj-lt"/>
            </a:endParaRPr>
          </a:p>
          <a:p>
            <a:r>
              <a:rPr lang="cs-CZ" dirty="0" smtClean="0"/>
              <a:t>Při nákupu knih ze zahraničí přes internet se poraďte s SVI</a:t>
            </a:r>
          </a:p>
          <a:p>
            <a:r>
              <a:rPr lang="cs-CZ" dirty="0" smtClean="0"/>
              <a:t>Knihy objednávejte s velkým předstihem  před koncem roku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99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Výjimky u nákupu a předání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b="1" dirty="0">
                <a:latin typeface="+mj-lt"/>
              </a:rPr>
              <a:t>Výjimku tvoří literatura, kterou nakoupili řešitelé grantů</a:t>
            </a:r>
            <a:r>
              <a:rPr lang="cs-CZ" sz="1400" dirty="0">
                <a:latin typeface="+mj-lt"/>
              </a:rPr>
              <a:t>  </a:t>
            </a:r>
            <a:r>
              <a:rPr lang="cs-CZ" sz="1400" b="1" dirty="0">
                <a:latin typeface="+mj-lt"/>
              </a:rPr>
              <a:t>z ústavů (kateder), jejichž oborovou knihovnou je Knihovna Jana Palacha</a:t>
            </a:r>
            <a:r>
              <a:rPr lang="cs-CZ" sz="1400" dirty="0">
                <a:latin typeface="+mj-lt"/>
              </a:rPr>
              <a:t> (dále jen KJP). Jedná se o následující ústavy (katedry):</a:t>
            </a:r>
          </a:p>
          <a:p>
            <a:r>
              <a:rPr lang="cs-CZ" sz="1400" dirty="0">
                <a:latin typeface="+mj-lt"/>
              </a:rPr>
              <a:t>Katedra divadelní vědy</a:t>
            </a:r>
          </a:p>
          <a:p>
            <a:r>
              <a:rPr lang="cs-CZ" sz="1400" dirty="0">
                <a:latin typeface="+mj-lt"/>
              </a:rPr>
              <a:t>Katedra filmových studií</a:t>
            </a:r>
          </a:p>
          <a:p>
            <a:r>
              <a:rPr lang="cs-CZ" sz="1400" dirty="0">
                <a:latin typeface="+mj-lt"/>
              </a:rPr>
              <a:t>Katedra jihoevropských a balkanistických studií</a:t>
            </a:r>
          </a:p>
          <a:p>
            <a:r>
              <a:rPr lang="cs-CZ" sz="1400" dirty="0">
                <a:latin typeface="+mj-lt"/>
              </a:rPr>
              <a:t>Ústav české literatury a literární vědy</a:t>
            </a:r>
          </a:p>
          <a:p>
            <a:r>
              <a:rPr lang="cs-CZ" sz="1400" dirty="0">
                <a:latin typeface="+mj-lt"/>
              </a:rPr>
              <a:t>Ústav českého jazyka a teorie komunikace</a:t>
            </a:r>
          </a:p>
          <a:p>
            <a:r>
              <a:rPr lang="cs-CZ" sz="1400" dirty="0">
                <a:latin typeface="+mj-lt"/>
              </a:rPr>
              <a:t>Ústav obecné lingvistiky – oddělení obecné lingvistiky</a:t>
            </a:r>
          </a:p>
          <a:p>
            <a:r>
              <a:rPr lang="cs-CZ" sz="1400" dirty="0">
                <a:latin typeface="+mj-lt"/>
              </a:rPr>
              <a:t>Ústav obecné lingvistiky – oddělení finských studií</a:t>
            </a:r>
          </a:p>
          <a:p>
            <a:r>
              <a:rPr lang="cs-CZ" sz="1400" dirty="0">
                <a:latin typeface="+mj-lt"/>
              </a:rPr>
              <a:t>Ústav východoevropských studií</a:t>
            </a:r>
          </a:p>
          <a:p>
            <a:r>
              <a:rPr lang="cs-CZ" sz="1400" dirty="0">
                <a:latin typeface="+mj-lt"/>
              </a:rPr>
              <a:t>Ústav germánských studií – oddělení skandinavistiky</a:t>
            </a:r>
          </a:p>
          <a:p>
            <a:r>
              <a:rPr lang="cs-CZ" sz="1400" dirty="0">
                <a:latin typeface="+mj-lt"/>
              </a:rPr>
              <a:t> </a:t>
            </a:r>
          </a:p>
          <a:p>
            <a:r>
              <a:rPr lang="cs-CZ" sz="1400" b="1" dirty="0">
                <a:latin typeface="+mj-lt"/>
              </a:rPr>
              <a:t>Řešitelé z těchto pracovišť předávají nakoupenou literaturu spolu s účetními doklady v knihovně Jana Palacha, 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konkrétně na j. Kamenický</a:t>
            </a:r>
            <a:r>
              <a:rPr lang="cs-CZ" sz="1400" b="1" dirty="0" smtClean="0">
                <a:latin typeface="+mj-lt"/>
              </a:rPr>
              <a:t>, </a:t>
            </a:r>
            <a:r>
              <a:rPr lang="cs-CZ" sz="1400" b="1" dirty="0">
                <a:latin typeface="+mj-lt"/>
              </a:rPr>
              <a:t>vedoucí KJP</a:t>
            </a:r>
            <a:r>
              <a:rPr lang="cs-CZ" sz="1400" b="1" dirty="0" smtClean="0">
                <a:latin typeface="+mj-lt"/>
              </a:rPr>
              <a:t>.</a:t>
            </a:r>
            <a:r>
              <a:rPr lang="cs-CZ" sz="1400" dirty="0">
                <a:latin typeface="+mj-lt"/>
              </a:rPr>
              <a:t> 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j-lt"/>
              </a:rPr>
              <a:t>Kontakty na jednotlivá pracoviště SVI a na KJP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 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j-lt"/>
              </a:rPr>
              <a:t>Hlavní budova FF UK – Středisko vědeckých informací (SVI): podlaží „- 1“, č. </a:t>
            </a:r>
            <a:r>
              <a:rPr lang="cs-CZ" sz="1400" b="1" dirty="0" err="1">
                <a:solidFill>
                  <a:srgbClr val="FF0000"/>
                </a:solidFill>
                <a:latin typeface="+mj-lt"/>
              </a:rPr>
              <a:t>dv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. 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S122-S124, 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linky 270 (Y. Šmahelová), 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240 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(H. </a:t>
            </a:r>
            <a:r>
              <a:rPr lang="cs-CZ" sz="1400" b="1" dirty="0" err="1">
                <a:solidFill>
                  <a:srgbClr val="FF0000"/>
                </a:solidFill>
                <a:latin typeface="+mj-lt"/>
              </a:rPr>
              <a:t>Dewetterová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)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j-lt"/>
              </a:rPr>
              <a:t>Hlavní budova FF UK – KJP: J. Kamenický, linka 810, </a:t>
            </a:r>
            <a:r>
              <a:rPr lang="cs-CZ" sz="1400" b="1" u="sng" dirty="0">
                <a:solidFill>
                  <a:srgbClr val="FF0000"/>
                </a:solidFill>
                <a:latin typeface="+mj-lt"/>
                <a:hlinkClick r:id="rId2"/>
              </a:rPr>
              <a:t>jan.kamenicky@ff.cuni.cz</a:t>
            </a:r>
            <a:r>
              <a:rPr lang="cs-CZ" sz="1400" b="1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0226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Pokud budete vydávat </a:t>
            </a:r>
            <a:r>
              <a:rPr lang="cs-CZ" b="1" dirty="0" smtClean="0"/>
              <a:t>knihu</a:t>
            </a:r>
            <a:r>
              <a:rPr lang="cs-CZ" dirty="0" smtClean="0"/>
              <a:t> </a:t>
            </a:r>
            <a:r>
              <a:rPr lang="cs-CZ" b="1" dirty="0" smtClean="0"/>
              <a:t>a máte na celou předtiskovou úpravu prostředky z GAUK, </a:t>
            </a:r>
            <a:r>
              <a:rPr lang="cs-CZ" dirty="0" smtClean="0"/>
              <a:t>pak se obraťte na GO s žádostí o poskytnutí licenční smlouvy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smtClean="0"/>
              <a:t>ne např. pokud máte na vydání publikace prostředky z GAUK jen na korektury nebo překlad atd. – v tomto případě budete postupovat při čerpání stejně jako při nákupu služeb</a:t>
            </a:r>
            <a:r>
              <a:rPr lang="cs-CZ" dirty="0" smtClean="0"/>
              <a:t>)</a:t>
            </a:r>
          </a:p>
          <a:p>
            <a:r>
              <a:rPr lang="cs-CZ" dirty="0" smtClean="0"/>
              <a:t>Smlouva se bude uzavírat mezi vámi, školou a nakladatelem</a:t>
            </a:r>
          </a:p>
          <a:p>
            <a:r>
              <a:rPr lang="cs-CZ" dirty="0" smtClean="0"/>
              <a:t>GO vám pomůže s vyplněním smlouvy</a:t>
            </a:r>
          </a:p>
          <a:p>
            <a:r>
              <a:rPr lang="cs-CZ" b="1" dirty="0"/>
              <a:t>A</a:t>
            </a:r>
            <a:r>
              <a:rPr lang="cs-CZ" b="1" dirty="0" smtClean="0"/>
              <a:t>ž bude podepsaná vámi a nakladatelem, doručíte ji na GO a my zajistíme podpis děkana</a:t>
            </a:r>
          </a:p>
          <a:p>
            <a:r>
              <a:rPr lang="cs-CZ" dirty="0" smtClean="0"/>
              <a:t>Na základě licenční smlouvy budou nakladateli proplaceny náklady na předtiskovou přípravu díla (nakladatel vystaví fakturu)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82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činnost: dedikace a afiliace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publikačních výstupech musíte uvést tzv. dedikaci, informaci o přidělení finanční podpory:</a:t>
            </a:r>
          </a:p>
          <a:p>
            <a:r>
              <a:rPr lang="cs-CZ" b="1" i="1" dirty="0" smtClean="0"/>
              <a:t>Dedikace: „Tento </a:t>
            </a:r>
            <a:r>
              <a:rPr lang="cs-CZ" b="1" i="1" dirty="0"/>
              <a:t>výstup vznikl v rámci projektu </a:t>
            </a:r>
            <a:r>
              <a:rPr lang="cs-CZ" b="1" i="1" dirty="0" smtClean="0"/>
              <a:t>»Název projektu«  č….řešeného v roce 2015 </a:t>
            </a:r>
            <a:r>
              <a:rPr lang="cs-CZ" b="1" i="1" dirty="0"/>
              <a:t>na Filozofické fakultě Univerzity Karlovy v Praze z prostředků </a:t>
            </a:r>
            <a:r>
              <a:rPr lang="cs-CZ" b="1" i="1" dirty="0" smtClean="0"/>
              <a:t>Grantové agentury UK“</a:t>
            </a:r>
          </a:p>
          <a:p>
            <a:r>
              <a:rPr lang="cs-CZ" b="1" i="1" dirty="0"/>
              <a:t>Afiliace: kdekoliv v monografii/knize/ u článku zmínit, že autorem textu je student FF UK – např.</a:t>
            </a:r>
          </a:p>
          <a:p>
            <a:pPr marL="0" indent="0">
              <a:buNone/>
            </a:pPr>
            <a:r>
              <a:rPr lang="cs-CZ" b="1" i="1" dirty="0"/>
              <a:t>    „Petr Hájek, Filozofická fakulta Univerzity Karlovy v Praze</a:t>
            </a:r>
            <a:r>
              <a:rPr lang="cs-CZ" b="1" i="1" dirty="0" smtClean="0"/>
              <a:t>“</a:t>
            </a:r>
          </a:p>
          <a:p>
            <a:r>
              <a:rPr lang="cs-CZ" b="1" i="1" dirty="0" smtClean="0"/>
              <a:t>Bez afiliace a dedikace Vám GAUK neuzná výstupy a projekt nebude hodnocen jako splněný – vliv na financování v dalších letech, problémy na katedře/ústavu</a:t>
            </a:r>
          </a:p>
          <a:p>
            <a:pPr marL="0" indent="0">
              <a:buNone/>
            </a:pP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16506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schváleném rozpočtu lze přesouvat mezi kolonkami,  max. </a:t>
            </a:r>
            <a:r>
              <a:rPr lang="cs-CZ" b="1" dirty="0" smtClean="0"/>
              <a:t>10 tis. resp. 20% </a:t>
            </a:r>
            <a:r>
              <a:rPr lang="cs-CZ" dirty="0" smtClean="0"/>
              <a:t>dané kolonky. Nutné předem </a:t>
            </a:r>
            <a:r>
              <a:rPr lang="cs-CZ" b="1" dirty="0" smtClean="0"/>
              <a:t>oznámit na GO</a:t>
            </a:r>
            <a:r>
              <a:rPr lang="cs-CZ" dirty="0" smtClean="0"/>
              <a:t>.</a:t>
            </a:r>
          </a:p>
          <a:p>
            <a:r>
              <a:rPr lang="cs-CZ" dirty="0" smtClean="0"/>
              <a:t>U stipendií pozor na limity + pravidla GA UK</a:t>
            </a:r>
          </a:p>
          <a:p>
            <a:r>
              <a:rPr lang="cs-CZ" b="1" dirty="0" smtClean="0"/>
              <a:t>Větší změny – nutná žádost na GA UK</a:t>
            </a:r>
            <a:r>
              <a:rPr lang="cs-CZ" dirty="0" smtClean="0"/>
              <a:t>, konzultace s GO, nejpozději do </a:t>
            </a:r>
            <a:r>
              <a:rPr lang="cs-CZ" b="1" dirty="0" smtClean="0"/>
              <a:t>31.10. 2015</a:t>
            </a:r>
          </a:p>
          <a:p>
            <a:r>
              <a:rPr lang="cs-CZ" b="1" u="sng" dirty="0" smtClean="0"/>
              <a:t>Změny v týmu: </a:t>
            </a:r>
          </a:p>
          <a:p>
            <a:r>
              <a:rPr lang="cs-CZ" b="1" dirty="0" smtClean="0"/>
              <a:t>změna řešitele nebo školitele – žádost GA UK</a:t>
            </a:r>
          </a:p>
          <a:p>
            <a:r>
              <a:rPr lang="cs-CZ" b="1" dirty="0" smtClean="0"/>
              <a:t>Změna spoluřešitele – </a:t>
            </a:r>
            <a:r>
              <a:rPr lang="cs-CZ" dirty="0" smtClean="0"/>
              <a:t>stačí dopsat do týmu v aplikaci nové jméno, hlásit GO</a:t>
            </a:r>
          </a:p>
          <a:p>
            <a:r>
              <a:rPr lang="cs-CZ" dirty="0" smtClean="0"/>
              <a:t>Pozor na poměr studenti </a:t>
            </a:r>
            <a:r>
              <a:rPr lang="cs-CZ" dirty="0" err="1" smtClean="0"/>
              <a:t>Mgr</a:t>
            </a:r>
            <a:r>
              <a:rPr lang="cs-CZ" dirty="0" smtClean="0"/>
              <a:t>.+</a:t>
            </a:r>
            <a:r>
              <a:rPr lang="cs-CZ" dirty="0" err="1" smtClean="0"/>
              <a:t>Ph.D</a:t>
            </a:r>
            <a:r>
              <a:rPr lang="cs-CZ" dirty="0" smtClean="0"/>
              <a:t>/ostatní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199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Odevzdání průběžné a závěrečné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Průběžná zpráva </a:t>
            </a:r>
            <a:r>
              <a:rPr lang="cs-CZ" dirty="0" smtClean="0"/>
              <a:t>u projektů, které pokračují i v dalších letech se </a:t>
            </a:r>
            <a:r>
              <a:rPr lang="cs-CZ" b="1" dirty="0" smtClean="0"/>
              <a:t>odevzdává na konci roku, </a:t>
            </a:r>
            <a:r>
              <a:rPr lang="cs-CZ" dirty="0" smtClean="0"/>
              <a:t>zhruba před Vánocemi, prostřednictvím aplikace GA UK</a:t>
            </a:r>
          </a:p>
          <a:p>
            <a:r>
              <a:rPr lang="cs-CZ" dirty="0" smtClean="0"/>
              <a:t>Její součástí je i žádost o peníze na další rok ve výši, kterou máte již plánovanou v původní žádosti, jen se specifikují položky rozpočtu</a:t>
            </a:r>
          </a:p>
          <a:p>
            <a:r>
              <a:rPr lang="cs-CZ" b="1" dirty="0" smtClean="0"/>
              <a:t>Závěrečnou zprávu odevzdáváte </a:t>
            </a:r>
            <a:r>
              <a:rPr lang="cs-CZ" dirty="0" smtClean="0"/>
              <a:t>spolu s hotovými výstupy projektu</a:t>
            </a:r>
            <a:r>
              <a:rPr lang="cs-CZ" b="1" dirty="0" smtClean="0"/>
              <a:t> </a:t>
            </a:r>
            <a:r>
              <a:rPr lang="cs-CZ" dirty="0" smtClean="0"/>
              <a:t>cca</a:t>
            </a:r>
            <a:r>
              <a:rPr lang="cs-CZ" b="1" dirty="0" smtClean="0"/>
              <a:t> v polovině března 2016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31372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Děkuji za pozornost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cs-CZ" sz="2800" b="1" u="sng" dirty="0" smtClean="0"/>
              <a:t>Kontakt pro vše spojené s GA UK: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cs-CZ" b="1" dirty="0" smtClean="0"/>
              <a:t>Grantové oddělení FF </a:t>
            </a:r>
            <a:r>
              <a:rPr lang="cs-CZ" dirty="0" smtClean="0"/>
              <a:t>(nikoli GA UK)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Jana Bryksíová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Petr Hájek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Hana Zimmerhaklová </a:t>
            </a:r>
          </a:p>
          <a:p>
            <a:pPr marL="0" indent="0">
              <a:buNone/>
            </a:pPr>
            <a:r>
              <a:rPr lang="cs-CZ" dirty="0" smtClean="0"/>
              <a:t>            </a:t>
            </a: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                       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5356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Čerpat finance můžete od podpisu smlouvy a podpisového vzoru, zpětně lze nechat proplatit doklady od 1.1.2015</a:t>
            </a:r>
          </a:p>
          <a:p>
            <a:r>
              <a:rPr lang="cs-CZ" b="1" dirty="0" smtClean="0"/>
              <a:t>Musíte být aktuálně ve studiu. </a:t>
            </a:r>
            <a:r>
              <a:rPr lang="cs-CZ" dirty="0" smtClean="0"/>
              <a:t>Při přerušení či ukončení studia nelze čerpat finanční prostředky. Řešení projektu s ? </a:t>
            </a:r>
            <a:r>
              <a:rPr lang="cs-CZ" b="1" dirty="0" smtClean="0"/>
              <a:t>Ihned hlásit GO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Podpisový vzor (dodat na EO za řešitele, </a:t>
            </a:r>
            <a:r>
              <a:rPr lang="cs-CZ" b="1" dirty="0" err="1" smtClean="0">
                <a:solidFill>
                  <a:schemeClr val="bg1">
                    <a:lumMod val="50000"/>
                  </a:schemeClr>
                </a:solidFill>
              </a:rPr>
              <a:t>eventuelně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 kolegy) </a:t>
            </a:r>
            <a:r>
              <a:rPr lang="cs-CZ" i="1" dirty="0" smtClean="0">
                <a:hlinkClick r:id="rId2"/>
              </a:rPr>
              <a:t>http</a:t>
            </a:r>
            <a:r>
              <a:rPr lang="cs-CZ" i="1" dirty="0">
                <a:hlinkClick r:id="rId2"/>
              </a:rPr>
              <a:t>://</a:t>
            </a:r>
            <a:r>
              <a:rPr lang="cs-CZ" i="1" dirty="0" smtClean="0">
                <a:hlinkClick r:id="rId2"/>
              </a:rPr>
              <a:t>www.ff.cuni.cz/fakulta/oddeleni-dekanatu/ekonomicke-oddeleni/formulare</a:t>
            </a:r>
            <a:endParaRPr lang="cs-CZ" i="1" dirty="0" smtClean="0"/>
          </a:p>
          <a:p>
            <a:r>
              <a:rPr lang="cs-CZ" b="1" dirty="0" smtClean="0"/>
              <a:t>Číslo účetního střediska  </a:t>
            </a:r>
            <a:r>
              <a:rPr lang="cs-CZ" i="1" dirty="0" smtClean="0"/>
              <a:t>- </a:t>
            </a:r>
            <a:r>
              <a:rPr lang="cs-CZ" dirty="0" smtClean="0"/>
              <a:t>ne číslo grantu,  najdete v grantové smlouvě. Vždy stejný tvar 6 čísel - např. 227 069. Používá se při veškeré komunikaci s EO.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Uzávěrka EO pro příjem účetních dokladů: cca 30.11.2015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Návrhy na přiznání stipendia – výplata odměny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Všichni studenti FF UK v týmu (aktivní studium) </a:t>
            </a:r>
            <a:r>
              <a:rPr lang="cs-CZ" b="1" dirty="0" smtClean="0"/>
              <a:t>– formuláře „návrh na </a:t>
            </a:r>
            <a:r>
              <a:rPr lang="cs-CZ" b="1" dirty="0" err="1" smtClean="0"/>
              <a:t>příznání</a:t>
            </a:r>
            <a:r>
              <a:rPr lang="cs-CZ" b="1" dirty="0" smtClean="0"/>
              <a:t> stipendia“ čl. 7c - </a:t>
            </a:r>
            <a:r>
              <a:rPr lang="cs-CZ" dirty="0" smtClean="0"/>
              <a:t>f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ormuláře naleznete na stránkách GO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smtClean="0"/>
              <a:t>vyplněné zašle </a:t>
            </a:r>
            <a:r>
              <a:rPr lang="cs-CZ" b="1" dirty="0" smtClean="0"/>
              <a:t>řešitel </a:t>
            </a:r>
            <a:r>
              <a:rPr lang="cs-CZ" b="1" dirty="0" err="1" smtClean="0"/>
              <a:t>projeku</a:t>
            </a:r>
            <a:r>
              <a:rPr lang="cs-CZ" b="1" dirty="0" smtClean="0"/>
              <a:t> </a:t>
            </a:r>
            <a:r>
              <a:rPr lang="cs-CZ" dirty="0" smtClean="0"/>
              <a:t>na j</a:t>
            </a:r>
            <a:r>
              <a:rPr lang="cs-CZ" b="1" dirty="0" smtClean="0"/>
              <a:t>ana.bryksiova@ff.cuni.cz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http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hlinkClick r:id="rId2"/>
              </a:rPr>
              <a:t>://www.ff.cuni.cz/fakulta/oddeleni-dekanatu/grantove-oddeleni/formulare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/>
              <a:t>Formulář </a:t>
            </a:r>
            <a:r>
              <a:rPr lang="cs-CZ" b="1" dirty="0"/>
              <a:t>se vyplňuje pro každého studenta </a:t>
            </a:r>
            <a:r>
              <a:rPr lang="cs-CZ" b="1" dirty="0" smtClean="0"/>
              <a:t>zvlášť. </a:t>
            </a:r>
          </a:p>
          <a:p>
            <a:pPr marL="0" indent="0">
              <a:buNone/>
            </a:pPr>
            <a:r>
              <a:rPr lang="cs-CZ" b="1" dirty="0" smtClean="0"/>
              <a:t>1 stipendium = 1 formulář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 zpracování vašich návrhů budete vyzváni, abyste přišli podepsat rozhodnutí o přidělení stipendia –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co nejdříve!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Podepsat musí i každý, komu je stipendium určeno (tj. spoluřešitel) – teprve potom jde stipendium vyplatit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(bankovní převod)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9237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Vyřizujete na osobním oddělení FF (nikoli GO)</a:t>
            </a:r>
          </a:p>
          <a:p>
            <a:r>
              <a:rPr lang="cs-CZ" dirty="0" smtClean="0"/>
              <a:t>Pro vedoucího (školitele), který je zaměstnancem FF použijete formulář „</a:t>
            </a:r>
            <a:r>
              <a:rPr lang="cs-CZ" b="1" dirty="0" smtClean="0"/>
              <a:t>Návrh na výplatu odměny internímu zaměstnanc</a:t>
            </a:r>
            <a:r>
              <a:rPr lang="cs-CZ" dirty="0" smtClean="0"/>
              <a:t>i“ – k dispozici na intranetu nebo osobně na osobním oddělení</a:t>
            </a:r>
          </a:p>
          <a:p>
            <a:endParaRPr lang="cs-CZ" dirty="0"/>
          </a:p>
          <a:p>
            <a:r>
              <a:rPr lang="cs-CZ" dirty="0" smtClean="0"/>
              <a:t>S vedoucím (školitelem), který není zaměstnancem FF vyplníte </a:t>
            </a:r>
            <a:r>
              <a:rPr lang="cs-CZ" b="1" dirty="0" smtClean="0"/>
              <a:t>Dohodu o provedení práce (DPP). </a:t>
            </a:r>
            <a:r>
              <a:rPr lang="cs-CZ" dirty="0" smtClean="0"/>
              <a:t>Stejně tak u dalšího členy týmu, který není student a není zaměstnanec FF.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23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Cestovní náklady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6200" dirty="0" smtClean="0"/>
              <a:t>Studenti – hl. řešitelé i spoluřešitelé - budou čerpat cestovné pomocí tzv. </a:t>
            </a:r>
            <a:r>
              <a:rPr lang="cs-CZ" sz="6200" b="1" dirty="0" smtClean="0"/>
              <a:t>Dohody o poskytnutí příspěvku na cestovní náklady</a:t>
            </a:r>
            <a:r>
              <a:rPr lang="cs-CZ" sz="6200" dirty="0" smtClean="0"/>
              <a:t> (na odkazu pod označením „nepojmenovaná smlouva – per </a:t>
            </a:r>
            <a:r>
              <a:rPr lang="cs-CZ" sz="5000" dirty="0" err="1" smtClean="0"/>
              <a:t>diem</a:t>
            </a:r>
            <a:r>
              <a:rPr lang="cs-CZ" sz="5000" dirty="0" smtClean="0"/>
              <a:t>“)</a:t>
            </a:r>
            <a:endParaRPr lang="cs-CZ" sz="5000" b="1" dirty="0" smtClean="0"/>
          </a:p>
          <a:p>
            <a:r>
              <a:rPr lang="cs-CZ" sz="6200" b="1" dirty="0">
                <a:hlinkClick r:id="rId2"/>
              </a:rPr>
              <a:t>http://</a:t>
            </a:r>
            <a:r>
              <a:rPr lang="cs-CZ" sz="6200" dirty="0">
                <a:hlinkClick r:id="rId2"/>
              </a:rPr>
              <a:t>www.ff.cuni.cz/fakulta/oddeleni-dekanatu/grantove-oddeleni/formulare</a:t>
            </a:r>
            <a:r>
              <a:rPr lang="cs-CZ" sz="5000" dirty="0" smtClean="0">
                <a:hlinkClick r:id="rId2"/>
              </a:rPr>
              <a:t>/</a:t>
            </a:r>
            <a:r>
              <a:rPr lang="cs-CZ" sz="5000" dirty="0" smtClean="0"/>
              <a:t> </a:t>
            </a:r>
          </a:p>
          <a:p>
            <a:endParaRPr lang="cs-CZ" sz="5000" dirty="0" smtClean="0"/>
          </a:p>
          <a:p>
            <a:r>
              <a:rPr lang="cs-CZ" sz="6200" dirty="0" smtClean="0"/>
              <a:t>Student</a:t>
            </a:r>
            <a:r>
              <a:rPr lang="cs-CZ" sz="6200" b="1" dirty="0" smtClean="0"/>
              <a:t> ji  před cestou vyplní a podepíše, pak doručí na GO,</a:t>
            </a:r>
            <a:r>
              <a:rPr lang="cs-CZ" sz="6200" dirty="0" smtClean="0"/>
              <a:t>GO zajistí podpis zástupce FF UK (vždy podepisuje i řešitel)</a:t>
            </a:r>
          </a:p>
          <a:p>
            <a:endParaRPr lang="cs-CZ" sz="5000" dirty="0" smtClean="0"/>
          </a:p>
          <a:p>
            <a:r>
              <a:rPr lang="cs-CZ" sz="6200" b="1" dirty="0" smtClean="0"/>
              <a:t>Pravidla – Opatření děkana 2/2015 </a:t>
            </a:r>
            <a:r>
              <a:rPr lang="cs-CZ" sz="5500" b="1" dirty="0">
                <a:hlinkClick r:id="rId3"/>
              </a:rPr>
              <a:t>http://</a:t>
            </a:r>
            <a:r>
              <a:rPr lang="cs-CZ" sz="5500" b="1" dirty="0" smtClean="0">
                <a:hlinkClick r:id="rId3"/>
              </a:rPr>
              <a:t>www.ff.cuni.cz/fakulta/predpisy-a-dokumenty/opatreni-dekana</a:t>
            </a:r>
            <a:r>
              <a:rPr lang="cs-CZ" sz="5000" b="1" dirty="0">
                <a:hlinkClick r:id="rId3"/>
              </a:rPr>
              <a:t>/?site=&amp;file=L09wYXRlbiUyMGRrYW5hLzIwMTUvMjAxNS0wMiUyMENlc3Rvdm4lQzMlQUQlMjB2JUMzJUJEZGFqZSUyMG5lemFtJUM0JTlCc3RuYW5jJUM1JUFGLnBkZg==&amp;</a:t>
            </a:r>
            <a:r>
              <a:rPr lang="cs-CZ" sz="5000" b="1" dirty="0" smtClean="0">
                <a:hlinkClick r:id="rId3"/>
              </a:rPr>
              <a:t>nonce=41549d4a5a</a:t>
            </a:r>
            <a:endParaRPr lang="cs-CZ" sz="5000" b="1" dirty="0" smtClean="0"/>
          </a:p>
          <a:p>
            <a:pPr marL="0" indent="0">
              <a:buNone/>
            </a:pPr>
            <a:r>
              <a:rPr lang="cs-CZ" sz="29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12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náklady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Zahraniční cesta</a:t>
            </a:r>
            <a:r>
              <a:rPr lang="cs-CZ" sz="2000" dirty="0"/>
              <a:t>: proplácí se jízdné + per </a:t>
            </a:r>
            <a:r>
              <a:rPr lang="cs-CZ" sz="2000" dirty="0" err="1"/>
              <a:t>diems</a:t>
            </a:r>
            <a:r>
              <a:rPr lang="cs-CZ" sz="2000" dirty="0"/>
              <a:t> daného státu </a:t>
            </a:r>
            <a:r>
              <a:rPr lang="cs-CZ" sz="2000" dirty="0" smtClean="0"/>
              <a:t>(standardně 50</a:t>
            </a:r>
            <a:r>
              <a:rPr lang="cs-CZ" sz="2000" dirty="0"/>
              <a:t>% sazby, 1. a poslední den 25% </a:t>
            </a:r>
            <a:r>
              <a:rPr lang="cs-CZ" sz="2000" dirty="0" smtClean="0"/>
              <a:t>sazby)</a:t>
            </a:r>
          </a:p>
          <a:p>
            <a:r>
              <a:rPr lang="cs-CZ" sz="2000" b="1" dirty="0" smtClean="0"/>
              <a:t>Cesta </a:t>
            </a:r>
            <a:r>
              <a:rPr lang="cs-CZ" sz="2000" b="1" dirty="0"/>
              <a:t>po ČR</a:t>
            </a:r>
            <a:r>
              <a:rPr lang="cs-CZ" sz="2000" dirty="0"/>
              <a:t>: pouze per </a:t>
            </a:r>
            <a:r>
              <a:rPr lang="cs-CZ" sz="2000" dirty="0" err="1"/>
              <a:t>diems</a:t>
            </a:r>
            <a:r>
              <a:rPr lang="cs-CZ" sz="2000" dirty="0"/>
              <a:t> pro ČR, jízdenka jako doklad o uskutečnění </a:t>
            </a:r>
            <a:r>
              <a:rPr lang="cs-CZ" sz="2000" dirty="0" smtClean="0"/>
              <a:t>cesty. 1 denní cesta – 25%. Po domluvě lze počítat i méně – záleží na velikosti rozpočtu</a:t>
            </a:r>
          </a:p>
          <a:p>
            <a:r>
              <a:rPr lang="cs-CZ" sz="2000" b="1" dirty="0" smtClean="0"/>
              <a:t>CESTY </a:t>
            </a:r>
            <a:r>
              <a:rPr lang="cs-CZ" sz="2000" b="1" dirty="0"/>
              <a:t>VOZEM NE</a:t>
            </a:r>
          </a:p>
          <a:p>
            <a:r>
              <a:rPr lang="cs-CZ" sz="2000" dirty="0"/>
              <a:t>Po příjezdu z cesty dodá student </a:t>
            </a:r>
            <a:r>
              <a:rPr lang="cs-CZ" sz="2000" b="1" dirty="0"/>
              <a:t>na EO přes podatelnu formulář pro </a:t>
            </a:r>
            <a:r>
              <a:rPr lang="cs-CZ" sz="2000" b="1" dirty="0" smtClean="0"/>
              <a:t>vyúčtování </a:t>
            </a:r>
            <a:r>
              <a:rPr lang="cs-CZ" sz="2000" b="1" dirty="0"/>
              <a:t>spolu s jízdenkami a kopii smlouvy </a:t>
            </a:r>
            <a:r>
              <a:rPr lang="cs-CZ" sz="2000" dirty="0"/>
              <a:t>(vyzvedne na GR)</a:t>
            </a:r>
          </a:p>
          <a:p>
            <a:r>
              <a:rPr lang="cs-CZ" sz="2000" dirty="0"/>
              <a:t>Na základě toho mu budou proplaceny cestovní výdaje </a:t>
            </a:r>
          </a:p>
          <a:p>
            <a:r>
              <a:rPr lang="cs-CZ" sz="2000" b="1" dirty="0"/>
              <a:t>Pro každou cestu se vyplní vždy nová smlouva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6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Ostatní </a:t>
            </a:r>
            <a:r>
              <a:rPr lang="cs-CZ" dirty="0" err="1" smtClean="0"/>
              <a:t>neinv</a:t>
            </a:r>
            <a:r>
              <a:rPr lang="cs-CZ" dirty="0" smtClean="0"/>
              <a:t>. náklady (materiál a služby)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Další drobné náklady (</a:t>
            </a:r>
            <a:r>
              <a:rPr lang="cs-CZ" b="1" dirty="0" smtClean="0">
                <a:solidFill>
                  <a:srgbClr val="FF0000"/>
                </a:solidFill>
              </a:rPr>
              <a:t>kromě nákladů za knihy!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budete čerpat na základě předložení příslušného </a:t>
            </a:r>
            <a:r>
              <a:rPr lang="cs-CZ" b="1" dirty="0" smtClean="0"/>
              <a:t>účetního dokladu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(účtenek </a:t>
            </a:r>
            <a:r>
              <a:rPr lang="cs-CZ" dirty="0" smtClean="0"/>
              <a:t>a faktur) </a:t>
            </a:r>
            <a:r>
              <a:rPr lang="cs-CZ" b="1" dirty="0" smtClean="0"/>
              <a:t>na EO (přes podatelnu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Tyto předložíte spolu s </a:t>
            </a:r>
            <a:r>
              <a:rPr lang="cs-CZ" b="1" dirty="0" smtClean="0"/>
              <a:t>průvodním listem faktury resp. formulářem pro </a:t>
            </a:r>
            <a:r>
              <a:rPr lang="cs-CZ" b="1" dirty="0" smtClean="0"/>
              <a:t>vyúčtování </a:t>
            </a:r>
            <a:r>
              <a:rPr lang="cs-CZ" dirty="0" smtClean="0"/>
              <a:t>– zde budete vyplňovat </a:t>
            </a:r>
            <a:r>
              <a:rPr lang="cs-CZ" b="1" dirty="0" smtClean="0"/>
              <a:t>číslo účetního střediska</a:t>
            </a:r>
            <a:r>
              <a:rPr lang="cs-CZ" dirty="0" smtClean="0"/>
              <a:t>, které máte přidělené (viz smlouva bod 4.), průvodní list/formulář musí </a:t>
            </a:r>
            <a:r>
              <a:rPr lang="cs-CZ" b="1" dirty="0" smtClean="0"/>
              <a:t>podepsat hl. řešitel projektu podle podpisového vzoru</a:t>
            </a:r>
          </a:p>
          <a:p>
            <a:r>
              <a:rPr lang="cs-CZ" dirty="0" smtClean="0"/>
              <a:t>uvedete </a:t>
            </a:r>
            <a:r>
              <a:rPr lang="cs-CZ" i="1" dirty="0" smtClean="0"/>
              <a:t>také pracoviště (katedra/ústav) a kontakt (důležité, EO občas volá!), text – účel platby</a:t>
            </a:r>
          </a:p>
          <a:p>
            <a:r>
              <a:rPr lang="cs-CZ" i="1" dirty="0">
                <a:hlinkClick r:id="rId2"/>
              </a:rPr>
              <a:t>http://www.ff.cuni.cz/fakulta/oddeleni-dekanatu/ekonomicke-oddeleni/formulare</a:t>
            </a:r>
            <a:r>
              <a:rPr lang="cs-CZ" i="1" dirty="0" smtClean="0">
                <a:hlinkClick r:id="rId2"/>
              </a:rPr>
              <a:t>/</a:t>
            </a:r>
            <a:endParaRPr lang="cs-CZ" i="1" dirty="0" smtClean="0"/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880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Formuláře FF UK k vyúčtování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Průvodní list faktury </a:t>
            </a:r>
            <a:r>
              <a:rPr lang="cs-CZ" dirty="0" smtClean="0"/>
              <a:t>(viz. </a:t>
            </a:r>
            <a:r>
              <a:rPr lang="cs-CZ" dirty="0" err="1" smtClean="0"/>
              <a:t>slide</a:t>
            </a:r>
            <a:r>
              <a:rPr lang="cs-CZ" dirty="0" smtClean="0"/>
              <a:t> </a:t>
            </a:r>
            <a:r>
              <a:rPr lang="cs-CZ" dirty="0" smtClean="0"/>
              <a:t>9) </a:t>
            </a:r>
            <a:r>
              <a:rPr lang="cs-CZ" dirty="0" smtClean="0"/>
              <a:t>– použijete k faktuře, která je správně vystavená na UK FF </a:t>
            </a:r>
          </a:p>
          <a:p>
            <a:r>
              <a:rPr lang="cs-CZ" b="1" dirty="0" smtClean="0"/>
              <a:t>Formulář pro </a:t>
            </a:r>
            <a:r>
              <a:rPr lang="cs-CZ" b="1" dirty="0" smtClean="0"/>
              <a:t>vyúčtování </a:t>
            </a:r>
            <a:r>
              <a:rPr lang="cs-CZ" dirty="0" smtClean="0"/>
              <a:t>– pro drobné vydání (když máte účtenku) nebo i v případě, že faktura/ účetní doklad nebude vystavena přímo na UK, ale na vás, pak můžete použít tento formulář, na základě </a:t>
            </a:r>
            <a:r>
              <a:rPr lang="cs-CZ" dirty="0" smtClean="0"/>
              <a:t>kterého </a:t>
            </a:r>
            <a:r>
              <a:rPr lang="cs-CZ" dirty="0" smtClean="0"/>
              <a:t>vám bude proplacena vyučovaná částka, tedy to, co jste zaplatili – vyplníte: jméno, středisko, kontakt, útvar-katedra, věc,  celkem částku, datum, podpis dle podpisového </a:t>
            </a:r>
            <a:r>
              <a:rPr lang="cs-CZ" dirty="0" smtClean="0"/>
              <a:t>vzoru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Používá se také při vyúčtování cestovních nákladů</a:t>
            </a:r>
            <a:endParaRPr lang="cs-CZ" dirty="0" smtClean="0"/>
          </a:p>
          <a:p>
            <a:r>
              <a:rPr lang="cs-CZ" dirty="0">
                <a:hlinkClick r:id="rId2"/>
              </a:rPr>
              <a:t>http://www.ff.cuni.cz/fakulta/oddeleni-dekanatu/ekonomicke-oddeleni/formulare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81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Faktura/účetní doklad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Faktura musí být adresována na Univerzitu Karlovu v Praze (fakulta nemá právní subjektivitu, nevystavujte je ani na vaše jméno)  </a:t>
            </a:r>
          </a:p>
          <a:p>
            <a:r>
              <a:rPr lang="cs-CZ" dirty="0" smtClean="0"/>
              <a:t>Adresa: Univerzita Karlova v Praze, Filozofická fakulta</a:t>
            </a:r>
            <a:br>
              <a:rPr lang="cs-CZ" dirty="0" smtClean="0"/>
            </a:br>
            <a:r>
              <a:rPr lang="cs-CZ" dirty="0" smtClean="0"/>
              <a:t>               nám. Jana Palacha 2</a:t>
            </a:r>
          </a:p>
          <a:p>
            <a:pPr marL="0" indent="0">
              <a:buNone/>
            </a:pPr>
            <a:r>
              <a:rPr lang="cs-CZ" dirty="0" smtClean="0"/>
              <a:t>                     116 38, Praha 1</a:t>
            </a:r>
          </a:p>
          <a:p>
            <a:r>
              <a:rPr lang="cs-CZ" dirty="0" smtClean="0"/>
              <a:t>Správný formát: IČ 00216208, DIČ CZ00216208 (nevynechat počáteční nuly!)</a:t>
            </a:r>
          </a:p>
          <a:p>
            <a:r>
              <a:rPr lang="cs-CZ" dirty="0" smtClean="0"/>
              <a:t>Musí obsahovat název dodavatele (opět správně IČ a DIČ)</a:t>
            </a:r>
          </a:p>
          <a:p>
            <a:r>
              <a:rPr lang="cs-CZ" dirty="0" smtClean="0"/>
              <a:t>Datum vystavení, datum splatnosti a datum uskutečnění zdanitelného plnění</a:t>
            </a:r>
          </a:p>
          <a:p>
            <a:r>
              <a:rPr lang="cs-CZ" dirty="0" smtClean="0"/>
              <a:t>Účtovaná částka</a:t>
            </a:r>
          </a:p>
          <a:p>
            <a:r>
              <a:rPr lang="cs-CZ" dirty="0" smtClean="0"/>
              <a:t>Datum ani podpis na faktuře být nemusí   (lze elektronický doklad)   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335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1569</TotalTime>
  <Words>1232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Palatino Linotype</vt:lpstr>
      <vt:lpstr>Exekutivní</vt:lpstr>
      <vt:lpstr>GAUK 2015 seminář pro příjemce grantu</vt:lpstr>
      <vt:lpstr>Základní údaje </vt:lpstr>
      <vt:lpstr>Návrhy na přiznání stipendia – výplata odměny</vt:lpstr>
      <vt:lpstr>Mzdy</vt:lpstr>
      <vt:lpstr>Cestovní náklady 1</vt:lpstr>
      <vt:lpstr>Cestovní náklady 2</vt:lpstr>
      <vt:lpstr>Ostatní neinv. náklady (materiál a služby)</vt:lpstr>
      <vt:lpstr>Formuláře FF UK k vyúčtování</vt:lpstr>
      <vt:lpstr>Faktura/účetní doklad</vt:lpstr>
      <vt:lpstr>Co s nakoupeným drobným majetkem</vt:lpstr>
      <vt:lpstr>Nákup a odevzdání zakoupených knih</vt:lpstr>
      <vt:lpstr>Výjimky u nákupu a předání knih</vt:lpstr>
      <vt:lpstr>Licenční smlouvy</vt:lpstr>
      <vt:lpstr>Publikační činnost: dedikace a afiliace</vt:lpstr>
      <vt:lpstr>Změny v projektu</vt:lpstr>
      <vt:lpstr>Odevzdání průběžné a závěrečné zprávy</vt:lpstr>
      <vt:lpstr>      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granty 2014</dc:title>
  <dc:creator>Zimmerhaklová, Hana</dc:creator>
  <cp:lastModifiedBy>Bryksíová, Jana</cp:lastModifiedBy>
  <cp:revision>99</cp:revision>
  <cp:lastPrinted>2015-04-15T08:21:46Z</cp:lastPrinted>
  <dcterms:created xsi:type="dcterms:W3CDTF">2014-01-17T14:33:59Z</dcterms:created>
  <dcterms:modified xsi:type="dcterms:W3CDTF">2015-04-22T08:36:22Z</dcterms:modified>
</cp:coreProperties>
</file>