
<file path=[Content_Types].xml><?xml version="1.0" encoding="utf-8"?>
<Types xmlns="http://schemas.openxmlformats.org/package/2006/content-types"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2" r:id="rId2"/>
    <p:sldId id="293" r:id="rId3"/>
    <p:sldId id="294" r:id="rId4"/>
    <p:sldId id="295" r:id="rId5"/>
    <p:sldId id="296" r:id="rId6"/>
    <p:sldId id="297" r:id="rId7"/>
    <p:sldId id="298" r:id="rId8"/>
    <p:sldId id="299" r:id="rId9"/>
    <p:sldId id="276" r:id="rId10"/>
    <p:sldId id="319" r:id="rId11"/>
    <p:sldId id="320" r:id="rId12"/>
    <p:sldId id="321" r:id="rId13"/>
    <p:sldId id="322" r:id="rId14"/>
    <p:sldId id="280" r:id="rId15"/>
    <p:sldId id="323" r:id="rId16"/>
    <p:sldId id="324" r:id="rId17"/>
    <p:sldId id="325" r:id="rId18"/>
    <p:sldId id="327" r:id="rId19"/>
    <p:sldId id="326" r:id="rId20"/>
    <p:sldId id="329" r:id="rId21"/>
    <p:sldId id="308" r:id="rId22"/>
    <p:sldId id="309" r:id="rId23"/>
    <p:sldId id="279" r:id="rId24"/>
    <p:sldId id="331" r:id="rId25"/>
    <p:sldId id="365" r:id="rId26"/>
    <p:sldId id="332" r:id="rId27"/>
    <p:sldId id="330" r:id="rId28"/>
    <p:sldId id="318" r:id="rId29"/>
    <p:sldId id="334" r:id="rId30"/>
    <p:sldId id="313" r:id="rId31"/>
    <p:sldId id="335" r:id="rId32"/>
    <p:sldId id="316" r:id="rId33"/>
    <p:sldId id="338" r:id="rId34"/>
    <p:sldId id="343" r:id="rId35"/>
    <p:sldId id="340" r:id="rId36"/>
    <p:sldId id="344" r:id="rId37"/>
    <p:sldId id="342" r:id="rId38"/>
    <p:sldId id="339" r:id="rId39"/>
    <p:sldId id="287" r:id="rId40"/>
    <p:sldId id="345" r:id="rId41"/>
    <p:sldId id="346" r:id="rId42"/>
    <p:sldId id="347" r:id="rId43"/>
    <p:sldId id="348" r:id="rId44"/>
    <p:sldId id="352" r:id="rId45"/>
    <p:sldId id="364" r:id="rId46"/>
    <p:sldId id="290" r:id="rId47"/>
    <p:sldId id="353" r:id="rId48"/>
    <p:sldId id="286" r:id="rId49"/>
    <p:sldId id="355" r:id="rId50"/>
    <p:sldId id="354" r:id="rId51"/>
    <p:sldId id="300" r:id="rId52"/>
    <p:sldId id="356" r:id="rId53"/>
    <p:sldId id="360" r:id="rId54"/>
    <p:sldId id="357" r:id="rId55"/>
    <p:sldId id="358" r:id="rId56"/>
    <p:sldId id="359" r:id="rId57"/>
    <p:sldId id="301" r:id="rId58"/>
    <p:sldId id="361" r:id="rId59"/>
    <p:sldId id="362" r:id="rId60"/>
    <p:sldId id="363" r:id="rId61"/>
    <p:sldId id="304" r:id="rId62"/>
    <p:sldId id="303" r:id="rId63"/>
    <p:sldId id="302" r:id="rId64"/>
    <p:sldId id="305" r:id="rId65"/>
  </p:sldIdLst>
  <p:sldSz cx="12192000" cy="6858000"/>
  <p:notesSz cx="6858000" cy="9144000"/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00"/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101" autoAdjust="0"/>
    <p:restoredTop sz="94660"/>
  </p:normalViewPr>
  <p:slideViewPr>
    <p:cSldViewPr snapToGrid="0">
      <p:cViewPr varScale="1">
        <p:scale>
          <a:sx n="71" d="100"/>
          <a:sy n="71" d="100"/>
        </p:scale>
        <p:origin x="528" y="6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Ilona%20admin\Documents\Akreditace\evaluace%20UBS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Ilona%20admin\Documents\Akreditace\z&#225;jem%20student&#367;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Ilona%20admin\Documents\Akreditace\z&#225;jem%20student&#367;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8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sz="2800" dirty="0"/>
              <a:t>Evaluace </a:t>
            </a:r>
            <a:r>
              <a:rPr lang="cs-CZ" sz="2800" dirty="0" smtClean="0"/>
              <a:t>ÚBS</a:t>
            </a:r>
            <a:endParaRPr lang="cs-CZ" sz="28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>
        <c:manualLayout>
          <c:layoutTarget val="inner"/>
          <c:xMode val="edge"/>
          <c:yMode val="edge"/>
          <c:x val="9.5826803924877649E-2"/>
          <c:y val="0.13661221712661537"/>
          <c:w val="0.82579192065679208"/>
          <c:h val="0.46640319959256604"/>
        </c:manualLayout>
      </c:layout>
      <c:lineChart>
        <c:grouping val="standard"/>
        <c:varyColors val="0"/>
        <c:ser>
          <c:idx val="0"/>
          <c:order val="0"/>
          <c:tx>
            <c:strRef>
              <c:f>Sheet1!$B$20</c:f>
              <c:strCache>
                <c:ptCount val="1"/>
                <c:pt idx="0">
                  <c:v>FFUK</c:v>
                </c:pt>
              </c:strCache>
            </c:strRef>
          </c:tx>
          <c:spPr>
            <a:ln w="34925" cap="rnd">
              <a:solidFill>
                <a:schemeClr val="accent1"/>
              </a:solidFill>
              <a:round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marker>
            <c:symbol val="none"/>
          </c:marker>
          <c:dLbls>
            <c:dLbl>
              <c:idx val="9"/>
              <c:layout>
                <c:manualLayout>
                  <c:x val="8.2432815864190781E-3"/>
                  <c:y val="-6.1327563069604636E-3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2000" b="0" i="0" u="none" strike="noStrike" kern="1200" baseline="0">
                      <a:solidFill>
                        <a:schemeClr val="accent1">
                          <a:lumMod val="7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cs-CZ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accent1">
                        <a:lumMod val="7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Sheet1!$A$21:$A$30</c:f>
              <c:strCache>
                <c:ptCount val="10"/>
                <c:pt idx="0">
                  <c:v>9/10 Let.sem.</c:v>
                </c:pt>
                <c:pt idx="1">
                  <c:v>10/11 Zim.sem.</c:v>
                </c:pt>
                <c:pt idx="2">
                  <c:v>10/11 Let.sem.</c:v>
                </c:pt>
                <c:pt idx="3">
                  <c:v>11/12 Zim.sem.</c:v>
                </c:pt>
                <c:pt idx="4">
                  <c:v>11/12 Let.sem.</c:v>
                </c:pt>
                <c:pt idx="5">
                  <c:v>12/13 Zim.sem.</c:v>
                </c:pt>
                <c:pt idx="6">
                  <c:v>12/13 Let.sem.</c:v>
                </c:pt>
                <c:pt idx="7">
                  <c:v>13/14 Zim.sem</c:v>
                </c:pt>
                <c:pt idx="8">
                  <c:v>13/14 Let.sem</c:v>
                </c:pt>
                <c:pt idx="9">
                  <c:v>14/15  Zim.sem.</c:v>
                </c:pt>
              </c:strCache>
            </c:strRef>
          </c:cat>
          <c:val>
            <c:numRef>
              <c:f>Sheet1!$B$21:$B$30</c:f>
              <c:numCache>
                <c:formatCode>General</c:formatCode>
                <c:ptCount val="10"/>
                <c:pt idx="5">
                  <c:v>73.099999999999994</c:v>
                </c:pt>
                <c:pt idx="6">
                  <c:v>73.900000000000006</c:v>
                </c:pt>
                <c:pt idx="7">
                  <c:v>74.3</c:v>
                </c:pt>
                <c:pt idx="8">
                  <c:v>75.3</c:v>
                </c:pt>
                <c:pt idx="9">
                  <c:v>75.2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Sheet1!$C$20</c:f>
              <c:strCache>
                <c:ptCount val="1"/>
                <c:pt idx="0">
                  <c:v>UBS</c:v>
                </c:pt>
              </c:strCache>
            </c:strRef>
          </c:tx>
          <c:spPr>
            <a:ln w="34925" cap="rnd">
              <a:solidFill>
                <a:schemeClr val="accent2"/>
              </a:solidFill>
              <a:round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marker>
            <c:symbol val="none"/>
          </c:marker>
          <c:dLbls>
            <c:dLbl>
              <c:idx val="0"/>
              <c:layout>
                <c:manualLayout>
                  <c:x val="-2.5907456414459979E-2"/>
                  <c:y val="4.088504204640255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-5.8880582760136267E-3"/>
                  <c:y val="3.884078994408242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-1.1776116552027255E-3"/>
                  <c:y val="-4.906205045568312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2.3552233104054509E-3"/>
                  <c:y val="-2.657527733016168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layout>
                <c:manualLayout>
                  <c:x val="-2.3552233104054509E-3"/>
                  <c:y val="-4.292929414872275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horzOverflow="clip" vert="horz" wrap="square" lIns="39600" tIns="19050" rIns="38100" bIns="18000" anchor="ctr" anchorCtr="0">
                <a:spAutoFit/>
              </a:bodyPr>
              <a:lstStyle/>
              <a:p>
                <a:pPr>
                  <a:defRPr sz="2400" b="0" i="0" u="none" strike="noStrike" kern="1200" baseline="0">
                    <a:solidFill>
                      <a:schemeClr val="accent2">
                        <a:lumMod val="7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rect">
                    <a:avLst/>
                  </a:prstGeom>
                  <a:noFill/>
                  <a:ln>
                    <a:noFill/>
                  </a:ln>
                </c15:spPr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Sheet1!$A$21:$A$30</c:f>
              <c:strCache>
                <c:ptCount val="10"/>
                <c:pt idx="0">
                  <c:v>9/10 Let.sem.</c:v>
                </c:pt>
                <c:pt idx="1">
                  <c:v>10/11 Zim.sem.</c:v>
                </c:pt>
                <c:pt idx="2">
                  <c:v>10/11 Let.sem.</c:v>
                </c:pt>
                <c:pt idx="3">
                  <c:v>11/12 Zim.sem.</c:v>
                </c:pt>
                <c:pt idx="4">
                  <c:v>11/12 Let.sem.</c:v>
                </c:pt>
                <c:pt idx="5">
                  <c:v>12/13 Zim.sem.</c:v>
                </c:pt>
                <c:pt idx="6">
                  <c:v>12/13 Let.sem.</c:v>
                </c:pt>
                <c:pt idx="7">
                  <c:v>13/14 Zim.sem</c:v>
                </c:pt>
                <c:pt idx="8">
                  <c:v>13/14 Let.sem</c:v>
                </c:pt>
                <c:pt idx="9">
                  <c:v>14/15  Zim.sem.</c:v>
                </c:pt>
              </c:strCache>
            </c:strRef>
          </c:cat>
          <c:val>
            <c:numRef>
              <c:f>Sheet1!$C$21:$C$30</c:f>
              <c:numCache>
                <c:formatCode>General</c:formatCode>
                <c:ptCount val="10"/>
                <c:pt idx="0">
                  <c:v>77</c:v>
                </c:pt>
                <c:pt idx="1">
                  <c:v>77</c:v>
                </c:pt>
                <c:pt idx="2">
                  <c:v>80</c:v>
                </c:pt>
                <c:pt idx="3">
                  <c:v>78</c:v>
                </c:pt>
                <c:pt idx="4">
                  <c:v>76</c:v>
                </c:pt>
                <c:pt idx="5">
                  <c:v>72.2</c:v>
                </c:pt>
                <c:pt idx="6">
                  <c:v>76.099999999999994</c:v>
                </c:pt>
                <c:pt idx="7">
                  <c:v>73.900000000000006</c:v>
                </c:pt>
                <c:pt idx="8">
                  <c:v>75.900000000000006</c:v>
                </c:pt>
                <c:pt idx="9">
                  <c:v>78.7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99874440"/>
        <c:axId val="199874832"/>
      </c:lineChart>
      <c:catAx>
        <c:axId val="199874440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9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>
                    <a:solidFill>
                      <a:sysClr val="windowText" lastClr="000000"/>
                    </a:solidFill>
                  </a:rPr>
                  <a:t>Semestr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900" b="0" i="0" u="none" strike="noStrike" kern="1200" baseline="0">
                  <a:solidFill>
                    <a:sysClr val="windowText" lastClr="000000"/>
                  </a:solidFill>
                  <a:latin typeface="+mn-lt"/>
                  <a:ea typeface="+mn-ea"/>
                  <a:cs typeface="+mn-cs"/>
                </a:defRPr>
              </a:pPr>
              <a:endParaRPr lang="cs-CZ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2700000" spcFirstLastPara="1" vertOverflow="ellipsis" wrap="square" anchor="ctr" anchorCtr="1"/>
          <a:lstStyle/>
          <a:p>
            <a:pPr>
              <a:defRPr sz="2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99874832"/>
        <c:crosses val="autoZero"/>
        <c:auto val="1"/>
        <c:lblAlgn val="ctr"/>
        <c:lblOffset val="100"/>
        <c:noMultiLvlLbl val="0"/>
      </c:catAx>
      <c:valAx>
        <c:axId val="19987483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9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cs-CZ">
                    <a:solidFill>
                      <a:sysClr val="windowText" lastClr="000000"/>
                    </a:solidFill>
                  </a:rPr>
                  <a:t>Evaluace</a:t>
                </a:r>
                <a:r>
                  <a:rPr lang="cs-CZ" baseline="0">
                    <a:solidFill>
                      <a:sysClr val="windowText" lastClr="000000"/>
                    </a:solidFill>
                  </a:rPr>
                  <a:t> v % </a:t>
                </a:r>
                <a:endParaRPr lang="cs-CZ">
                  <a:solidFill>
                    <a:sysClr val="windowText" lastClr="000000"/>
                  </a:solidFill>
                </a:endParaRP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900" b="0" i="0" u="none" strike="noStrike" kern="1200" baseline="0">
                  <a:solidFill>
                    <a:sysClr val="windowText" lastClr="000000"/>
                  </a:solidFill>
                  <a:latin typeface="+mn-lt"/>
                  <a:ea typeface="+mn-ea"/>
                  <a:cs typeface="+mn-cs"/>
                </a:defRPr>
              </a:pPr>
              <a:endParaRPr lang="cs-CZ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998744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egendEntry>
        <c:idx val="1"/>
        <c:txPr>
          <a:bodyPr rot="0" spcFirstLastPara="1" vertOverflow="ellipsis" vert="horz" wrap="square" anchor="ctr" anchorCtr="1"/>
          <a:lstStyle/>
          <a:p>
            <a:pPr>
              <a:defRPr sz="2800" b="1" i="0" u="none" strike="noStrike" kern="1200" baseline="0">
                <a:solidFill>
                  <a:schemeClr val="accent2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</c:legendEntry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00" b="1" i="0" u="none" strike="noStrike" kern="1200" baseline="0">
              <a:solidFill>
                <a:schemeClr val="accent5">
                  <a:lumMod val="60000"/>
                  <a:lumOff val="40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cs-CZ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6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sz="3600" b="1" dirty="0" smtClean="0"/>
              <a:t>Zájem o BC studium</a:t>
            </a:r>
            <a:endParaRPr lang="cs-CZ" sz="3600" b="1" dirty="0"/>
          </a:p>
        </c:rich>
      </c:tx>
      <c:layout>
        <c:manualLayout>
          <c:xMode val="edge"/>
          <c:yMode val="edge"/>
          <c:x val="8.5784030293334521E-2"/>
          <c:y val="1.7897094244689073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6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BC_přijímačky!$B$1</c:f>
              <c:strCache>
                <c:ptCount val="1"/>
                <c:pt idx="0">
                  <c:v>BH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36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trendline>
            <c:spPr>
              <a:ln w="19050" cap="rnd">
                <a:solidFill>
                  <a:schemeClr val="accent1"/>
                </a:solidFill>
                <a:prstDash val="sysDot"/>
              </a:ln>
              <a:effectLst/>
            </c:spPr>
            <c:trendlineType val="linear"/>
            <c:dispRSqr val="0"/>
            <c:dispEq val="0"/>
          </c:trendline>
          <c:cat>
            <c:strRef>
              <c:f>BC_přijímačky!$A$2:$A$9</c:f>
              <c:strCache>
                <c:ptCount val="8"/>
                <c:pt idx="0">
                  <c:v>2008 / 2009</c:v>
                </c:pt>
                <c:pt idx="1">
                  <c:v>2009 / 2010</c:v>
                </c:pt>
                <c:pt idx="2">
                  <c:v>2010 / 2011</c:v>
                </c:pt>
                <c:pt idx="3">
                  <c:v>2011 / 2012</c:v>
                </c:pt>
                <c:pt idx="4">
                  <c:v>2012 / 2013</c:v>
                </c:pt>
                <c:pt idx="5">
                  <c:v>2013 / 2014</c:v>
                </c:pt>
                <c:pt idx="6">
                  <c:v>2014 /2015</c:v>
                </c:pt>
                <c:pt idx="7">
                  <c:v>2015 /2016</c:v>
                </c:pt>
              </c:strCache>
            </c:strRef>
          </c:cat>
          <c:val>
            <c:numRef>
              <c:f>BC_přijímačky!$B$2:$B$9</c:f>
              <c:numCache>
                <c:formatCode>General</c:formatCode>
                <c:ptCount val="8"/>
                <c:pt idx="0">
                  <c:v>39</c:v>
                </c:pt>
                <c:pt idx="1">
                  <c:v>75</c:v>
                </c:pt>
                <c:pt idx="2">
                  <c:v>85</c:v>
                </c:pt>
                <c:pt idx="3">
                  <c:v>81</c:v>
                </c:pt>
                <c:pt idx="4">
                  <c:v>63</c:v>
                </c:pt>
                <c:pt idx="5">
                  <c:v>93</c:v>
                </c:pt>
                <c:pt idx="6">
                  <c:v>85</c:v>
                </c:pt>
                <c:pt idx="7">
                  <c:v>86</c:v>
                </c:pt>
              </c:numCache>
            </c:numRef>
          </c:val>
        </c:ser>
        <c:ser>
          <c:idx val="1"/>
          <c:order val="1"/>
          <c:tx>
            <c:strRef>
              <c:f>BC_přijímačky!$C$1</c:f>
              <c:strCache>
                <c:ptCount val="1"/>
                <c:pt idx="0">
                  <c:v>BP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BC_přijímačky!$A$2:$A$9</c:f>
              <c:strCache>
                <c:ptCount val="8"/>
                <c:pt idx="0">
                  <c:v>2008 / 2009</c:v>
                </c:pt>
                <c:pt idx="1">
                  <c:v>2009 / 2010</c:v>
                </c:pt>
                <c:pt idx="2">
                  <c:v>2010 / 2011</c:v>
                </c:pt>
                <c:pt idx="3">
                  <c:v>2011 / 2012</c:v>
                </c:pt>
                <c:pt idx="4">
                  <c:v>2012 / 2013</c:v>
                </c:pt>
                <c:pt idx="5">
                  <c:v>2013 / 2014</c:v>
                </c:pt>
                <c:pt idx="6">
                  <c:v>2014 /2015</c:v>
                </c:pt>
                <c:pt idx="7">
                  <c:v>2015 /2016</c:v>
                </c:pt>
              </c:strCache>
            </c:strRef>
          </c:cat>
          <c:val>
            <c:numRef>
              <c:f>BC_přijímačky!$C$2:$C$9</c:f>
              <c:numCache>
                <c:formatCode>General</c:formatCode>
                <c:ptCount val="8"/>
                <c:pt idx="0">
                  <c:v>23</c:v>
                </c:pt>
                <c:pt idx="1">
                  <c:v>27</c:v>
                </c:pt>
                <c:pt idx="2">
                  <c:v>27</c:v>
                </c:pt>
                <c:pt idx="3">
                  <c:v>20</c:v>
                </c:pt>
                <c:pt idx="4">
                  <c:v>22</c:v>
                </c:pt>
                <c:pt idx="5">
                  <c:v>21</c:v>
                </c:pt>
                <c:pt idx="6">
                  <c:v>21</c:v>
                </c:pt>
              </c:numCache>
            </c:numRef>
          </c:val>
        </c:ser>
        <c:ser>
          <c:idx val="2"/>
          <c:order val="2"/>
          <c:tx>
            <c:strRef>
              <c:f>BC_přijímačky!$D$1</c:f>
              <c:strCache>
                <c:ptCount val="1"/>
                <c:pt idx="0">
                  <c:v>BN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BC_přijímačky!$A$2:$A$9</c:f>
              <c:strCache>
                <c:ptCount val="8"/>
                <c:pt idx="0">
                  <c:v>2008 / 2009</c:v>
                </c:pt>
                <c:pt idx="1">
                  <c:v>2009 / 2010</c:v>
                </c:pt>
                <c:pt idx="2">
                  <c:v>2010 / 2011</c:v>
                </c:pt>
                <c:pt idx="3">
                  <c:v>2011 / 2012</c:v>
                </c:pt>
                <c:pt idx="4">
                  <c:v>2012 / 2013</c:v>
                </c:pt>
                <c:pt idx="5">
                  <c:v>2013 / 2014</c:v>
                </c:pt>
                <c:pt idx="6">
                  <c:v>2014 /2015</c:v>
                </c:pt>
                <c:pt idx="7">
                  <c:v>2015 /2016</c:v>
                </c:pt>
              </c:strCache>
            </c:strRef>
          </c:cat>
          <c:val>
            <c:numRef>
              <c:f>BC_přijímačky!$D$2:$D$9</c:f>
              <c:numCache>
                <c:formatCode>General</c:formatCode>
                <c:ptCount val="8"/>
                <c:pt idx="0">
                  <c:v>22</c:v>
                </c:pt>
                <c:pt idx="1">
                  <c:v>22</c:v>
                </c:pt>
                <c:pt idx="2">
                  <c:v>24</c:v>
                </c:pt>
                <c:pt idx="3">
                  <c:v>15</c:v>
                </c:pt>
                <c:pt idx="4">
                  <c:v>19</c:v>
                </c:pt>
                <c:pt idx="5">
                  <c:v>14</c:v>
                </c:pt>
                <c:pt idx="6">
                  <c:v>13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axId val="199875224"/>
        <c:axId val="199876008"/>
      </c:barChart>
      <c:catAx>
        <c:axId val="199875224"/>
        <c:scaling>
          <c:orientation val="minMax"/>
        </c:scaling>
        <c:delete val="0"/>
        <c:axPos val="b"/>
        <c:title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cs-CZ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99876008"/>
        <c:crosses val="autoZero"/>
        <c:auto val="1"/>
        <c:lblAlgn val="ctr"/>
        <c:lblOffset val="100"/>
        <c:noMultiLvlLbl val="0"/>
      </c:catAx>
      <c:valAx>
        <c:axId val="19987600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cs-CZ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9987522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58303076042127744"/>
          <c:y val="3.2205327866311299E-2"/>
          <c:w val="0.39399966357429111"/>
          <c:h val="4.9673737381139338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cs-CZ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sz="4000" b="1" dirty="0" smtClean="0"/>
              <a:t>Zájem o </a:t>
            </a:r>
            <a:r>
              <a:rPr lang="cs-CZ" sz="4000" b="1" baseline="0" dirty="0" smtClean="0"/>
              <a:t>NM studium</a:t>
            </a:r>
            <a:endParaRPr lang="en-US" sz="4000" b="1" dirty="0"/>
          </a:p>
        </c:rich>
      </c:tx>
      <c:layout>
        <c:manualLayout>
          <c:xMode val="edge"/>
          <c:yMode val="edge"/>
          <c:x val="1.8203716160113261E-2"/>
          <c:y val="1.9704433497536946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>
        <c:manualLayout>
          <c:layoutTarget val="inner"/>
          <c:xMode val="edge"/>
          <c:yMode val="edge"/>
          <c:x val="5.8869227642344611E-2"/>
          <c:y val="0.14544338854194949"/>
          <c:w val="0.94113077235765541"/>
          <c:h val="0.6540010084946278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NM_přijímačky!$B$1</c:f>
              <c:strCache>
                <c:ptCount val="1"/>
                <c:pt idx="0">
                  <c:v>MH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36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trendline>
            <c:spPr>
              <a:ln w="19050" cap="rnd">
                <a:solidFill>
                  <a:schemeClr val="accent1"/>
                </a:solidFill>
                <a:prstDash val="sysDot"/>
              </a:ln>
              <a:effectLst/>
            </c:spPr>
            <c:trendlineType val="linear"/>
            <c:dispRSqr val="0"/>
            <c:dispEq val="0"/>
          </c:trendline>
          <c:cat>
            <c:strRef>
              <c:f>NM_přijímačky!$A$2:$A$9</c:f>
              <c:strCache>
                <c:ptCount val="8"/>
                <c:pt idx="0">
                  <c:v>2008 / 2009</c:v>
                </c:pt>
                <c:pt idx="1">
                  <c:v>2009 / 2010</c:v>
                </c:pt>
                <c:pt idx="2">
                  <c:v>2010 / 2011</c:v>
                </c:pt>
                <c:pt idx="3">
                  <c:v>2011 / 2012</c:v>
                </c:pt>
                <c:pt idx="4">
                  <c:v>2012 / 2013</c:v>
                </c:pt>
                <c:pt idx="5">
                  <c:v>2013 / 2014</c:v>
                </c:pt>
                <c:pt idx="6">
                  <c:v>2014 /2015</c:v>
                </c:pt>
                <c:pt idx="7">
                  <c:v>2015 /2016</c:v>
                </c:pt>
              </c:strCache>
            </c:strRef>
          </c:cat>
          <c:val>
            <c:numRef>
              <c:f>NM_přijímačky!$B$2:$B$9</c:f>
              <c:numCache>
                <c:formatCode>General</c:formatCode>
                <c:ptCount val="8"/>
                <c:pt idx="0">
                  <c:v>7</c:v>
                </c:pt>
                <c:pt idx="1">
                  <c:v>24</c:v>
                </c:pt>
                <c:pt idx="2">
                  <c:v>28</c:v>
                </c:pt>
                <c:pt idx="3">
                  <c:v>29</c:v>
                </c:pt>
                <c:pt idx="4">
                  <c:v>27</c:v>
                </c:pt>
                <c:pt idx="5">
                  <c:v>28</c:v>
                </c:pt>
                <c:pt idx="6">
                  <c:v>19</c:v>
                </c:pt>
                <c:pt idx="7">
                  <c:v>33</c:v>
                </c:pt>
              </c:numCache>
            </c:numRef>
          </c:val>
        </c:ser>
        <c:ser>
          <c:idx val="1"/>
          <c:order val="1"/>
          <c:tx>
            <c:strRef>
              <c:f>NM_přijímačky!$C$1</c:f>
              <c:strCache>
                <c:ptCount val="1"/>
                <c:pt idx="0">
                  <c:v>MP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NM_přijímačky!$A$2:$A$9</c:f>
              <c:strCache>
                <c:ptCount val="8"/>
                <c:pt idx="0">
                  <c:v>2008 / 2009</c:v>
                </c:pt>
                <c:pt idx="1">
                  <c:v>2009 / 2010</c:v>
                </c:pt>
                <c:pt idx="2">
                  <c:v>2010 / 2011</c:v>
                </c:pt>
                <c:pt idx="3">
                  <c:v>2011 / 2012</c:v>
                </c:pt>
                <c:pt idx="4">
                  <c:v>2012 / 2013</c:v>
                </c:pt>
                <c:pt idx="5">
                  <c:v>2013 / 2014</c:v>
                </c:pt>
                <c:pt idx="6">
                  <c:v>2014 /2015</c:v>
                </c:pt>
                <c:pt idx="7">
                  <c:v>2015 /2016</c:v>
                </c:pt>
              </c:strCache>
            </c:strRef>
          </c:cat>
          <c:val>
            <c:numRef>
              <c:f>NM_přijímačky!$C$2:$C$9</c:f>
              <c:numCache>
                <c:formatCode>General</c:formatCode>
                <c:ptCount val="8"/>
                <c:pt idx="0">
                  <c:v>6</c:v>
                </c:pt>
                <c:pt idx="1">
                  <c:v>14</c:v>
                </c:pt>
                <c:pt idx="2">
                  <c:v>12</c:v>
                </c:pt>
                <c:pt idx="3">
                  <c:v>12</c:v>
                </c:pt>
                <c:pt idx="4">
                  <c:v>12</c:v>
                </c:pt>
                <c:pt idx="5">
                  <c:v>11</c:v>
                </c:pt>
                <c:pt idx="6">
                  <c:v>6</c:v>
                </c:pt>
              </c:numCache>
            </c:numRef>
          </c:val>
        </c:ser>
        <c:ser>
          <c:idx val="2"/>
          <c:order val="2"/>
          <c:tx>
            <c:strRef>
              <c:f>NM_přijímačky!$D$1</c:f>
              <c:strCache>
                <c:ptCount val="1"/>
                <c:pt idx="0">
                  <c:v>MN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NM_přijímačky!$A$2:$A$9</c:f>
              <c:strCache>
                <c:ptCount val="8"/>
                <c:pt idx="0">
                  <c:v>2008 / 2009</c:v>
                </c:pt>
                <c:pt idx="1">
                  <c:v>2009 / 2010</c:v>
                </c:pt>
                <c:pt idx="2">
                  <c:v>2010 / 2011</c:v>
                </c:pt>
                <c:pt idx="3">
                  <c:v>2011 / 2012</c:v>
                </c:pt>
                <c:pt idx="4">
                  <c:v>2012 / 2013</c:v>
                </c:pt>
                <c:pt idx="5">
                  <c:v>2013 / 2014</c:v>
                </c:pt>
                <c:pt idx="6">
                  <c:v>2014 /2015</c:v>
                </c:pt>
                <c:pt idx="7">
                  <c:v>2015 /2016</c:v>
                </c:pt>
              </c:strCache>
            </c:strRef>
          </c:cat>
          <c:val>
            <c:numRef>
              <c:f>NM_přijímačky!$D$2:$D$9</c:f>
              <c:numCache>
                <c:formatCode>General</c:formatCode>
                <c:ptCount val="8"/>
                <c:pt idx="0">
                  <c:v>4</c:v>
                </c:pt>
                <c:pt idx="1">
                  <c:v>8</c:v>
                </c:pt>
                <c:pt idx="2">
                  <c:v>11</c:v>
                </c:pt>
                <c:pt idx="3">
                  <c:v>9</c:v>
                </c:pt>
                <c:pt idx="4">
                  <c:v>10</c:v>
                </c:pt>
                <c:pt idx="5">
                  <c:v>11</c:v>
                </c:pt>
                <c:pt idx="6">
                  <c:v>4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201861368"/>
        <c:axId val="201859800"/>
      </c:barChart>
      <c:catAx>
        <c:axId val="2018613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201859800"/>
        <c:crosses val="autoZero"/>
        <c:auto val="1"/>
        <c:lblAlgn val="ctr"/>
        <c:lblOffset val="100"/>
        <c:noMultiLvlLbl val="0"/>
      </c:catAx>
      <c:valAx>
        <c:axId val="20185980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20186136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50349356624893271"/>
          <c:y val="3.6935572708583844E-2"/>
          <c:w val="0.49576971012474985"/>
          <c:h val="5.4690043054962958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cs-CZ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4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600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lt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2BA0D8-0F29-4700-B84B-D60A56BA87C0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8E6F4B-C726-41D7-B0A8-3B1B92F9651E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D930D2-ABD3-4E5C-93D4-89C4E2503879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BAE7B5-3070-4207-BE7E-E6121DAF2EA5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84828B-61E8-4515-A54C-B8DEC6B360D3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98FDDA-08A1-4E5F-B88D-8B6ED160869F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OverObj" preserve="1">
  <p:cSld name="Title and Tex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838200" y="1825625"/>
            <a:ext cx="10515600" cy="2098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8200" y="4076700"/>
            <a:ext cx="10515600" cy="21002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33B17F-B849-4CD4-8BAE-8FFC2247176B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E0D05D-6E84-4888-87D0-CC2ED9432827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6172200" y="1825625"/>
            <a:ext cx="5181600" cy="2098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6172200" y="4076700"/>
            <a:ext cx="5181600" cy="21002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9ED2A2-C34F-4498-B812-EDDEAAC666E8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36C59D-CAFC-47E7-ABAD-5A17F4C7F444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5C7330-7170-4276-B902-2FCC16F3D970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F43A65-38A8-489D-9F6E-19473286CF62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01241D-F631-44A3-8AAC-2EA07DE32C88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8079FE-60E0-4020-978D-0CA33A025B9C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76C73D-5692-4154-9649-C3245436E6F0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054CEC-E2A4-4B9C-B111-9DA2BD0A100C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1FD5FE-2416-4A29-A3BC-02700EC2668F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237019-5A18-4D31-B131-428B6A6054EE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D094F3-E8DE-4696-89E6-96D659DA1A59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48F3C3-FE21-474A-950F-CA68BF914243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20CD63-306D-489A-98B6-BDE0CE86B2B6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ED02F5-77B9-4D83-9576-3E445752B2D3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1CCD2A-C204-489E-86B4-984F93AE7A15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7D9B05-9354-4A61-B213-C6ECE80C546B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cs-CZ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79C996-D319-4BA0-BF79-A4A63BC7629E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221D3E-7B3B-44E4-97A1-94D7FC1B2033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cs-CZ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3F2D7CB-9F66-4A4F-8F6B-F87A74FEB37D}" type="datetimeFigureOut">
              <a:rPr lang="cs-CZ"/>
              <a:pPr>
                <a:defRPr/>
              </a:pPr>
              <a:t>14. 5. 2015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E8C92EE7-FEDE-4B0C-8099-5465693D3DB3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  <p:sldLayoutId id="2147483649" r:id="rId13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/>
          </p:cNvSpPr>
          <p:nvPr>
            <p:ph type="ctrTitle"/>
          </p:nvPr>
        </p:nvSpPr>
        <p:spPr>
          <a:xfrm>
            <a:off x="1316038" y="675715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Profil ÚBS </a:t>
            </a:r>
          </a:p>
        </p:txBody>
      </p:sp>
      <p:sp>
        <p:nvSpPr>
          <p:cNvPr id="15362" name="Rectangle 3"/>
          <p:cNvSpPr>
            <a:spLocks noGrp="1"/>
          </p:cNvSpPr>
          <p:nvPr>
            <p:ph type="subTitle" idx="1"/>
          </p:nvPr>
        </p:nvSpPr>
        <p:spPr>
          <a:xfrm>
            <a:off x="1316038" y="2447925"/>
            <a:ext cx="9047162" cy="3190875"/>
          </a:xfrm>
        </p:spPr>
        <p:txBody>
          <a:bodyPr/>
          <a:lstStyle/>
          <a:p>
            <a:pPr algn="l" eaLnBrk="1" hangingPunct="1"/>
            <a:r>
              <a:rPr lang="cs-CZ" sz="4000" dirty="0" smtClean="0">
                <a:solidFill>
                  <a:schemeClr val="bg1"/>
                </a:solidFill>
              </a:rPr>
              <a:t>Jediné akad. pracoviště v ČR nabízí dvoustupňové studium Čeština pro cizince</a:t>
            </a:r>
          </a:p>
          <a:p>
            <a:pPr algn="l" eaLnBrk="1" hangingPunct="1"/>
            <a:endParaRPr lang="cs-CZ" sz="4000" dirty="0" smtClean="0">
              <a:solidFill>
                <a:schemeClr val="bg1"/>
              </a:solidFill>
            </a:endParaRPr>
          </a:p>
          <a:p>
            <a:pPr algn="l" eaLnBrk="1" hangingPunct="1"/>
            <a:r>
              <a:rPr lang="cs-CZ" sz="4000" dirty="0" smtClean="0">
                <a:solidFill>
                  <a:schemeClr val="bg1"/>
                </a:solidFill>
              </a:rPr>
              <a:t>Opora zahraničním bohemistikám</a:t>
            </a:r>
          </a:p>
        </p:txBody>
      </p:sp>
    </p:spTree>
    <p:extLst>
      <p:ext uri="{BB962C8B-B14F-4D97-AF65-F5344CB8AC3E}">
        <p14:creationId xmlns:p14="http://schemas.microsoft.com/office/powerpoint/2010/main" val="446128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/>
          </p:cNvSpPr>
          <p:nvPr>
            <p:ph type="ctrTitle"/>
          </p:nvPr>
        </p:nvSpPr>
        <p:spPr>
          <a:xfrm>
            <a:off x="914400" y="1009650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Záměr vedení FFUK</a:t>
            </a:r>
          </a:p>
        </p:txBody>
      </p:sp>
      <p:sp>
        <p:nvSpPr>
          <p:cNvPr id="17410" name="Rectangle 3"/>
          <p:cNvSpPr>
            <a:spLocks noGrp="1"/>
          </p:cNvSpPr>
          <p:nvPr>
            <p:ph type="subTitle" idx="1"/>
          </p:nvPr>
        </p:nvSpPr>
        <p:spPr>
          <a:xfrm>
            <a:off x="892175" y="2362200"/>
            <a:ext cx="10312400" cy="3702050"/>
          </a:xfrm>
        </p:spPr>
        <p:txBody>
          <a:bodyPr/>
          <a:lstStyle/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zrušit obor </a:t>
            </a:r>
            <a:r>
              <a:rPr lang="cs-CZ" sz="4000" i="1" dirty="0" smtClean="0"/>
              <a:t>Čeština pro cizince</a:t>
            </a:r>
            <a:r>
              <a:rPr lang="cs-CZ" sz="4000" dirty="0" smtClean="0"/>
              <a:t> 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od 1. 1. 2016 změnit ÚBS na servisní pracoviště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to má vést k nárůstu počtu studentů v jiných oborech FF a zároveň 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k finančnímu přínosu pro FF</a:t>
            </a:r>
          </a:p>
        </p:txBody>
      </p:sp>
    </p:spTree>
    <p:extLst>
      <p:ext uri="{BB962C8B-B14F-4D97-AF65-F5344CB8AC3E}">
        <p14:creationId xmlns:p14="http://schemas.microsoft.com/office/powerpoint/2010/main" val="3534922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/>
          </p:cNvSpPr>
          <p:nvPr>
            <p:ph type="ctrTitle"/>
          </p:nvPr>
        </p:nvSpPr>
        <p:spPr>
          <a:xfrm>
            <a:off x="914400" y="1009650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Záměr vedení FFUK</a:t>
            </a:r>
          </a:p>
        </p:txBody>
      </p:sp>
      <p:sp>
        <p:nvSpPr>
          <p:cNvPr id="17410" name="Rectangle 3"/>
          <p:cNvSpPr>
            <a:spLocks noGrp="1"/>
          </p:cNvSpPr>
          <p:nvPr>
            <p:ph type="subTitle" idx="1"/>
          </p:nvPr>
        </p:nvSpPr>
        <p:spPr>
          <a:xfrm>
            <a:off x="892175" y="2362200"/>
            <a:ext cx="10312400" cy="3702050"/>
          </a:xfrm>
        </p:spPr>
        <p:txBody>
          <a:bodyPr/>
          <a:lstStyle/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zrušit obor </a:t>
            </a:r>
            <a:r>
              <a:rPr lang="cs-CZ" sz="4000" i="1" dirty="0" smtClean="0"/>
              <a:t>Čeština pro cizince</a:t>
            </a:r>
            <a:r>
              <a:rPr lang="cs-CZ" sz="4000" dirty="0" smtClean="0"/>
              <a:t> 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od 1. 1. 2016 změnit ÚBS na servisní pracoviště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to má vést k nárůstu počtu studentů v jiných oborech FF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k finančnímu přínosu pro FF</a:t>
            </a:r>
          </a:p>
        </p:txBody>
      </p:sp>
    </p:spTree>
    <p:extLst>
      <p:ext uri="{BB962C8B-B14F-4D97-AF65-F5344CB8AC3E}">
        <p14:creationId xmlns:p14="http://schemas.microsoft.com/office/powerpoint/2010/main" val="1227770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/>
          </p:cNvSpPr>
          <p:nvPr>
            <p:ph type="ctrTitle"/>
          </p:nvPr>
        </p:nvSpPr>
        <p:spPr>
          <a:xfrm>
            <a:off x="914400" y="1009650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Záměr vedení FFUK</a:t>
            </a:r>
          </a:p>
        </p:txBody>
      </p:sp>
      <p:sp>
        <p:nvSpPr>
          <p:cNvPr id="17410" name="Rectangle 3"/>
          <p:cNvSpPr>
            <a:spLocks noGrp="1"/>
          </p:cNvSpPr>
          <p:nvPr>
            <p:ph type="subTitle" idx="1"/>
          </p:nvPr>
        </p:nvSpPr>
        <p:spPr>
          <a:xfrm>
            <a:off x="892175" y="2362200"/>
            <a:ext cx="10312400" cy="3702050"/>
          </a:xfrm>
        </p:spPr>
        <p:txBody>
          <a:bodyPr/>
          <a:lstStyle/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zrušit obor </a:t>
            </a:r>
            <a:r>
              <a:rPr lang="cs-CZ" sz="4000" i="1" dirty="0" smtClean="0"/>
              <a:t>Čeština pro cizince</a:t>
            </a:r>
            <a:r>
              <a:rPr lang="cs-CZ" sz="4000" dirty="0" smtClean="0"/>
              <a:t> 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od 1. 1. 2016 změnit ÚBS na servisní pracoviště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to má vést k nárůstu počtu studentů v jiných oborech FF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k finančnímu přínosu pro FF</a:t>
            </a:r>
          </a:p>
        </p:txBody>
      </p:sp>
    </p:spTree>
    <p:extLst>
      <p:ext uri="{BB962C8B-B14F-4D97-AF65-F5344CB8AC3E}">
        <p14:creationId xmlns:p14="http://schemas.microsoft.com/office/powerpoint/2010/main" val="745319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/>
          </p:cNvSpPr>
          <p:nvPr>
            <p:ph type="ctrTitle"/>
          </p:nvPr>
        </p:nvSpPr>
        <p:spPr>
          <a:xfrm>
            <a:off x="914400" y="1009650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Záměr vedení FFUK</a:t>
            </a:r>
          </a:p>
        </p:txBody>
      </p:sp>
      <p:sp>
        <p:nvSpPr>
          <p:cNvPr id="17410" name="Rectangle 3"/>
          <p:cNvSpPr>
            <a:spLocks noGrp="1"/>
          </p:cNvSpPr>
          <p:nvPr>
            <p:ph type="subTitle" idx="1"/>
          </p:nvPr>
        </p:nvSpPr>
        <p:spPr>
          <a:xfrm>
            <a:off x="892175" y="2362200"/>
            <a:ext cx="10312400" cy="3702050"/>
          </a:xfrm>
        </p:spPr>
        <p:txBody>
          <a:bodyPr/>
          <a:lstStyle/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zrušit obor </a:t>
            </a:r>
            <a:r>
              <a:rPr lang="cs-CZ" sz="4000" i="1" dirty="0" smtClean="0"/>
              <a:t>Čeština pro cizince</a:t>
            </a:r>
            <a:r>
              <a:rPr lang="cs-CZ" sz="4000" dirty="0" smtClean="0"/>
              <a:t> 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od 1. 1. 2016 změnit ÚBS na servisní pracoviště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to má vést k nárůstu počtu studentů v jiných oborech FF a zároveň 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/>
              <a:t>k finančnímu přínosu pro FF</a:t>
            </a:r>
          </a:p>
        </p:txBody>
      </p:sp>
    </p:spTree>
    <p:extLst>
      <p:ext uri="{BB962C8B-B14F-4D97-AF65-F5344CB8AC3E}">
        <p14:creationId xmlns:p14="http://schemas.microsoft.com/office/powerpoint/2010/main" val="1083746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b="1" dirty="0" smtClean="0"/>
              <a:t>Oborové studium</a:t>
            </a:r>
          </a:p>
        </p:txBody>
      </p:sp>
      <p:sp>
        <p:nvSpPr>
          <p:cNvPr id="19458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„[zřídit] namísto paralelní existence dvou bohemistik na FF UK… pouze jediný obor český jazyk a literatura (…)“</a:t>
            </a:r>
          </a:p>
          <a:p>
            <a:pPr marL="0" indent="0" eaLnBrk="1" hangingPunct="1">
              <a:buNone/>
            </a:pPr>
            <a:r>
              <a:rPr lang="cs-CZ" sz="4400" dirty="0" smtClean="0"/>
              <a:t>bohemistika jen jedna  </a:t>
            </a:r>
          </a:p>
          <a:p>
            <a:pPr marL="0" indent="0" eaLnBrk="1" hangingPunct="1">
              <a:buNone/>
            </a:pPr>
            <a:r>
              <a:rPr lang="cs-CZ" sz="4400" dirty="0" smtClean="0"/>
              <a:t>ALE dvě zásadně odlišné cesty k témuž cíli </a:t>
            </a:r>
            <a:r>
              <a:rPr lang="cs-CZ" sz="4400" dirty="0" smtClean="0">
                <a:sym typeface="Symbol" pitchFamily="18" charset="2"/>
              </a:rPr>
              <a:t> </a:t>
            </a:r>
          </a:p>
          <a:p>
            <a:pPr marL="0" indent="0" eaLnBrk="1" hangingPunct="1">
              <a:buNone/>
            </a:pPr>
            <a:r>
              <a:rPr lang="cs-CZ" sz="4400" dirty="0" smtClean="0">
                <a:sym typeface="Symbol" pitchFamily="18" charset="2"/>
              </a:rPr>
              <a:t>  </a:t>
            </a:r>
            <a:r>
              <a:rPr lang="cs-CZ" sz="4400" dirty="0">
                <a:sym typeface="Symbol" pitchFamily="18" charset="2"/>
              </a:rPr>
              <a:t>2 </a:t>
            </a:r>
            <a:r>
              <a:rPr lang="cs-CZ" sz="4400" dirty="0" smtClean="0">
                <a:sym typeface="Symbol" pitchFamily="18" charset="2"/>
              </a:rPr>
              <a:t>samostatné obory </a:t>
            </a:r>
          </a:p>
          <a:p>
            <a:pPr marL="0" indent="0" eaLnBrk="1" hangingPunct="1">
              <a:buNone/>
            </a:pPr>
            <a:r>
              <a:rPr lang="cs-CZ" sz="4400" dirty="0" smtClean="0">
                <a:sym typeface="Symbol" pitchFamily="18" charset="2"/>
              </a:rPr>
              <a:t>(viz studium L1 a L2 u jiných národů)</a:t>
            </a:r>
          </a:p>
          <a:p>
            <a:pPr eaLnBrk="1" hangingPunct="1">
              <a:buFont typeface="Arial" charset="0"/>
              <a:buNone/>
            </a:pPr>
            <a:endParaRPr lang="cs-CZ" dirty="0" smtClean="0">
              <a:sym typeface="Symbol" pitchFamily="18" charset="2"/>
            </a:endParaRPr>
          </a:p>
          <a:p>
            <a:pPr eaLnBrk="1" hangingPunct="1">
              <a:buFont typeface="Arial" charset="0"/>
              <a:buNone/>
            </a:pPr>
            <a:endParaRPr lang="cs-CZ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b="1" dirty="0" smtClean="0"/>
              <a:t>Oborové studium</a:t>
            </a:r>
          </a:p>
        </p:txBody>
      </p:sp>
      <p:sp>
        <p:nvSpPr>
          <p:cNvPr id="19458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„(…) obor reálně neprodukuje uchazeče            o jiné obory FF UK (…)“</a:t>
            </a:r>
          </a:p>
          <a:p>
            <a:pPr marL="0" indent="0" eaLnBrk="1" hangingPunct="1">
              <a:buNone/>
            </a:pPr>
            <a:r>
              <a:rPr lang="cs-CZ" sz="4400" dirty="0" smtClean="0"/>
              <a:t>Studium češtiny jako druhého jazyka je studium oboru </a:t>
            </a:r>
            <a:r>
              <a:rPr lang="cs-CZ" sz="4400" dirty="0" err="1" smtClean="0"/>
              <a:t>sui</a:t>
            </a:r>
            <a:r>
              <a:rPr lang="cs-CZ" sz="4400" dirty="0" smtClean="0"/>
              <a:t> </a:t>
            </a:r>
            <a:r>
              <a:rPr lang="cs-CZ" sz="4400" dirty="0" err="1" smtClean="0"/>
              <a:t>generis</a:t>
            </a:r>
            <a:r>
              <a:rPr lang="cs-CZ" sz="4400" dirty="0" smtClean="0"/>
              <a:t>,</a:t>
            </a:r>
          </a:p>
          <a:p>
            <a:pPr marL="0" indent="0" eaLnBrk="1" hangingPunct="1">
              <a:buNone/>
            </a:pPr>
            <a:r>
              <a:rPr lang="cs-CZ" sz="4400" dirty="0"/>
              <a:t>p</a:t>
            </a:r>
            <a:r>
              <a:rPr lang="cs-CZ" sz="4400" dirty="0" smtClean="0"/>
              <a:t>odobně jako studium anglistky nepřipravuje studenty na studium např. anglosaské filozofie.</a:t>
            </a:r>
          </a:p>
          <a:p>
            <a:pPr eaLnBrk="1" hangingPunct="1">
              <a:buFont typeface="Arial" charset="0"/>
              <a:buNone/>
            </a:pPr>
            <a:endParaRPr lang="cs-CZ" dirty="0" smtClean="0">
              <a:sym typeface="Symbol" pitchFamily="18" charset="2"/>
            </a:endParaRPr>
          </a:p>
          <a:p>
            <a:pPr eaLnBrk="1" hangingPunct="1">
              <a:buFont typeface="Arial" charset="0"/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13835335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b="1" dirty="0" smtClean="0"/>
              <a:t>Oborové studium</a:t>
            </a:r>
          </a:p>
        </p:txBody>
      </p:sp>
      <p:sp>
        <p:nvSpPr>
          <p:cNvPr id="19458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 (…) nemá dostatečně definovanou skupinu uchazečů (…)“</a:t>
            </a:r>
          </a:p>
          <a:p>
            <a:pPr marL="0" indent="0" eaLnBrk="1" hangingPunct="1">
              <a:buNone/>
            </a:pPr>
            <a:r>
              <a:rPr lang="cs-CZ" sz="4400" dirty="0"/>
              <a:t>S</a:t>
            </a:r>
            <a:r>
              <a:rPr lang="cs-CZ" sz="4400" dirty="0" smtClean="0"/>
              <a:t>kupinu uchazečů dostatečně definuje už jejich zájem o obor čeština jako nemateřský jazyk – L2</a:t>
            </a:r>
          </a:p>
          <a:p>
            <a:pPr eaLnBrk="1" hangingPunct="1">
              <a:buFont typeface="Arial" charset="0"/>
              <a:buNone/>
            </a:pPr>
            <a:endParaRPr lang="cs-CZ" dirty="0" smtClean="0">
              <a:sym typeface="Symbol" pitchFamily="18" charset="2"/>
            </a:endParaRPr>
          </a:p>
          <a:p>
            <a:pPr eaLnBrk="1" hangingPunct="1">
              <a:buFont typeface="Arial" charset="0"/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3262143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b="1" dirty="0"/>
              <a:t>E</a:t>
            </a:r>
            <a:r>
              <a:rPr lang="cs-CZ" sz="5400" b="1" dirty="0" smtClean="0"/>
              <a:t>valuace</a:t>
            </a:r>
          </a:p>
        </p:txBody>
      </p:sp>
      <p:sp>
        <p:nvSpPr>
          <p:cNvPr id="19458" name="Rectangle 3"/>
          <p:cNvSpPr>
            <a:spLocks noGrp="1"/>
          </p:cNvSpPr>
          <p:nvPr>
            <p:ph type="body" idx="1"/>
          </p:nvPr>
        </p:nvSpPr>
        <p:spPr>
          <a:xfrm>
            <a:off x="838200" y="1690688"/>
            <a:ext cx="10820400" cy="4351338"/>
          </a:xfrm>
        </p:spPr>
        <p:txBody>
          <a:bodyPr/>
          <a:lstStyle/>
          <a:p>
            <a:pPr marL="0" indent="0">
              <a:buNone/>
            </a:pPr>
            <a:r>
              <a:rPr lang="cs-CZ" sz="4400" dirty="0" smtClean="0">
                <a:solidFill>
                  <a:srgbClr val="FF0000"/>
                </a:solidFill>
              </a:rPr>
              <a:t>„</a:t>
            </a:r>
            <a:r>
              <a:rPr lang="cs-CZ" sz="4400" dirty="0">
                <a:solidFill>
                  <a:srgbClr val="FF0000"/>
                </a:solidFill>
              </a:rPr>
              <a:t>Ve výčtu slabin se opakovaně objevuje</a:t>
            </a:r>
            <a:r>
              <a:rPr lang="cs-CZ" sz="4400" dirty="0" smtClean="0">
                <a:solidFill>
                  <a:srgbClr val="FF0000"/>
                </a:solidFill>
              </a:rPr>
              <a:t>:</a:t>
            </a:r>
          </a:p>
          <a:p>
            <a:pPr marL="0" indent="0">
              <a:buNone/>
            </a:pPr>
            <a:r>
              <a:rPr lang="cs-CZ" sz="4400" dirty="0" smtClean="0">
                <a:solidFill>
                  <a:srgbClr val="FF0000"/>
                </a:solidFill>
              </a:rPr>
              <a:t>- nekompetentnost </a:t>
            </a:r>
            <a:r>
              <a:rPr lang="cs-CZ" sz="4400" dirty="0">
                <a:solidFill>
                  <a:srgbClr val="FF0000"/>
                </a:solidFill>
              </a:rPr>
              <a:t>přednášejících (…)</a:t>
            </a:r>
          </a:p>
          <a:p>
            <a:pPr>
              <a:buFontTx/>
              <a:buChar char="-"/>
            </a:pPr>
            <a:r>
              <a:rPr lang="cs-CZ" sz="4400" dirty="0">
                <a:solidFill>
                  <a:srgbClr val="FF0000"/>
                </a:solidFill>
              </a:rPr>
              <a:t>nízká odborná úroveň seminářů (…)“</a:t>
            </a:r>
          </a:p>
          <a:p>
            <a:pPr eaLnBrk="1" hangingPunct="1">
              <a:buFont typeface="Arial" charset="0"/>
              <a:buNone/>
            </a:pPr>
            <a:endParaRPr lang="cs-CZ" dirty="0" smtClean="0">
              <a:sym typeface="Symbol" pitchFamily="18" charset="2"/>
            </a:endParaRPr>
          </a:p>
          <a:p>
            <a:pPr eaLnBrk="1" hangingPunct="1">
              <a:buNone/>
            </a:pPr>
            <a:r>
              <a:rPr lang="cs-CZ" sz="4000" i="1" dirty="0" smtClean="0">
                <a:sym typeface="Symbol" pitchFamily="18" charset="2"/>
              </a:rPr>
              <a:t>ani jeden </a:t>
            </a:r>
            <a:r>
              <a:rPr lang="cs-CZ" sz="4000" dirty="0" smtClean="0">
                <a:sym typeface="Symbol" pitchFamily="18" charset="2"/>
              </a:rPr>
              <a:t>takový studentský komentář jsme nenašli</a:t>
            </a:r>
          </a:p>
          <a:p>
            <a:pPr eaLnBrk="1" hangingPunct="1">
              <a:buNone/>
            </a:pPr>
            <a:r>
              <a:rPr lang="cs-CZ" sz="4000" dirty="0">
                <a:sym typeface="Symbol" pitchFamily="18" charset="2"/>
              </a:rPr>
              <a:t>navíc </a:t>
            </a:r>
            <a:r>
              <a:rPr lang="cs-CZ" sz="4000" dirty="0" smtClean="0">
                <a:sym typeface="Symbol" pitchFamily="18" charset="2"/>
              </a:rPr>
              <a:t>na </a:t>
            </a:r>
            <a:r>
              <a:rPr lang="cs-CZ" sz="4000" dirty="0">
                <a:sym typeface="Symbol" pitchFamily="18" charset="2"/>
              </a:rPr>
              <a:t>základě jednotliviny </a:t>
            </a:r>
            <a:r>
              <a:rPr lang="cs-CZ" sz="4000" dirty="0" smtClean="0">
                <a:sym typeface="Symbol" pitchFamily="18" charset="2"/>
              </a:rPr>
              <a:t>nelze zobecňovat</a:t>
            </a:r>
            <a:endParaRPr lang="cs-CZ" sz="4000" dirty="0">
              <a:sym typeface="Symbol" pitchFamily="18" charset="2"/>
            </a:endParaRPr>
          </a:p>
          <a:p>
            <a:pPr eaLnBrk="1" hangingPunct="1">
              <a:buFont typeface="Arial" charset="0"/>
              <a:buNone/>
            </a:pPr>
            <a:endParaRPr lang="cs-CZ" dirty="0" smtClean="0">
              <a:sym typeface="Symbol" pitchFamily="18" charset="2"/>
            </a:endParaRPr>
          </a:p>
          <a:p>
            <a:pPr eaLnBrk="1" hangingPunct="1">
              <a:buFont typeface="Arial" charset="0"/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235016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b="1" dirty="0" smtClean="0"/>
              <a:t>Evaluace – Co jsme našli</a:t>
            </a:r>
          </a:p>
        </p:txBody>
      </p:sp>
      <p:sp>
        <p:nvSpPr>
          <p:cNvPr id="19458" name="Rectangle 3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820400" cy="4351338"/>
          </a:xfrm>
        </p:spPr>
        <p:txBody>
          <a:bodyPr/>
          <a:lstStyle/>
          <a:p>
            <a:pPr marL="0" indent="0">
              <a:buNone/>
            </a:pPr>
            <a:r>
              <a:rPr lang="cs-CZ" sz="3200" dirty="0" smtClean="0"/>
              <a:t>PŘEHLED </a:t>
            </a:r>
            <a:r>
              <a:rPr lang="cs-CZ" sz="3200" dirty="0"/>
              <a:t>ČESKÝCH DĚJIN</a:t>
            </a:r>
          </a:p>
          <a:p>
            <a:pPr marL="0" indent="0">
              <a:buNone/>
            </a:pPr>
            <a:r>
              <a:rPr lang="cs-CZ" sz="3200" dirty="0"/>
              <a:t>Vynikající a názorné přednášena látka </a:t>
            </a:r>
            <a:r>
              <a:rPr lang="cs-CZ" sz="3200" dirty="0" err="1"/>
              <a:t>předmetu</a:t>
            </a:r>
            <a:r>
              <a:rPr lang="cs-CZ" sz="3200" dirty="0"/>
              <a:t>.</a:t>
            </a:r>
          </a:p>
          <a:p>
            <a:pPr marL="0" indent="0">
              <a:buNone/>
            </a:pPr>
            <a:r>
              <a:rPr lang="cs-CZ" sz="3200" dirty="0"/>
              <a:t>INTERPRETACE LITERÁRNÍCH TEXTŮ I.</a:t>
            </a:r>
          </a:p>
          <a:p>
            <a:pPr marL="0" indent="0">
              <a:buNone/>
            </a:pPr>
            <a:r>
              <a:rPr lang="cs-CZ" sz="3200" dirty="0" smtClean="0"/>
              <a:t>Konečně </a:t>
            </a:r>
            <a:r>
              <a:rPr lang="cs-CZ" sz="3200" dirty="0"/>
              <a:t>rozumím poezii</a:t>
            </a:r>
            <a:r>
              <a:rPr lang="cs-CZ" sz="3200" dirty="0" smtClean="0"/>
              <a:t>.</a:t>
            </a:r>
          </a:p>
          <a:p>
            <a:pPr marL="0" indent="0">
              <a:buNone/>
            </a:pPr>
            <a:r>
              <a:rPr lang="cs-CZ" sz="3200" dirty="0" smtClean="0"/>
              <a:t>LEXIKOLOGIE I.</a:t>
            </a:r>
          </a:p>
          <a:p>
            <a:pPr marL="0" indent="0">
              <a:buNone/>
            </a:pPr>
            <a:r>
              <a:rPr lang="cs-CZ" sz="3200" dirty="0"/>
              <a:t>Na vyučující oceňuji např. přehled v oboru, flexibilní přístup ke studentům a jejich aktuálním lingvistickým </a:t>
            </a:r>
            <a:r>
              <a:rPr lang="cs-CZ" sz="3200" dirty="0" err="1"/>
              <a:t>zajmům</a:t>
            </a:r>
            <a:r>
              <a:rPr lang="cs-CZ" sz="3200" dirty="0"/>
              <a:t>, možnost kdykoliv přijít s libovolným námětem z oboru a diskutovat o něm...</a:t>
            </a:r>
          </a:p>
          <a:p>
            <a:pPr eaLnBrk="1" hangingPunct="1">
              <a:buFont typeface="Arial" charset="0"/>
              <a:buNone/>
            </a:pPr>
            <a:endParaRPr lang="cs-CZ" dirty="0" smtClean="0">
              <a:sym typeface="Symbol" pitchFamily="18" charset="2"/>
            </a:endParaRPr>
          </a:p>
          <a:p>
            <a:pPr eaLnBrk="1" hangingPunct="1">
              <a:buFont typeface="Arial" charset="0"/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6491526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b="1" dirty="0" smtClean="0"/>
              <a:t>AVŠAK</a:t>
            </a:r>
          </a:p>
        </p:txBody>
      </p:sp>
      <p:sp>
        <p:nvSpPr>
          <p:cNvPr id="19458" name="Rectangle 3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820400" cy="4351338"/>
          </a:xfrm>
        </p:spPr>
        <p:txBody>
          <a:bodyPr/>
          <a:lstStyle/>
          <a:p>
            <a:pPr marL="0" indent="0">
              <a:buNone/>
            </a:pPr>
            <a:r>
              <a:rPr lang="cs-CZ" sz="6000" dirty="0" smtClean="0">
                <a:sym typeface="Symbol" pitchFamily="18" charset="2"/>
              </a:rPr>
              <a:t>Evaluace mají </a:t>
            </a:r>
            <a:r>
              <a:rPr lang="cs-CZ" sz="6000" dirty="0">
                <a:sym typeface="Symbol" pitchFamily="18" charset="2"/>
              </a:rPr>
              <a:t>výpovědní hodnotu pouze </a:t>
            </a:r>
            <a:r>
              <a:rPr lang="cs-CZ" sz="6000" dirty="0" smtClean="0">
                <a:sym typeface="Symbol" pitchFamily="18" charset="2"/>
              </a:rPr>
              <a:t>tehdy, když je měříme statisticky</a:t>
            </a:r>
            <a:r>
              <a:rPr lang="cs-CZ" sz="6000" dirty="0" smtClean="0">
                <a:solidFill>
                  <a:srgbClr val="FF0000"/>
                </a:solidFill>
                <a:sym typeface="Symbol" pitchFamily="18" charset="2"/>
              </a:rPr>
              <a:t> </a:t>
            </a:r>
            <a:endParaRPr lang="cs-CZ" sz="6000" dirty="0" smtClean="0">
              <a:sym typeface="Symbol" pitchFamily="18" charset="2"/>
            </a:endParaRPr>
          </a:p>
          <a:p>
            <a:pPr eaLnBrk="1" hangingPunct="1">
              <a:buFont typeface="Arial" charset="0"/>
              <a:buNone/>
            </a:pPr>
            <a:endParaRPr lang="cs-CZ" dirty="0" smtClean="0">
              <a:sym typeface="Symbol" pitchFamily="18" charset="2"/>
            </a:endParaRPr>
          </a:p>
          <a:p>
            <a:pPr eaLnBrk="1" hangingPunct="1">
              <a:buFont typeface="Arial" charset="0"/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18549917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/>
          </p:cNvSpPr>
          <p:nvPr>
            <p:ph type="ctrTitle"/>
          </p:nvPr>
        </p:nvSpPr>
        <p:spPr>
          <a:xfrm>
            <a:off x="1316038" y="675715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Profil ÚBS </a:t>
            </a:r>
          </a:p>
        </p:txBody>
      </p:sp>
      <p:sp>
        <p:nvSpPr>
          <p:cNvPr id="15362" name="Rectangle 3"/>
          <p:cNvSpPr>
            <a:spLocks noGrp="1"/>
          </p:cNvSpPr>
          <p:nvPr>
            <p:ph type="subTitle" idx="1"/>
          </p:nvPr>
        </p:nvSpPr>
        <p:spPr>
          <a:xfrm>
            <a:off x="1316038" y="2447925"/>
            <a:ext cx="9047162" cy="3190875"/>
          </a:xfrm>
        </p:spPr>
        <p:txBody>
          <a:bodyPr/>
          <a:lstStyle/>
          <a:p>
            <a:pPr algn="l" eaLnBrk="1" hangingPunct="1"/>
            <a:r>
              <a:rPr lang="cs-CZ" sz="4000" dirty="0" smtClean="0"/>
              <a:t>Jediné akad. pracoviště v ČR nabízí dvoustupňové studium Čeština pro cizince</a:t>
            </a:r>
          </a:p>
          <a:p>
            <a:pPr algn="l" eaLnBrk="1" hangingPunct="1"/>
            <a:endParaRPr lang="cs-CZ" sz="4000" dirty="0" smtClean="0"/>
          </a:p>
          <a:p>
            <a:pPr algn="l" eaLnBrk="1" hangingPunct="1"/>
            <a:r>
              <a:rPr lang="cs-CZ" sz="4000" dirty="0" smtClean="0">
                <a:solidFill>
                  <a:schemeClr val="bg1"/>
                </a:solidFill>
              </a:rPr>
              <a:t>Opora zahraničním bohemistikám</a:t>
            </a:r>
          </a:p>
        </p:txBody>
      </p:sp>
    </p:spTree>
    <p:extLst>
      <p:ext uri="{BB962C8B-B14F-4D97-AF65-F5344CB8AC3E}">
        <p14:creationId xmlns:p14="http://schemas.microsoft.com/office/powerpoint/2010/main" val="3857733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b="1" dirty="0" smtClean="0"/>
              <a:t>Srovnání</a:t>
            </a:r>
          </a:p>
        </p:txBody>
      </p:sp>
      <p:sp>
        <p:nvSpPr>
          <p:cNvPr id="19458" name="Rectangle 3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820400" cy="4351338"/>
          </a:xfrm>
        </p:spPr>
        <p:txBody>
          <a:bodyPr/>
          <a:lstStyle/>
          <a:p>
            <a:pPr marL="0" indent="0">
              <a:buNone/>
            </a:pPr>
            <a:endParaRPr lang="cs-CZ" sz="6000" dirty="0" smtClean="0"/>
          </a:p>
          <a:p>
            <a:pPr marL="0" indent="0">
              <a:buNone/>
            </a:pPr>
            <a:r>
              <a:rPr lang="cs-CZ" sz="6000" dirty="0" smtClean="0"/>
              <a:t>průměrného hodnocení </a:t>
            </a:r>
            <a:r>
              <a:rPr lang="cs-CZ" sz="6000" dirty="0" smtClean="0">
                <a:sym typeface="Symbol" pitchFamily="18" charset="2"/>
              </a:rPr>
              <a:t>ÚBS </a:t>
            </a:r>
          </a:p>
          <a:p>
            <a:pPr marL="0" indent="0">
              <a:buNone/>
            </a:pPr>
            <a:r>
              <a:rPr lang="cs-CZ" sz="6000" dirty="0" smtClean="0">
                <a:sym typeface="Symbol" pitchFamily="18" charset="2"/>
              </a:rPr>
              <a:t>s celofakultním průměrem</a:t>
            </a:r>
          </a:p>
          <a:p>
            <a:pPr eaLnBrk="1" hangingPunct="1">
              <a:buFont typeface="Arial" charset="0"/>
              <a:buNone/>
            </a:pPr>
            <a:endParaRPr lang="cs-CZ" dirty="0" smtClean="0">
              <a:sym typeface="Symbol" pitchFamily="18" charset="2"/>
            </a:endParaRPr>
          </a:p>
          <a:p>
            <a:pPr eaLnBrk="1" hangingPunct="1"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32098622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361016"/>
          </a:xfrm>
        </p:spPr>
        <p:txBody>
          <a:bodyPr>
            <a:noAutofit/>
          </a:bodyPr>
          <a:lstStyle/>
          <a:p>
            <a:r>
              <a:rPr lang="cs-CZ" sz="3200" b="1" dirty="0" smtClean="0"/>
              <a:t>Zdroj: webové stránky FFUK</a:t>
            </a:r>
            <a:endParaRPr lang="cs-CZ" sz="3200" b="1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916376"/>
              </p:ext>
            </p:extLst>
          </p:nvPr>
        </p:nvGraphicFramePr>
        <p:xfrm>
          <a:off x="3160059" y="949964"/>
          <a:ext cx="6249236" cy="541523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884724"/>
                <a:gridCol w="1487342"/>
                <a:gridCol w="1877170"/>
              </a:tblGrid>
              <a:tr h="0">
                <a:tc>
                  <a:txBody>
                    <a:bodyPr/>
                    <a:lstStyle/>
                    <a:p>
                      <a:pPr algn="l" fontAlgn="b"/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3200" u="none" strike="noStrike" dirty="0">
                          <a:effectLst/>
                        </a:rPr>
                        <a:t>FFUK %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Ú</a:t>
                      </a:r>
                      <a:r>
                        <a:rPr lang="cs-CZ" sz="3200" u="none" strike="noStrike" dirty="0" smtClean="0">
                          <a:effectLst/>
                        </a:rPr>
                        <a:t>BS </a:t>
                      </a:r>
                      <a:r>
                        <a:rPr lang="cs-CZ" sz="3200" u="none" strike="noStrike" dirty="0">
                          <a:effectLst/>
                        </a:rPr>
                        <a:t>%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445251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 dirty="0" smtClean="0">
                          <a:effectLst/>
                        </a:rPr>
                        <a:t>   9/10 </a:t>
                      </a:r>
                      <a:r>
                        <a:rPr lang="cs-CZ" sz="3200" u="none" strike="noStrike" dirty="0" err="1">
                          <a:effectLst/>
                        </a:rPr>
                        <a:t>Let.sem</a:t>
                      </a:r>
                      <a:r>
                        <a:rPr lang="cs-CZ" sz="3200" u="none" strike="noStrike" dirty="0">
                          <a:effectLst/>
                        </a:rPr>
                        <a:t>.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77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296834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 dirty="0">
                          <a:effectLst/>
                        </a:rPr>
                        <a:t>10/11 </a:t>
                      </a:r>
                      <a:r>
                        <a:rPr lang="cs-CZ" sz="3200" u="none" strike="noStrike" dirty="0" err="1">
                          <a:effectLst/>
                        </a:rPr>
                        <a:t>Zim.sem</a:t>
                      </a:r>
                      <a:r>
                        <a:rPr lang="cs-CZ" sz="3200" u="none" strike="noStrike" dirty="0">
                          <a:effectLst/>
                        </a:rPr>
                        <a:t>.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77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296834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>
                          <a:effectLst/>
                        </a:rPr>
                        <a:t>10/11 Let.sem.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80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296834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>
                          <a:effectLst/>
                        </a:rPr>
                        <a:t>11/12 Zim.sem.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78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296834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>
                          <a:effectLst/>
                        </a:rPr>
                        <a:t>11/12 Let.sem.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76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296834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>
                          <a:effectLst/>
                        </a:rPr>
                        <a:t>12/13 Zim.sem.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73,1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72,2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296834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>
                          <a:effectLst/>
                        </a:rPr>
                        <a:t>12/13 Let.sem.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73,9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76,1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296834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>
                          <a:effectLst/>
                        </a:rPr>
                        <a:t>13/14 Zim.sem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74,3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73,9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296834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>
                          <a:effectLst/>
                        </a:rPr>
                        <a:t>13/14 Let.sem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>
                          <a:effectLst/>
                        </a:rPr>
                        <a:t>75,3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75,9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  <a:tr h="296834">
                <a:tc>
                  <a:txBody>
                    <a:bodyPr/>
                    <a:lstStyle/>
                    <a:p>
                      <a:pPr algn="l" fontAlgn="b"/>
                      <a:r>
                        <a:rPr lang="cs-CZ" sz="3200" u="none" strike="noStrike">
                          <a:effectLst/>
                        </a:rPr>
                        <a:t>14/15  Zim.sem.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>
                          <a:effectLst/>
                        </a:rPr>
                        <a:t>75,2</a:t>
                      </a:r>
                      <a:endParaRPr lang="cs-CZ" sz="3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200" u="none" strike="noStrike" dirty="0">
                          <a:effectLst/>
                        </a:rPr>
                        <a:t>78,7</a:t>
                      </a:r>
                      <a:endParaRPr lang="cs-CZ" sz="3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614" marR="4614" marT="4614" marB="0" anchor="b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80297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85051382"/>
              </p:ext>
            </p:extLst>
          </p:nvPr>
        </p:nvGraphicFramePr>
        <p:xfrm>
          <a:off x="887507" y="349624"/>
          <a:ext cx="10784540" cy="62125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610255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Kurzy pro stážisty a postgraduanty</a:t>
            </a:r>
          </a:p>
        </p:txBody>
      </p:sp>
      <p:sp>
        <p:nvSpPr>
          <p:cNvPr id="23554" name="Rectangle 3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1075894" cy="4351338"/>
          </a:xfrm>
        </p:spPr>
        <p:txBody>
          <a:bodyPr/>
          <a:lstStyle/>
          <a:p>
            <a:pPr marL="0" indent="0" eaLnBrk="1" hangingPunct="1">
              <a:buNone/>
            </a:pPr>
            <a:r>
              <a:rPr lang="cs-CZ" sz="5400" dirty="0" smtClean="0">
                <a:solidFill>
                  <a:srgbClr val="FF3300"/>
                </a:solidFill>
              </a:rPr>
              <a:t>„(…) FF UK trpí absencí neplacených kurzů češtiny pro řádné studenty FF UK různých oborů, kteří jsou cizinci“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ÚBS pořádá</a:t>
            </a:r>
          </a:p>
        </p:txBody>
      </p:sp>
      <p:sp>
        <p:nvSpPr>
          <p:cNvPr id="2355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endParaRPr lang="cs-CZ" sz="4000" dirty="0"/>
          </a:p>
        </p:txBody>
      </p:sp>
    </p:spTree>
    <p:extLst>
      <p:ext uri="{BB962C8B-B14F-4D97-AF65-F5344CB8AC3E}">
        <p14:creationId xmlns:p14="http://schemas.microsoft.com/office/powerpoint/2010/main" val="1111809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ÚBS pořádá</a:t>
            </a:r>
          </a:p>
        </p:txBody>
      </p:sp>
      <p:sp>
        <p:nvSpPr>
          <p:cNvPr id="2355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cs-CZ" sz="4000" dirty="0" smtClean="0"/>
              <a:t>kurzy oborového studia </a:t>
            </a:r>
            <a:endParaRPr lang="cs-CZ" sz="4000" dirty="0"/>
          </a:p>
          <a:p>
            <a:pPr eaLnBrk="1" hangingPunct="1"/>
            <a:r>
              <a:rPr lang="cs-CZ" sz="4000" dirty="0" smtClean="0"/>
              <a:t>kurzy pro stážisty a postgraduanty </a:t>
            </a:r>
          </a:p>
          <a:p>
            <a:pPr marL="0" indent="0" eaLnBrk="1" hangingPunct="1">
              <a:buNone/>
            </a:pPr>
            <a:r>
              <a:rPr lang="cs-CZ" sz="4000" dirty="0" smtClean="0"/>
              <a:t>	(5 jazykových úrovní, bez začátečníků)</a:t>
            </a:r>
            <a:endParaRPr lang="cs-CZ" sz="4000" dirty="0"/>
          </a:p>
        </p:txBody>
      </p:sp>
    </p:spTree>
    <p:extLst>
      <p:ext uri="{BB962C8B-B14F-4D97-AF65-F5344CB8AC3E}">
        <p14:creationId xmlns:p14="http://schemas.microsoft.com/office/powerpoint/2010/main" val="2569954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ÚBS pořádá</a:t>
            </a:r>
          </a:p>
        </p:txBody>
      </p:sp>
      <p:sp>
        <p:nvSpPr>
          <p:cNvPr id="2355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cs-CZ" sz="4000" dirty="0" smtClean="0"/>
              <a:t>kurzy oborového studia </a:t>
            </a:r>
            <a:endParaRPr lang="cs-CZ" sz="4000" dirty="0"/>
          </a:p>
          <a:p>
            <a:pPr eaLnBrk="1" hangingPunct="1"/>
            <a:r>
              <a:rPr lang="cs-CZ" sz="4000" dirty="0" smtClean="0"/>
              <a:t>kurzy pro stážisty a postgraduanty </a:t>
            </a:r>
          </a:p>
          <a:p>
            <a:pPr marL="0" indent="0" eaLnBrk="1" hangingPunct="1">
              <a:buNone/>
            </a:pPr>
            <a:r>
              <a:rPr lang="cs-CZ" sz="4000" dirty="0" smtClean="0"/>
              <a:t>	(5 jazykových úrovní, bez začátečníků)</a:t>
            </a:r>
            <a:endParaRPr lang="cs-CZ" sz="4000" dirty="0"/>
          </a:p>
          <a:p>
            <a:pPr marL="0" indent="0" eaLnBrk="1" hangingPunct="1">
              <a:buNone/>
            </a:pPr>
            <a:r>
              <a:rPr lang="cs-CZ" sz="4000" dirty="0" smtClean="0"/>
              <a:t>Pro: </a:t>
            </a:r>
          </a:p>
          <a:p>
            <a:pPr marL="0" indent="0" eaLnBrk="1" hangingPunct="1">
              <a:buNone/>
            </a:pPr>
            <a:r>
              <a:rPr lang="cs-CZ" sz="4000" dirty="0" smtClean="0"/>
              <a:t>- všechny studenty – cizince na FFUK</a:t>
            </a:r>
          </a:p>
          <a:p>
            <a:pPr marL="0" indent="0" eaLnBrk="1" hangingPunct="1">
              <a:buNone/>
            </a:pPr>
            <a:r>
              <a:rPr lang="cs-CZ" sz="4000" dirty="0" smtClean="0"/>
              <a:t>(zejména mezikulturní komunikace, slavistika)</a:t>
            </a:r>
            <a:endParaRPr lang="cs-CZ" sz="4000" dirty="0"/>
          </a:p>
          <a:p>
            <a:pPr marL="0" indent="0" eaLnBrk="1" hangingPunct="1">
              <a:buNone/>
            </a:pPr>
            <a:r>
              <a:rPr lang="cs-CZ" sz="4000" dirty="0" smtClean="0"/>
              <a:t>- zahraniční lektory na FFUK</a:t>
            </a:r>
          </a:p>
        </p:txBody>
      </p:sp>
    </p:spTree>
    <p:extLst>
      <p:ext uri="{BB962C8B-B14F-4D97-AF65-F5344CB8AC3E}">
        <p14:creationId xmlns:p14="http://schemas.microsoft.com/office/powerpoint/2010/main" val="2684951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Kurzy pro stážisty a postgraduanty</a:t>
            </a:r>
          </a:p>
        </p:txBody>
      </p:sp>
      <p:sp>
        <p:nvSpPr>
          <p:cNvPr id="2355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914400" lvl="1" indent="-457200" eaLnBrk="1" hangingPunct="1">
              <a:buFont typeface="Arial" charset="0"/>
              <a:buNone/>
            </a:pPr>
            <a:endParaRPr lang="cs-CZ" sz="2000" dirty="0" smtClean="0"/>
          </a:p>
          <a:p>
            <a:pPr marL="0" indent="0" eaLnBrk="1" hangingPunct="1">
              <a:buNone/>
            </a:pPr>
            <a:r>
              <a:rPr lang="cs-CZ" sz="4400" dirty="0" smtClean="0"/>
              <a:t>v září 2014 ÚBS vypracoval návrh </a:t>
            </a:r>
          </a:p>
          <a:p>
            <a:pPr marL="0" indent="0" eaLnBrk="1" hangingPunct="1">
              <a:buNone/>
            </a:pPr>
            <a:r>
              <a:rPr lang="cs-CZ" sz="4400" dirty="0" smtClean="0"/>
              <a:t>na neplacené čtyřsemestrální kurzy </a:t>
            </a:r>
          </a:p>
          <a:p>
            <a:pPr marL="0" indent="0" eaLnBrk="1" hangingPunct="1">
              <a:buNone/>
            </a:pPr>
            <a:r>
              <a:rPr lang="cs-CZ" sz="4400" dirty="0" smtClean="0"/>
              <a:t>pro </a:t>
            </a:r>
            <a:r>
              <a:rPr lang="cs-CZ" sz="4400" dirty="0" err="1" smtClean="0"/>
              <a:t>nebohemisty</a:t>
            </a:r>
            <a:r>
              <a:rPr lang="cs-CZ" sz="4400" dirty="0" smtClean="0"/>
              <a:t> </a:t>
            </a:r>
          </a:p>
          <a:p>
            <a:pPr marL="0" indent="0" eaLnBrk="1" hangingPunct="1">
              <a:buNone/>
            </a:pPr>
            <a:endParaRPr lang="cs-CZ" sz="4400" dirty="0"/>
          </a:p>
          <a:p>
            <a:pPr marL="0" indent="0" eaLnBrk="1" hangingPunct="1">
              <a:buNone/>
            </a:pPr>
            <a:r>
              <a:rPr lang="cs-CZ" sz="4400" dirty="0" smtClean="0"/>
              <a:t>ALE vedení fakulty na něj dosud nereagovalo</a:t>
            </a:r>
          </a:p>
          <a:p>
            <a:pPr marL="914400" lvl="1" indent="-457200" eaLnBrk="1" hangingPunct="1">
              <a:buFont typeface="Arial" charset="0"/>
              <a:buNone/>
            </a:pPr>
            <a:r>
              <a:rPr lang="cs-CZ" sz="2000" dirty="0" smtClean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498529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 b="1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sz="6000" dirty="0" smtClean="0">
                <a:solidFill>
                  <a:srgbClr val="FF0000"/>
                </a:solidFill>
              </a:rPr>
              <a:t>„Zájem </a:t>
            </a:r>
            <a:r>
              <a:rPr lang="cs-CZ" sz="6000" dirty="0">
                <a:solidFill>
                  <a:srgbClr val="FF0000"/>
                </a:solidFill>
              </a:rPr>
              <a:t>o standardní studium češtiny jako cizího jazyka </a:t>
            </a:r>
            <a:endParaRPr lang="cs-CZ" sz="60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cs-CZ" sz="6000" dirty="0" smtClean="0">
                <a:solidFill>
                  <a:srgbClr val="FF0000"/>
                </a:solidFill>
              </a:rPr>
              <a:t>na </a:t>
            </a:r>
            <a:r>
              <a:rPr lang="cs-CZ" sz="6000" dirty="0">
                <a:solidFill>
                  <a:srgbClr val="FF0000"/>
                </a:solidFill>
              </a:rPr>
              <a:t>FF UK </a:t>
            </a:r>
            <a:r>
              <a:rPr lang="cs-CZ" sz="6000" dirty="0" smtClean="0">
                <a:solidFill>
                  <a:srgbClr val="FF0000"/>
                </a:solidFill>
              </a:rPr>
              <a:t>klesá“</a:t>
            </a:r>
            <a:endParaRPr lang="cs-CZ" sz="6000" dirty="0">
              <a:solidFill>
                <a:srgbClr val="FF0000"/>
              </a:solidFill>
            </a:endParaRP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81996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b="1" dirty="0" smtClean="0"/>
              <a:t>Zájem o BC studium</a:t>
            </a:r>
          </a:p>
        </p:txBody>
      </p:sp>
      <p:sp>
        <p:nvSpPr>
          <p:cNvPr id="23554" name="Rectangle 3"/>
          <p:cNvSpPr>
            <a:spLocks noGrp="1"/>
          </p:cNvSpPr>
          <p:nvPr>
            <p:ph type="body" idx="1"/>
          </p:nvPr>
        </p:nvSpPr>
        <p:spPr>
          <a:xfrm>
            <a:off x="838200" y="1264024"/>
            <a:ext cx="10515600" cy="4912939"/>
          </a:xfrm>
        </p:spPr>
        <p:txBody>
          <a:bodyPr/>
          <a:lstStyle/>
          <a:p>
            <a:pPr eaLnBrk="1" hangingPunct="1"/>
            <a:endParaRPr lang="cs-CZ" sz="4000" dirty="0" smtClean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2079629"/>
              </p:ext>
            </p:extLst>
          </p:nvPr>
        </p:nvGraphicFramePr>
        <p:xfrm>
          <a:off x="4545106" y="1731029"/>
          <a:ext cx="4206815" cy="43513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040775"/>
                <a:gridCol w="807263"/>
                <a:gridCol w="716794"/>
                <a:gridCol w="641983"/>
              </a:tblGrid>
              <a:tr h="480580">
                <a:tc>
                  <a:txBody>
                    <a:bodyPr/>
                    <a:lstStyle/>
                    <a:p>
                      <a:pPr algn="l" fontAlgn="b"/>
                      <a:r>
                        <a:rPr lang="cs-CZ" sz="3000" u="none" strike="noStrike">
                          <a:effectLst/>
                        </a:rPr>
                        <a:t>Rok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BH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BP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BN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0580">
                <a:tc>
                  <a:txBody>
                    <a:bodyPr/>
                    <a:lstStyle/>
                    <a:p>
                      <a:pPr algn="l" fontAlgn="b"/>
                      <a:r>
                        <a:rPr lang="cs-CZ" sz="3000" u="none" strike="noStrike">
                          <a:effectLst/>
                        </a:rPr>
                        <a:t>2008 / 2009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39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23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22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2009 / 2010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75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27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22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2010 / 2011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85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 dirty="0">
                          <a:effectLst/>
                        </a:rPr>
                        <a:t>27</a:t>
                      </a:r>
                      <a:endParaRPr lang="cs-CZ" sz="3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24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2011 / 2012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81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 dirty="0">
                          <a:effectLst/>
                        </a:rPr>
                        <a:t>20</a:t>
                      </a:r>
                      <a:endParaRPr lang="cs-CZ" sz="3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 dirty="0">
                          <a:effectLst/>
                        </a:rPr>
                        <a:t>15</a:t>
                      </a:r>
                      <a:endParaRPr lang="cs-CZ" sz="3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2012 / 2013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63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22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 dirty="0">
                          <a:effectLst/>
                        </a:rPr>
                        <a:t>19</a:t>
                      </a:r>
                      <a:endParaRPr lang="cs-CZ" sz="3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2013 / 2014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93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21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14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0580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2014 /2015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85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21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13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0580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2015 /2016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86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cs-CZ" sz="3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92203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/>
          </p:cNvSpPr>
          <p:nvPr>
            <p:ph type="ctrTitle"/>
          </p:nvPr>
        </p:nvSpPr>
        <p:spPr>
          <a:xfrm>
            <a:off x="1316038" y="675715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Profil ÚBS </a:t>
            </a:r>
          </a:p>
        </p:txBody>
      </p:sp>
      <p:sp>
        <p:nvSpPr>
          <p:cNvPr id="15362" name="Rectangle 3"/>
          <p:cNvSpPr>
            <a:spLocks noGrp="1"/>
          </p:cNvSpPr>
          <p:nvPr>
            <p:ph type="subTitle" idx="1"/>
          </p:nvPr>
        </p:nvSpPr>
        <p:spPr>
          <a:xfrm>
            <a:off x="1316038" y="2447925"/>
            <a:ext cx="9047162" cy="3190875"/>
          </a:xfrm>
        </p:spPr>
        <p:txBody>
          <a:bodyPr/>
          <a:lstStyle/>
          <a:p>
            <a:pPr algn="l" eaLnBrk="1" hangingPunct="1"/>
            <a:r>
              <a:rPr lang="cs-CZ" sz="4000" dirty="0" smtClean="0"/>
              <a:t>Jediné akad. pracoviště v ČR nabízí dvoustupňové studium Čeština pro cizince</a:t>
            </a:r>
          </a:p>
          <a:p>
            <a:pPr algn="l" eaLnBrk="1" hangingPunct="1"/>
            <a:endParaRPr lang="cs-CZ" sz="4000" dirty="0" smtClean="0"/>
          </a:p>
          <a:p>
            <a:pPr algn="l" eaLnBrk="1" hangingPunct="1"/>
            <a:r>
              <a:rPr lang="cs-CZ" sz="4000" dirty="0" smtClean="0"/>
              <a:t>Opora zahraničním bohemistikám</a:t>
            </a:r>
          </a:p>
        </p:txBody>
      </p:sp>
    </p:spTree>
    <p:extLst>
      <p:ext uri="{BB962C8B-B14F-4D97-AF65-F5344CB8AC3E}">
        <p14:creationId xmlns:p14="http://schemas.microsoft.com/office/powerpoint/2010/main" val="34857668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5887194"/>
              </p:ext>
            </p:extLst>
          </p:nvPr>
        </p:nvGraphicFramePr>
        <p:xfrm>
          <a:off x="741809" y="0"/>
          <a:ext cx="10385651" cy="70961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993293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b="1" dirty="0" smtClean="0"/>
              <a:t>Zájem o NM studium</a:t>
            </a:r>
          </a:p>
        </p:txBody>
      </p:sp>
      <p:sp>
        <p:nvSpPr>
          <p:cNvPr id="23554" name="Rectangle 3"/>
          <p:cNvSpPr>
            <a:spLocks noGrp="1"/>
          </p:cNvSpPr>
          <p:nvPr>
            <p:ph type="body" idx="1"/>
          </p:nvPr>
        </p:nvSpPr>
        <p:spPr>
          <a:xfrm>
            <a:off x="838200" y="1264024"/>
            <a:ext cx="10515600" cy="4912939"/>
          </a:xfrm>
        </p:spPr>
        <p:txBody>
          <a:bodyPr/>
          <a:lstStyle/>
          <a:p>
            <a:pPr eaLnBrk="1" hangingPunct="1"/>
            <a:endParaRPr lang="cs-CZ" sz="4000" dirty="0" smtClean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7000824"/>
              </p:ext>
            </p:extLst>
          </p:nvPr>
        </p:nvGraphicFramePr>
        <p:xfrm>
          <a:off x="5715000" y="1438835"/>
          <a:ext cx="3949112" cy="43513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921472"/>
                <a:gridCol w="626567"/>
                <a:gridCol w="696185"/>
                <a:gridCol w="704888"/>
              </a:tblGrid>
              <a:tr h="480580">
                <a:tc>
                  <a:txBody>
                    <a:bodyPr/>
                    <a:lstStyle/>
                    <a:p>
                      <a:pPr algn="l" fontAlgn="b"/>
                      <a:r>
                        <a:rPr lang="cs-CZ" sz="3000" u="none" strike="noStrike">
                          <a:effectLst/>
                        </a:rPr>
                        <a:t>Rok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3000" u="none" strike="noStrike">
                          <a:effectLst/>
                        </a:rPr>
                        <a:t>MH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3000" u="none" strike="noStrike">
                          <a:effectLst/>
                        </a:rPr>
                        <a:t>MP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3000" u="none" strike="noStrike">
                          <a:effectLst/>
                        </a:rPr>
                        <a:t>MN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0580">
                <a:tc>
                  <a:txBody>
                    <a:bodyPr/>
                    <a:lstStyle/>
                    <a:p>
                      <a:pPr algn="l" fontAlgn="b"/>
                      <a:r>
                        <a:rPr lang="cs-CZ" sz="3000" u="none" strike="noStrike">
                          <a:effectLst/>
                        </a:rPr>
                        <a:t>2008 / 2009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7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6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4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2009 / 2010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24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14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8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2010 / 2011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28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12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11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2011 / 2012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29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12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9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2012 / 2013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27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12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10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5804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2013 / 2014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28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11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11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0580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2014 /2015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19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6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4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  <a:tr h="480580">
                <a:tc>
                  <a:txBody>
                    <a:bodyPr/>
                    <a:lstStyle/>
                    <a:p>
                      <a:pPr algn="l" fontAlgn="ctr"/>
                      <a:r>
                        <a:rPr lang="cs-CZ" sz="3000" u="none" strike="noStrike">
                          <a:effectLst/>
                        </a:rPr>
                        <a:t>2015 /2016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cs-CZ" sz="3000" u="none" strike="noStrike">
                          <a:effectLst/>
                        </a:rPr>
                        <a:t>33</a:t>
                      </a:r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cs-CZ" sz="3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cs-CZ" sz="3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224" marR="5224" marT="5224" marB="0" anchor="b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797925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72740020"/>
              </p:ext>
            </p:extLst>
          </p:nvPr>
        </p:nvGraphicFramePr>
        <p:xfrm>
          <a:off x="1277470" y="287057"/>
          <a:ext cx="8942295" cy="6445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41129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Personální zajištění a výhledy</a:t>
            </a:r>
          </a:p>
        </p:txBody>
      </p:sp>
      <p:sp>
        <p:nvSpPr>
          <p:cNvPr id="27650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800" dirty="0" smtClean="0">
                <a:solidFill>
                  <a:srgbClr val="FF3300"/>
                </a:solidFill>
              </a:rPr>
              <a:t>„(…) ÚBS má charakter primárně lektorského pracoviště bez vlastních vědeckých ambicí (…)“</a:t>
            </a:r>
          </a:p>
          <a:p>
            <a:pPr eaLnBrk="1" hangingPunct="1">
              <a:lnSpc>
                <a:spcPct val="70000"/>
              </a:lnSpc>
            </a:pPr>
            <a:endParaRPr lang="cs-CZ" sz="4800" dirty="0" smtClean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9368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Personální zajištění a výhledy</a:t>
            </a:r>
          </a:p>
        </p:txBody>
      </p:sp>
      <p:sp>
        <p:nvSpPr>
          <p:cNvPr id="27650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800" dirty="0" smtClean="0">
                <a:solidFill>
                  <a:srgbClr val="FF3300"/>
                </a:solidFill>
              </a:rPr>
              <a:t>„(…) ÚBS má charakter primárně lektorského pracoviště bez vlastních vědeckých ambicí (…)“</a:t>
            </a:r>
          </a:p>
          <a:p>
            <a:pPr eaLnBrk="1" hangingPunct="1">
              <a:lnSpc>
                <a:spcPct val="70000"/>
              </a:lnSpc>
            </a:pPr>
            <a:endParaRPr lang="cs-CZ" sz="4800" dirty="0" smtClean="0">
              <a:solidFill>
                <a:srgbClr val="FF3300"/>
              </a:solidFill>
            </a:endParaRP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800" dirty="0" smtClean="0"/>
              <a:t>Od r. 2010 ÚBS prochází strukturní změnou, má vědecké ambice</a:t>
            </a:r>
          </a:p>
        </p:txBody>
      </p:sp>
    </p:spTree>
    <p:extLst>
      <p:ext uri="{BB962C8B-B14F-4D97-AF65-F5344CB8AC3E}">
        <p14:creationId xmlns:p14="http://schemas.microsoft.com/office/powerpoint/2010/main" val="2850123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Personální zajištění a výhledy</a:t>
            </a:r>
          </a:p>
        </p:txBody>
      </p:sp>
      <p:sp>
        <p:nvSpPr>
          <p:cNvPr id="27650" name="Rectangle 3"/>
          <p:cNvSpPr>
            <a:spLocks noGrp="1"/>
          </p:cNvSpPr>
          <p:nvPr>
            <p:ph type="body" idx="1"/>
          </p:nvPr>
        </p:nvSpPr>
        <p:spPr>
          <a:xfrm>
            <a:off x="838199" y="1465729"/>
            <a:ext cx="11223813" cy="4711234"/>
          </a:xfrm>
        </p:spPr>
        <p:txBody>
          <a:bodyPr/>
          <a:lstStyle/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„(…) dvě třetiny zaměstnanců [ÚBS] nedosáhly titulu Ph.D.“ </a:t>
            </a:r>
          </a:p>
          <a:p>
            <a:pPr marL="0" indent="0" eaLnBrk="1" hangingPunct="1">
              <a:lnSpc>
                <a:spcPct val="70000"/>
              </a:lnSpc>
              <a:buNone/>
            </a:pPr>
            <a:endParaRPr lang="cs-CZ" sz="4400" dirty="0" smtClean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31041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Personální zajištění a výhledy</a:t>
            </a:r>
          </a:p>
        </p:txBody>
      </p:sp>
      <p:sp>
        <p:nvSpPr>
          <p:cNvPr id="27650" name="Rectangle 3"/>
          <p:cNvSpPr>
            <a:spLocks noGrp="1"/>
          </p:cNvSpPr>
          <p:nvPr>
            <p:ph type="body" idx="1"/>
          </p:nvPr>
        </p:nvSpPr>
        <p:spPr>
          <a:xfrm>
            <a:off x="838199" y="1465729"/>
            <a:ext cx="11223813" cy="4711234"/>
          </a:xfrm>
        </p:spPr>
        <p:txBody>
          <a:bodyPr/>
          <a:lstStyle/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„(…) dvě třetiny zaměstnanců [ÚBS] nedosáhly titulu Ph.D.“ </a:t>
            </a:r>
          </a:p>
          <a:p>
            <a:pPr marL="0" indent="0" eaLnBrk="1" hangingPunct="1">
              <a:lnSpc>
                <a:spcPct val="70000"/>
              </a:lnSpc>
              <a:buNone/>
            </a:pPr>
            <a:endParaRPr lang="cs-CZ" sz="4400" dirty="0" smtClean="0">
              <a:solidFill>
                <a:srgbClr val="FF3300"/>
              </a:solidFill>
            </a:endParaRP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/>
              <a:t>9 pracovníků:</a:t>
            </a: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/>
              <a:t>1 docent (jediný habilitovaný v oboru v ČR) </a:t>
            </a: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/>
              <a:t>3 Ph.D. pracovníci = 44 %</a:t>
            </a:r>
          </a:p>
        </p:txBody>
      </p:sp>
    </p:spTree>
    <p:extLst>
      <p:ext uri="{BB962C8B-B14F-4D97-AF65-F5344CB8AC3E}">
        <p14:creationId xmlns:p14="http://schemas.microsoft.com/office/powerpoint/2010/main" val="4206597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Personální zajištění a výhledy</a:t>
            </a:r>
          </a:p>
        </p:txBody>
      </p:sp>
      <p:sp>
        <p:nvSpPr>
          <p:cNvPr id="27650" name="Rectangle 3"/>
          <p:cNvSpPr>
            <a:spLocks noGrp="1"/>
          </p:cNvSpPr>
          <p:nvPr>
            <p:ph type="body" idx="1"/>
          </p:nvPr>
        </p:nvSpPr>
        <p:spPr>
          <a:xfrm>
            <a:off x="838199" y="1465729"/>
            <a:ext cx="11223813" cy="4711234"/>
          </a:xfrm>
        </p:spPr>
        <p:txBody>
          <a:bodyPr/>
          <a:lstStyle/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„(…) dvě třetiny zaměstnanců [ÚBS] nedosáhly titulu Ph.D.“ </a:t>
            </a:r>
          </a:p>
          <a:p>
            <a:pPr marL="0" indent="0" eaLnBrk="1" hangingPunct="1">
              <a:lnSpc>
                <a:spcPct val="70000"/>
              </a:lnSpc>
              <a:buNone/>
            </a:pPr>
            <a:endParaRPr lang="cs-CZ" sz="4400" dirty="0" smtClean="0">
              <a:solidFill>
                <a:srgbClr val="FF3300"/>
              </a:solidFill>
            </a:endParaRP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/>
              <a:t>9 pracovníků:</a:t>
            </a: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/>
              <a:t>1 docent (jediný habilitovaný v oboru v ČR) </a:t>
            </a: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/>
              <a:t>3 Ph.D. pracovníci = 44 %</a:t>
            </a: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/>
              <a:t>do konce r. 2015: další 2 Ph.D.  = 66 %</a:t>
            </a: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400" dirty="0" smtClean="0"/>
              <a:t>do konce r. 2017: zbývající 3 Ph.D. = 100 %</a:t>
            </a:r>
          </a:p>
        </p:txBody>
      </p:sp>
    </p:spTree>
    <p:extLst>
      <p:ext uri="{BB962C8B-B14F-4D97-AF65-F5344CB8AC3E}">
        <p14:creationId xmlns:p14="http://schemas.microsoft.com/office/powerpoint/2010/main" val="557660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Personální zajištění a výhledy</a:t>
            </a:r>
          </a:p>
        </p:txBody>
      </p:sp>
      <p:sp>
        <p:nvSpPr>
          <p:cNvPr id="27650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800" dirty="0" smtClean="0">
                <a:solidFill>
                  <a:srgbClr val="FF3300"/>
                </a:solidFill>
              </a:rPr>
              <a:t>„[ÚBS] pohybuje se mezi (…) akademickým a servisním pracovištěm. (…) ÚBS [nenaplňuje]obě funkce dostatečně kvalitním způsobem.“</a:t>
            </a:r>
          </a:p>
          <a:p>
            <a:pPr marL="0" indent="0" eaLnBrk="1" hangingPunct="1">
              <a:lnSpc>
                <a:spcPct val="70000"/>
              </a:lnSpc>
              <a:buNone/>
            </a:pPr>
            <a:endParaRPr lang="cs-CZ" sz="4800" dirty="0" smtClean="0">
              <a:solidFill>
                <a:srgbClr val="FF3300"/>
              </a:solidFill>
            </a:endParaRP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800" dirty="0" smtClean="0"/>
              <a:t>Může fakulta zřídit profesorské místo </a:t>
            </a:r>
          </a:p>
          <a:p>
            <a:pPr marL="0" indent="0" eaLnBrk="1" hangingPunct="1">
              <a:lnSpc>
                <a:spcPct val="70000"/>
              </a:lnSpc>
              <a:buNone/>
            </a:pPr>
            <a:r>
              <a:rPr lang="cs-CZ" sz="4800" dirty="0" smtClean="0"/>
              <a:t>v oboru čeština pro cizince v rámci ÚBS?</a:t>
            </a:r>
          </a:p>
        </p:txBody>
      </p:sp>
    </p:spTree>
    <p:extLst>
      <p:ext uri="{BB962C8B-B14F-4D97-AF65-F5344CB8AC3E}">
        <p14:creationId xmlns:p14="http://schemas.microsoft.com/office/powerpoint/2010/main" val="2220566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Finance – provoz v r. 2015</a:t>
            </a:r>
          </a:p>
        </p:txBody>
      </p:sp>
      <p:sp>
        <p:nvSpPr>
          <p:cNvPr id="2867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80000"/>
              </a:lnSpc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„Ústav se nevypořádal s redukcí rozpočtu ZS. Nebyly provedeny dostatečné úspory, provoz je dofinancováván z rezerv předchozího roku, které budou v příštím roce vyčerpány.“</a:t>
            </a:r>
          </a:p>
          <a:p>
            <a:pPr marL="0" indent="0" eaLnBrk="1" hangingPunct="1">
              <a:lnSpc>
                <a:spcPct val="80000"/>
              </a:lnSpc>
              <a:buNone/>
            </a:pPr>
            <a:endParaRPr lang="cs-CZ" sz="4400" dirty="0" smtClean="0">
              <a:solidFill>
                <a:srgbClr val="FF3300"/>
              </a:solidFill>
            </a:endParaRP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cs-CZ" sz="4400" dirty="0" smtClean="0"/>
              <a:t>ÚBS produkuje výnosy z placených kurzů.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cs-CZ" sz="4400" dirty="0"/>
              <a:t>T</a:t>
            </a:r>
            <a:r>
              <a:rPr lang="cs-CZ" sz="4400" dirty="0" smtClean="0"/>
              <a:t>y nebyly </a:t>
            </a:r>
            <a:r>
              <a:rPr lang="cs-CZ" sz="4400" dirty="0"/>
              <a:t>vzaty v </a:t>
            </a:r>
            <a:r>
              <a:rPr lang="cs-CZ" sz="4400" dirty="0" smtClean="0"/>
              <a:t>úvahu.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/>
          </p:cNvSpPr>
          <p:nvPr>
            <p:ph type="ctrTitle"/>
          </p:nvPr>
        </p:nvSpPr>
        <p:spPr>
          <a:xfrm>
            <a:off x="1316038" y="675715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Profil ÚBS </a:t>
            </a:r>
          </a:p>
        </p:txBody>
      </p:sp>
      <p:sp>
        <p:nvSpPr>
          <p:cNvPr id="15362" name="Rectangle 3"/>
          <p:cNvSpPr>
            <a:spLocks noGrp="1"/>
          </p:cNvSpPr>
          <p:nvPr>
            <p:ph type="subTitle" idx="1"/>
          </p:nvPr>
        </p:nvSpPr>
        <p:spPr>
          <a:xfrm>
            <a:off x="1316038" y="2447925"/>
            <a:ext cx="9047162" cy="3190875"/>
          </a:xfrm>
        </p:spPr>
        <p:txBody>
          <a:bodyPr/>
          <a:lstStyle/>
          <a:p>
            <a:pPr marL="533400" indent="-533400" algn="l" eaLnBrk="1" hangingPunct="1">
              <a:lnSpc>
                <a:spcPct val="80000"/>
              </a:lnSpc>
            </a:pPr>
            <a:r>
              <a:rPr lang="cs-CZ" sz="4000" dirty="0"/>
              <a:t>Realizujeme 4 typy </a:t>
            </a:r>
            <a:r>
              <a:rPr lang="cs-CZ" sz="4000" dirty="0" smtClean="0"/>
              <a:t>aktivit</a:t>
            </a:r>
            <a:endParaRPr lang="cs-CZ" sz="4000" dirty="0"/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Bc. a </a:t>
            </a:r>
            <a:r>
              <a:rPr lang="cs-CZ" sz="4000" dirty="0" err="1">
                <a:solidFill>
                  <a:schemeClr val="bg1"/>
                </a:solidFill>
              </a:rPr>
              <a:t>NMgr</a:t>
            </a:r>
            <a:r>
              <a:rPr lang="cs-CZ" sz="4000" dirty="0">
                <a:solidFill>
                  <a:schemeClr val="bg1"/>
                </a:solidFill>
              </a:rPr>
              <a:t>. studium oboru Čeština pro cizince (kód ACC1 a ACC5)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Kurzy pro stážisty a postgraduanty (kód ACCE): </a:t>
            </a:r>
            <a:r>
              <a:rPr lang="cs-CZ" sz="4000" dirty="0">
                <a:solidFill>
                  <a:schemeClr val="bg1"/>
                </a:solidFill>
                <a:sym typeface="Symbol" pitchFamily="18" charset="2"/>
              </a:rPr>
              <a:t></a:t>
            </a:r>
            <a:r>
              <a:rPr lang="cs-CZ" sz="4000" dirty="0">
                <a:solidFill>
                  <a:schemeClr val="bg1"/>
                </a:solidFill>
              </a:rPr>
              <a:t> 76 studentů /semestr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Program Česká studia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Letní školu slovanských studií</a:t>
            </a:r>
          </a:p>
        </p:txBody>
      </p:sp>
    </p:spTree>
    <p:extLst>
      <p:ext uri="{BB962C8B-B14F-4D97-AF65-F5344CB8AC3E}">
        <p14:creationId xmlns:p14="http://schemas.microsoft.com/office/powerpoint/2010/main" val="3353638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Finance – provoz v r. 2015</a:t>
            </a:r>
          </a:p>
        </p:txBody>
      </p:sp>
      <p:sp>
        <p:nvSpPr>
          <p:cNvPr id="2867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cs-CZ" sz="4000" dirty="0"/>
              <a:t>na r. 2015 </a:t>
            </a:r>
            <a:r>
              <a:rPr lang="cs-CZ" sz="4000" dirty="0" smtClean="0"/>
              <a:t>jsme dostali jen </a:t>
            </a:r>
            <a:r>
              <a:rPr lang="cs-CZ" sz="4000" dirty="0"/>
              <a:t>55 </a:t>
            </a:r>
            <a:r>
              <a:rPr lang="cs-CZ" sz="4000" dirty="0" smtClean="0"/>
              <a:t>% na mzdové 	podlahy, a to bez platu pro sekretářku</a:t>
            </a:r>
          </a:p>
          <a:p>
            <a:pPr eaLnBrk="1" hangingPunct="1">
              <a:lnSpc>
                <a:spcPct val="80000"/>
              </a:lnSpc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23709079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Finance – provoz v r. 2015</a:t>
            </a:r>
          </a:p>
        </p:txBody>
      </p:sp>
      <p:sp>
        <p:nvSpPr>
          <p:cNvPr id="2867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cs-CZ" sz="4000" dirty="0"/>
              <a:t>na r. 2015 </a:t>
            </a:r>
            <a:r>
              <a:rPr lang="cs-CZ" sz="4000" dirty="0" smtClean="0"/>
              <a:t>jsme dostali jen </a:t>
            </a:r>
            <a:r>
              <a:rPr lang="cs-CZ" sz="4000" dirty="0"/>
              <a:t>55 </a:t>
            </a:r>
            <a:r>
              <a:rPr lang="cs-CZ" sz="4000" dirty="0" smtClean="0"/>
              <a:t>% na mzdové 	podlahy, a to bez platu pro sekretářku</a:t>
            </a:r>
          </a:p>
          <a:p>
            <a:pPr eaLnBrk="1" hangingPunct="1">
              <a:lnSpc>
                <a:spcPct val="80000"/>
              </a:lnSpc>
            </a:pPr>
            <a:r>
              <a:rPr lang="cs-CZ" sz="4000" dirty="0"/>
              <a:t>r</a:t>
            </a:r>
            <a:r>
              <a:rPr lang="cs-CZ" sz="4000" dirty="0" smtClean="0"/>
              <a:t>. 2015 jsme dofinancovali z vlastních rezerv </a:t>
            </a:r>
          </a:p>
          <a:p>
            <a:pPr marL="914400" lvl="2" indent="0" eaLnBrk="1" hangingPunct="1">
              <a:lnSpc>
                <a:spcPct val="80000"/>
              </a:lnSpc>
              <a:buNone/>
            </a:pPr>
            <a:r>
              <a:rPr lang="cs-CZ" sz="4000" dirty="0" smtClean="0"/>
              <a:t>vytvořených placenými programy ÚBS</a:t>
            </a:r>
          </a:p>
          <a:p>
            <a:pPr eaLnBrk="1" hangingPunct="1">
              <a:lnSpc>
                <a:spcPct val="80000"/>
              </a:lnSpc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3523703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Finance – provoz v r. 2015</a:t>
            </a:r>
          </a:p>
        </p:txBody>
      </p:sp>
      <p:sp>
        <p:nvSpPr>
          <p:cNvPr id="2867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cs-CZ" sz="4000" dirty="0"/>
              <a:t>na r. 2015 </a:t>
            </a:r>
            <a:r>
              <a:rPr lang="cs-CZ" sz="4000" dirty="0" smtClean="0"/>
              <a:t>jsme dostali jen </a:t>
            </a:r>
            <a:r>
              <a:rPr lang="cs-CZ" sz="4000" dirty="0"/>
              <a:t>55 </a:t>
            </a:r>
            <a:r>
              <a:rPr lang="cs-CZ" sz="4000" dirty="0" smtClean="0"/>
              <a:t>% na mzdové 	podlahy, a to bez platu pro sekretářku</a:t>
            </a:r>
          </a:p>
          <a:p>
            <a:pPr eaLnBrk="1" hangingPunct="1">
              <a:lnSpc>
                <a:spcPct val="80000"/>
              </a:lnSpc>
            </a:pPr>
            <a:r>
              <a:rPr lang="cs-CZ" sz="4000" dirty="0"/>
              <a:t>r</a:t>
            </a:r>
            <a:r>
              <a:rPr lang="cs-CZ" sz="4000" dirty="0" smtClean="0"/>
              <a:t>. 2015 jsme dofinancovali z vlastních rezerv </a:t>
            </a:r>
          </a:p>
          <a:p>
            <a:pPr marL="914400" lvl="2" indent="0" eaLnBrk="1" hangingPunct="1">
              <a:lnSpc>
                <a:spcPct val="80000"/>
              </a:lnSpc>
              <a:buNone/>
            </a:pPr>
            <a:r>
              <a:rPr lang="cs-CZ" sz="4000" dirty="0" smtClean="0"/>
              <a:t>vytvořených placenými programy ÚBS</a:t>
            </a:r>
          </a:p>
          <a:p>
            <a:pPr eaLnBrk="1" hangingPunct="1">
              <a:lnSpc>
                <a:spcPct val="80000"/>
              </a:lnSpc>
            </a:pPr>
            <a:r>
              <a:rPr lang="cs-CZ" sz="4000" dirty="0" smtClean="0"/>
              <a:t>rezervy byly původně určeny na rozvoj a 	stipendia pro cizince</a:t>
            </a:r>
          </a:p>
          <a:p>
            <a:pPr eaLnBrk="1" hangingPunct="1">
              <a:lnSpc>
                <a:spcPct val="80000"/>
              </a:lnSpc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1569308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z="5400" dirty="0" smtClean="0"/>
              <a:t>Finance – provoz v r. 2015</a:t>
            </a:r>
          </a:p>
        </p:txBody>
      </p:sp>
      <p:sp>
        <p:nvSpPr>
          <p:cNvPr id="2867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cs-CZ" sz="4000" dirty="0"/>
              <a:t>na r. 2015 </a:t>
            </a:r>
            <a:r>
              <a:rPr lang="cs-CZ" sz="4000" dirty="0" smtClean="0"/>
              <a:t>jsme dostali jen </a:t>
            </a:r>
            <a:r>
              <a:rPr lang="cs-CZ" sz="4000" dirty="0"/>
              <a:t>55 </a:t>
            </a:r>
            <a:r>
              <a:rPr lang="cs-CZ" sz="4000" dirty="0" smtClean="0"/>
              <a:t>% na mzdové 	podlahy, a to bez platu pro sekretářku</a:t>
            </a:r>
          </a:p>
          <a:p>
            <a:pPr eaLnBrk="1" hangingPunct="1">
              <a:lnSpc>
                <a:spcPct val="80000"/>
              </a:lnSpc>
            </a:pPr>
            <a:r>
              <a:rPr lang="cs-CZ" sz="4000" dirty="0"/>
              <a:t>r</a:t>
            </a:r>
            <a:r>
              <a:rPr lang="cs-CZ" sz="4000" dirty="0" smtClean="0"/>
              <a:t>. 2015 jsme dofinancovali z vlastních rezerv </a:t>
            </a:r>
          </a:p>
          <a:p>
            <a:pPr marL="914400" lvl="2" indent="0" eaLnBrk="1" hangingPunct="1">
              <a:lnSpc>
                <a:spcPct val="80000"/>
              </a:lnSpc>
              <a:buNone/>
            </a:pPr>
            <a:r>
              <a:rPr lang="cs-CZ" sz="4000" dirty="0" smtClean="0"/>
              <a:t>vytvořených placenými programy ÚBS</a:t>
            </a:r>
          </a:p>
          <a:p>
            <a:pPr eaLnBrk="1" hangingPunct="1">
              <a:lnSpc>
                <a:spcPct val="80000"/>
              </a:lnSpc>
            </a:pPr>
            <a:r>
              <a:rPr lang="cs-CZ" sz="4000" dirty="0" smtClean="0"/>
              <a:t>rezervy byly původně určeny na rozvoj a 	stipendia pro cizince</a:t>
            </a:r>
          </a:p>
          <a:p>
            <a:pPr eaLnBrk="1" hangingPunct="1">
              <a:lnSpc>
                <a:spcPct val="80000"/>
              </a:lnSpc>
            </a:pPr>
            <a:r>
              <a:rPr lang="cs-CZ" sz="4000" dirty="0"/>
              <a:t>v</a:t>
            </a:r>
            <a:r>
              <a:rPr lang="cs-CZ" sz="4000" dirty="0" smtClean="0"/>
              <a:t>lastní řešení pro r. 2015: snížení úvazků </a:t>
            </a:r>
          </a:p>
          <a:p>
            <a:pPr marL="914400" lvl="2" indent="0" eaLnBrk="1" hangingPunct="1">
              <a:lnSpc>
                <a:spcPct val="80000"/>
              </a:lnSpc>
              <a:buNone/>
            </a:pPr>
            <a:r>
              <a:rPr lang="cs-CZ" sz="4000" dirty="0" smtClean="0"/>
              <a:t>u 4 zaměstnanců</a:t>
            </a:r>
          </a:p>
          <a:p>
            <a:pPr eaLnBrk="1" hangingPunct="1">
              <a:lnSpc>
                <a:spcPct val="80000"/>
              </a:lnSpc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3642263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93213" cy="766762"/>
          </a:xfrm>
        </p:spPr>
        <p:txBody>
          <a:bodyPr/>
          <a:lstStyle/>
          <a:p>
            <a:pPr algn="l" eaLnBrk="1" hangingPunct="1"/>
            <a:r>
              <a:rPr lang="cs-CZ" sz="5400" dirty="0" smtClean="0"/>
              <a:t>Česká studia</a:t>
            </a:r>
          </a:p>
        </p:txBody>
      </p:sp>
      <p:sp>
        <p:nvSpPr>
          <p:cNvPr id="30722" name="Subtitle 2"/>
          <p:cNvSpPr>
            <a:spLocks noGrp="1"/>
          </p:cNvSpPr>
          <p:nvPr>
            <p:ph type="subTitle" idx="1"/>
          </p:nvPr>
        </p:nvSpPr>
        <p:spPr>
          <a:xfrm>
            <a:off x="1214670" y="1889125"/>
            <a:ext cx="10591848" cy="3351212"/>
          </a:xfrm>
        </p:spPr>
        <p:txBody>
          <a:bodyPr/>
          <a:lstStyle/>
          <a:p>
            <a:pPr algn="l" eaLnBrk="1" hangingPunct="1">
              <a:lnSpc>
                <a:spcPct val="70000"/>
              </a:lnSpc>
            </a:pPr>
            <a:r>
              <a:rPr lang="cs-CZ" sz="4400" dirty="0" smtClean="0">
                <a:solidFill>
                  <a:srgbClr val="FF3300"/>
                </a:solidFill>
              </a:rPr>
              <a:t>„(…) program nevykazoval dostatečný finanční přínos (…)“</a:t>
            </a:r>
          </a:p>
          <a:p>
            <a:pPr algn="l" eaLnBrk="1" hangingPunct="1">
              <a:lnSpc>
                <a:spcPct val="70000"/>
              </a:lnSpc>
            </a:pPr>
            <a:r>
              <a:rPr lang="cs-CZ" sz="4400" dirty="0" smtClean="0"/>
              <a:t>- dle nařízení děkana program odevzdával fakultě cca 250 000 ročně</a:t>
            </a:r>
          </a:p>
          <a:p>
            <a:pPr algn="l" eaLnBrk="1" hangingPunct="1">
              <a:lnSpc>
                <a:spcPct val="70000"/>
              </a:lnSpc>
            </a:pPr>
            <a:endParaRPr lang="cs-CZ" sz="3200" dirty="0" smtClean="0"/>
          </a:p>
        </p:txBody>
      </p:sp>
    </p:spTree>
    <p:extLst>
      <p:ext uri="{BB962C8B-B14F-4D97-AF65-F5344CB8AC3E}">
        <p14:creationId xmlns:p14="http://schemas.microsoft.com/office/powerpoint/2010/main" val="5785526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93213" cy="766762"/>
          </a:xfrm>
        </p:spPr>
        <p:txBody>
          <a:bodyPr/>
          <a:lstStyle/>
          <a:p>
            <a:pPr algn="l" eaLnBrk="1" hangingPunct="1"/>
            <a:r>
              <a:rPr lang="cs-CZ" sz="5400" dirty="0" smtClean="0"/>
              <a:t>Česká studia</a:t>
            </a:r>
          </a:p>
        </p:txBody>
      </p:sp>
      <p:sp>
        <p:nvSpPr>
          <p:cNvPr id="30722" name="Subtitle 2"/>
          <p:cNvSpPr>
            <a:spLocks noGrp="1"/>
          </p:cNvSpPr>
          <p:nvPr>
            <p:ph type="subTitle" idx="1"/>
          </p:nvPr>
        </p:nvSpPr>
        <p:spPr>
          <a:xfrm>
            <a:off x="1214670" y="1889125"/>
            <a:ext cx="10591848" cy="3351212"/>
          </a:xfrm>
        </p:spPr>
        <p:txBody>
          <a:bodyPr/>
          <a:lstStyle/>
          <a:p>
            <a:pPr algn="l" eaLnBrk="1" hangingPunct="1">
              <a:lnSpc>
                <a:spcPct val="70000"/>
              </a:lnSpc>
            </a:pPr>
            <a:r>
              <a:rPr lang="cs-CZ" sz="4400" dirty="0" smtClean="0">
                <a:solidFill>
                  <a:srgbClr val="FF3300"/>
                </a:solidFill>
              </a:rPr>
              <a:t>„(…) program nevykazoval dostatečný finanční přínos (…)“</a:t>
            </a:r>
          </a:p>
          <a:p>
            <a:pPr algn="l" eaLnBrk="1" hangingPunct="1">
              <a:lnSpc>
                <a:spcPct val="70000"/>
              </a:lnSpc>
            </a:pPr>
            <a:r>
              <a:rPr lang="cs-CZ" sz="4400" dirty="0" smtClean="0"/>
              <a:t>- dle nařízení děkana program odevzdával fakultě cca 250 000 ročně</a:t>
            </a:r>
          </a:p>
          <a:p>
            <a:pPr algn="l" eaLnBrk="1" hangingPunct="1">
              <a:lnSpc>
                <a:spcPct val="70000"/>
              </a:lnSpc>
            </a:pPr>
            <a:r>
              <a:rPr lang="cs-CZ" sz="4400" dirty="0" smtClean="0"/>
              <a:t>- během r. 2013 ÚBS navrhoval vedení FFUK zvýšení odvodů, namísto toho </a:t>
            </a:r>
            <a:r>
              <a:rPr lang="cs-CZ" sz="4400" dirty="0"/>
              <a:t>byly </a:t>
            </a:r>
            <a:r>
              <a:rPr lang="cs-CZ" sz="4400" dirty="0" smtClean="0"/>
              <a:t>ÚBS ekonomické </a:t>
            </a:r>
            <a:r>
              <a:rPr lang="cs-CZ" sz="4400" dirty="0"/>
              <a:t>kompetence </a:t>
            </a:r>
            <a:r>
              <a:rPr lang="cs-CZ" sz="4400" dirty="0" smtClean="0"/>
              <a:t>odebrány úplně</a:t>
            </a:r>
          </a:p>
          <a:p>
            <a:pPr eaLnBrk="1" hangingPunct="1">
              <a:lnSpc>
                <a:spcPct val="70000"/>
              </a:lnSpc>
            </a:pPr>
            <a:endParaRPr lang="cs-CZ" sz="3200" dirty="0" smtClean="0"/>
          </a:p>
        </p:txBody>
      </p:sp>
    </p:spTree>
    <p:extLst>
      <p:ext uri="{BB962C8B-B14F-4D97-AF65-F5344CB8AC3E}">
        <p14:creationId xmlns:p14="http://schemas.microsoft.com/office/powerpoint/2010/main" val="1488017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dirty="0" smtClean="0"/>
              <a:t>Letní škola SS</a:t>
            </a:r>
          </a:p>
        </p:txBody>
      </p:sp>
      <p:sp>
        <p:nvSpPr>
          <p:cNvPr id="3379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„Vedení FF UK nechá vypracovat audit LŠSS v roce 2015 (…)“</a:t>
            </a:r>
          </a:p>
          <a:p>
            <a:pPr>
              <a:buFontTx/>
              <a:buChar char="-"/>
            </a:pPr>
            <a:r>
              <a:rPr lang="cs-CZ" sz="4400" dirty="0"/>
              <a:t>z</a:t>
            </a:r>
            <a:r>
              <a:rPr lang="cs-CZ" sz="4400" dirty="0" smtClean="0"/>
              <a:t>řizovatel MŠMT nemělo nikdy výhrady               k hospodaření</a:t>
            </a:r>
          </a:p>
          <a:p>
            <a:pPr>
              <a:buFontTx/>
              <a:buChar char="-"/>
            </a:pPr>
            <a:r>
              <a:rPr lang="cs-CZ" sz="4400" dirty="0" smtClean="0"/>
              <a:t>vedení LŠSS se nebrání ani vnitřnímu,         ani vnějšímu auditu hospodaření LŠSS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dirty="0" smtClean="0"/>
              <a:t>Letní škola SS</a:t>
            </a:r>
          </a:p>
        </p:txBody>
      </p:sp>
      <p:sp>
        <p:nvSpPr>
          <p:cNvPr id="3379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cs-CZ" sz="4400" i="1" dirty="0" smtClean="0">
                <a:solidFill>
                  <a:srgbClr val="FF3300"/>
                </a:solidFill>
              </a:rPr>
              <a:t>„ </a:t>
            </a:r>
            <a:r>
              <a:rPr lang="cs-CZ" sz="4400" dirty="0" smtClean="0">
                <a:solidFill>
                  <a:srgbClr val="FF3300"/>
                </a:solidFill>
              </a:rPr>
              <a:t>(…) v organizaci a realizaci</a:t>
            </a:r>
            <a:r>
              <a:rPr lang="cs-CZ" sz="4400" i="1" dirty="0" smtClean="0">
                <a:solidFill>
                  <a:srgbClr val="FF3300"/>
                </a:solidFill>
              </a:rPr>
              <a:t> </a:t>
            </a:r>
            <a:r>
              <a:rPr lang="cs-CZ" sz="4400" dirty="0" smtClean="0">
                <a:solidFill>
                  <a:srgbClr val="FF3300"/>
                </a:solidFill>
              </a:rPr>
              <a:t>LŠSS</a:t>
            </a:r>
            <a:r>
              <a:rPr lang="cs-CZ" sz="4400" i="1" dirty="0" smtClean="0">
                <a:solidFill>
                  <a:srgbClr val="FF3300"/>
                </a:solidFill>
              </a:rPr>
              <a:t> </a:t>
            </a:r>
            <a:r>
              <a:rPr lang="cs-CZ" sz="4400" dirty="0" smtClean="0">
                <a:solidFill>
                  <a:srgbClr val="FF3300"/>
                </a:solidFill>
              </a:rPr>
              <a:t>se objevují jisté nedostatky (obecně shrnutelné pod označení nesystematické a zastaralé)“</a:t>
            </a:r>
          </a:p>
          <a:p>
            <a:pPr>
              <a:buFontTx/>
              <a:buNone/>
            </a:pPr>
            <a:r>
              <a:rPr lang="cs-CZ" sz="4400" dirty="0" smtClean="0"/>
              <a:t>- na tyto problémy nebylo dosud poukazováno</a:t>
            </a:r>
          </a:p>
          <a:p>
            <a:pPr lvl="1">
              <a:buFontTx/>
              <a:buChar char="-"/>
            </a:pPr>
            <a:r>
              <a:rPr lang="cs-CZ" sz="4400" dirty="0" smtClean="0"/>
              <a:t>ani při projednávání závěrečné zprávy</a:t>
            </a:r>
          </a:p>
          <a:p>
            <a:pPr lvl="1">
              <a:buFontTx/>
              <a:buChar char="-"/>
            </a:pPr>
            <a:r>
              <a:rPr lang="cs-CZ" sz="4400" dirty="0" smtClean="0"/>
              <a:t>ani v evaluacích studentů </a:t>
            </a:r>
          </a:p>
        </p:txBody>
      </p:sp>
    </p:spTree>
    <p:extLst>
      <p:ext uri="{BB962C8B-B14F-4D97-AF65-F5344CB8AC3E}">
        <p14:creationId xmlns:p14="http://schemas.microsoft.com/office/powerpoint/2010/main" val="2464341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dirty="0"/>
              <a:t>Letní škola </a:t>
            </a:r>
            <a:r>
              <a:rPr lang="cs-CZ" dirty="0" smtClean="0"/>
              <a:t>SS</a:t>
            </a:r>
          </a:p>
        </p:txBody>
      </p:sp>
      <p:sp>
        <p:nvSpPr>
          <p:cNvPr id="31746" name="Rectangle 3"/>
          <p:cNvSpPr>
            <a:spLocks noGrp="1"/>
          </p:cNvSpPr>
          <p:nvPr>
            <p:ph type="body" idx="1"/>
          </p:nvPr>
        </p:nvSpPr>
        <p:spPr>
          <a:xfrm>
            <a:off x="838200" y="1304365"/>
            <a:ext cx="10515600" cy="4872598"/>
          </a:xfrm>
        </p:spPr>
        <p:txBody>
          <a:bodyPr/>
          <a:lstStyle/>
          <a:p>
            <a:pPr eaLnBrk="1" hangingPunct="1">
              <a:buNone/>
            </a:pPr>
            <a:r>
              <a:rPr lang="cs-CZ" sz="4000" dirty="0" smtClean="0">
                <a:solidFill>
                  <a:srgbClr val="FF3300"/>
                </a:solidFill>
              </a:rPr>
              <a:t>„[účastníci LŠSS</a:t>
            </a:r>
            <a:r>
              <a:rPr lang="cs-CZ" sz="4000" dirty="0">
                <a:solidFill>
                  <a:srgbClr val="FF3300"/>
                </a:solidFill>
              </a:rPr>
              <a:t>] </a:t>
            </a:r>
            <a:r>
              <a:rPr lang="cs-CZ" sz="4000" dirty="0" smtClean="0">
                <a:solidFill>
                  <a:srgbClr val="FF3300"/>
                </a:solidFill>
              </a:rPr>
              <a:t>se [budou] ucházet o řádné studium různých oborů na FF UK“</a:t>
            </a:r>
          </a:p>
          <a:p>
            <a:pPr marL="0" indent="0" eaLnBrk="1" hangingPunct="1">
              <a:buNone/>
            </a:pPr>
            <a:r>
              <a:rPr lang="cs-CZ" sz="4000" dirty="0" smtClean="0"/>
              <a:t>Naše 40leté zkušenosti to nepotvrzují</a:t>
            </a:r>
          </a:p>
          <a:p>
            <a:pPr marL="0" indent="0" eaLnBrk="1" hangingPunct="1">
              <a:buNone/>
            </a:pPr>
            <a:r>
              <a:rPr lang="cs-CZ" sz="4000" dirty="0" smtClean="0"/>
              <a:t>Kdo jsou účastníci LŠSS:</a:t>
            </a:r>
          </a:p>
          <a:p>
            <a:pPr marL="742950" lvl="1" indent="-285750" eaLnBrk="1" hangingPunct="1">
              <a:buFontTx/>
              <a:buChar char="-"/>
            </a:pPr>
            <a:r>
              <a:rPr lang="cs-CZ" sz="4000" dirty="0" smtClean="0"/>
              <a:t>řádní studenti na svých domácích univerzitách</a:t>
            </a:r>
          </a:p>
          <a:p>
            <a:pPr marL="742950" lvl="1" indent="-285750" eaLnBrk="1" hangingPunct="1">
              <a:buFontTx/>
              <a:buChar char="-"/>
            </a:pPr>
            <a:r>
              <a:rPr lang="cs-CZ" sz="4000" dirty="0" smtClean="0"/>
              <a:t>lidé z praxe; o studium na FF UK se ucházet nechtějí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2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699376" cy="1325563"/>
          </a:xfrm>
        </p:spPr>
        <p:txBody>
          <a:bodyPr/>
          <a:lstStyle/>
          <a:p>
            <a:pPr eaLnBrk="1" hangingPunct="1"/>
            <a:r>
              <a:rPr lang="cs-CZ" sz="4800" b="1" dirty="0" smtClean="0"/>
              <a:t>Závěr </a:t>
            </a:r>
            <a:r>
              <a:rPr lang="cs-CZ" sz="4800" b="1" dirty="0"/>
              <a:t>koncepce </a:t>
            </a:r>
            <a:r>
              <a:rPr lang="cs-CZ" sz="4800" b="1" dirty="0" smtClean="0"/>
              <a:t>navrhované vedením FF UK</a:t>
            </a:r>
          </a:p>
        </p:txBody>
      </p:sp>
      <p:sp>
        <p:nvSpPr>
          <p:cNvPr id="32770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„zahraničních studentů bude na FF UK moci studovat větší množství, neboť se budou moci hlásit na její standardní obory“</a:t>
            </a:r>
          </a:p>
          <a:p>
            <a:pPr marL="0" indent="0" eaLnBrk="1" hangingPunct="1">
              <a:buNone/>
            </a:pPr>
            <a:endParaRPr lang="cs-CZ" sz="4400" dirty="0" smtClean="0">
              <a:solidFill>
                <a:srgbClr val="FF3300"/>
              </a:solidFill>
            </a:endParaRPr>
          </a:p>
          <a:p>
            <a:pPr eaLnBrk="1" hangingPunct="1"/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1168431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/>
          </p:cNvSpPr>
          <p:nvPr>
            <p:ph type="ctrTitle"/>
          </p:nvPr>
        </p:nvSpPr>
        <p:spPr>
          <a:xfrm>
            <a:off x="1316038" y="675715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Profil ÚBS </a:t>
            </a:r>
          </a:p>
        </p:txBody>
      </p:sp>
      <p:sp>
        <p:nvSpPr>
          <p:cNvPr id="15362" name="Rectangle 3"/>
          <p:cNvSpPr>
            <a:spLocks noGrp="1"/>
          </p:cNvSpPr>
          <p:nvPr>
            <p:ph type="subTitle" idx="1"/>
          </p:nvPr>
        </p:nvSpPr>
        <p:spPr>
          <a:xfrm>
            <a:off x="1316038" y="2447925"/>
            <a:ext cx="9047162" cy="3190875"/>
          </a:xfrm>
        </p:spPr>
        <p:txBody>
          <a:bodyPr/>
          <a:lstStyle/>
          <a:p>
            <a:pPr marL="533400" indent="-533400" algn="l" eaLnBrk="1" hangingPunct="1">
              <a:lnSpc>
                <a:spcPct val="80000"/>
              </a:lnSpc>
            </a:pPr>
            <a:r>
              <a:rPr lang="cs-CZ" sz="4000" dirty="0"/>
              <a:t>Realizujeme 4 typy aktivit: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 smtClean="0"/>
              <a:t>BC </a:t>
            </a:r>
            <a:r>
              <a:rPr lang="cs-CZ" sz="4000" dirty="0"/>
              <a:t>a </a:t>
            </a:r>
            <a:r>
              <a:rPr lang="cs-CZ" sz="4000" dirty="0" smtClean="0"/>
              <a:t>NM </a:t>
            </a:r>
            <a:r>
              <a:rPr lang="cs-CZ" sz="4000" dirty="0"/>
              <a:t>studium oboru </a:t>
            </a:r>
            <a:r>
              <a:rPr lang="cs-CZ" sz="4000" i="1" dirty="0" smtClean="0"/>
              <a:t>Čeština </a:t>
            </a:r>
            <a:r>
              <a:rPr lang="cs-CZ" sz="4000" i="1" dirty="0"/>
              <a:t>pro cizince</a:t>
            </a:r>
            <a:r>
              <a:rPr lang="cs-CZ" sz="4000" dirty="0"/>
              <a:t> (kód ACC1 a ACC5)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Kurzy pro stážisty a postgraduanty (kód ACCE): </a:t>
            </a:r>
            <a:r>
              <a:rPr lang="cs-CZ" sz="4000" dirty="0">
                <a:solidFill>
                  <a:schemeClr val="bg1"/>
                </a:solidFill>
                <a:sym typeface="Symbol" pitchFamily="18" charset="2"/>
              </a:rPr>
              <a:t></a:t>
            </a:r>
            <a:r>
              <a:rPr lang="cs-CZ" sz="4000" dirty="0">
                <a:solidFill>
                  <a:schemeClr val="bg1"/>
                </a:solidFill>
              </a:rPr>
              <a:t> 76 studentů /semestr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Program Česká studia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Letní školu slovanských studií</a:t>
            </a:r>
          </a:p>
        </p:txBody>
      </p:sp>
    </p:spTree>
    <p:extLst>
      <p:ext uri="{BB962C8B-B14F-4D97-AF65-F5344CB8AC3E}">
        <p14:creationId xmlns:p14="http://schemas.microsoft.com/office/powerpoint/2010/main" val="20018598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2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699376" cy="1325563"/>
          </a:xfrm>
        </p:spPr>
        <p:txBody>
          <a:bodyPr/>
          <a:lstStyle/>
          <a:p>
            <a:pPr eaLnBrk="1" hangingPunct="1"/>
            <a:r>
              <a:rPr lang="cs-CZ" sz="4800" b="1" dirty="0" smtClean="0"/>
              <a:t>Závěr </a:t>
            </a:r>
            <a:r>
              <a:rPr lang="cs-CZ" sz="4800" b="1" dirty="0"/>
              <a:t>koncepce </a:t>
            </a:r>
            <a:r>
              <a:rPr lang="cs-CZ" sz="4800" b="1" dirty="0" smtClean="0"/>
              <a:t>navrhované vedením FF UK</a:t>
            </a:r>
          </a:p>
        </p:txBody>
      </p:sp>
      <p:sp>
        <p:nvSpPr>
          <p:cNvPr id="32770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None/>
            </a:pPr>
            <a:r>
              <a:rPr lang="cs-CZ" sz="4400" dirty="0" smtClean="0">
                <a:solidFill>
                  <a:srgbClr val="FF3300"/>
                </a:solidFill>
              </a:rPr>
              <a:t>„zahraničních studentů bude na FF UK moci studovat větší množství, neboť se budou moci hlásit na její standardní obory“</a:t>
            </a:r>
          </a:p>
          <a:p>
            <a:pPr marL="0" indent="0" eaLnBrk="1" hangingPunct="1">
              <a:buNone/>
            </a:pPr>
            <a:endParaRPr lang="cs-CZ" sz="4400" dirty="0" smtClean="0">
              <a:solidFill>
                <a:srgbClr val="FF3300"/>
              </a:solidFill>
            </a:endParaRPr>
          </a:p>
          <a:p>
            <a:pPr marL="0" indent="0" eaLnBrk="1" hangingPunct="1">
              <a:buNone/>
            </a:pPr>
            <a:r>
              <a:rPr lang="cs-CZ" sz="4400" dirty="0" smtClean="0"/>
              <a:t>tuto možnost mají již nyní; Čeština pro cizince je jedním ze standardních oborů FF UK</a:t>
            </a:r>
          </a:p>
          <a:p>
            <a:pPr eaLnBrk="1" hangingPunct="1"/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1616506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Poznatky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sz="5400" dirty="0" smtClean="0">
                <a:solidFill>
                  <a:srgbClr val="0070C0"/>
                </a:solidFill>
              </a:rPr>
              <a:t>Zvýšený zájem zahraničních studentů o studium oborů na FF UK je zatím jen hypotetický</a:t>
            </a:r>
          </a:p>
        </p:txBody>
      </p:sp>
    </p:spTree>
    <p:extLst>
      <p:ext uri="{BB962C8B-B14F-4D97-AF65-F5344CB8AC3E}">
        <p14:creationId xmlns:p14="http://schemas.microsoft.com/office/powerpoint/2010/main" val="27909268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Poznatky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sz="5400" dirty="0" smtClean="0">
                <a:solidFill>
                  <a:srgbClr val="0070C0"/>
                </a:solidFill>
              </a:rPr>
              <a:t>- proti tomu stojí fungující dvoustupňový obor</a:t>
            </a:r>
          </a:p>
          <a:p>
            <a:pPr marL="0" indent="0">
              <a:buNone/>
            </a:pPr>
            <a:endParaRPr lang="cs-CZ" sz="5400" dirty="0" smtClean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11000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Poznatky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sz="5400" dirty="0" smtClean="0">
                <a:solidFill>
                  <a:srgbClr val="0070C0"/>
                </a:solidFill>
              </a:rPr>
              <a:t>- proti tomu stojí fungující dvoustupňový obor</a:t>
            </a:r>
          </a:p>
          <a:p>
            <a:pPr marL="0" indent="0">
              <a:buNone/>
            </a:pPr>
            <a:r>
              <a:rPr lang="cs-CZ" sz="5400" dirty="0" smtClean="0">
                <a:solidFill>
                  <a:srgbClr val="0070C0"/>
                </a:solidFill>
              </a:rPr>
              <a:t>- v současné době zde studuje 75 studentů</a:t>
            </a:r>
          </a:p>
        </p:txBody>
      </p:sp>
    </p:spTree>
    <p:extLst>
      <p:ext uri="{BB962C8B-B14F-4D97-AF65-F5344CB8AC3E}">
        <p14:creationId xmlns:p14="http://schemas.microsoft.com/office/powerpoint/2010/main" val="2924708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Poznatky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4800" dirty="0">
                <a:solidFill>
                  <a:srgbClr val="0070C0"/>
                </a:solidFill>
              </a:rPr>
              <a:t>ú</a:t>
            </a:r>
            <a:r>
              <a:rPr lang="cs-CZ" sz="4800" dirty="0" smtClean="0">
                <a:solidFill>
                  <a:srgbClr val="0070C0"/>
                </a:solidFill>
              </a:rPr>
              <a:t>spěch placených kurzů češtiny                    bez existence oboru je nemyslitelný </a:t>
            </a:r>
          </a:p>
        </p:txBody>
      </p:sp>
    </p:spTree>
    <p:extLst>
      <p:ext uri="{BB962C8B-B14F-4D97-AF65-F5344CB8AC3E}">
        <p14:creationId xmlns:p14="http://schemas.microsoft.com/office/powerpoint/2010/main" val="28468598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Poznatky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4800" dirty="0">
                <a:solidFill>
                  <a:srgbClr val="0070C0"/>
                </a:solidFill>
              </a:rPr>
              <a:t>ú</a:t>
            </a:r>
            <a:r>
              <a:rPr lang="cs-CZ" sz="4800" dirty="0" smtClean="0">
                <a:solidFill>
                  <a:srgbClr val="0070C0"/>
                </a:solidFill>
              </a:rPr>
              <a:t>spěch placených kurzů češtiny                    bez existence oboru je nemyslitelný </a:t>
            </a:r>
          </a:p>
          <a:p>
            <a:r>
              <a:rPr lang="cs-CZ" sz="4800" dirty="0" smtClean="0">
                <a:solidFill>
                  <a:srgbClr val="0070C0"/>
                </a:solidFill>
              </a:rPr>
              <a:t>ztratíme-li akademický přesah, transformovaný ÚBS nemůže obstát                 v konkurenci spousty jazykových škol </a:t>
            </a:r>
          </a:p>
        </p:txBody>
      </p:sp>
    </p:spTree>
    <p:extLst>
      <p:ext uri="{BB962C8B-B14F-4D97-AF65-F5344CB8AC3E}">
        <p14:creationId xmlns:p14="http://schemas.microsoft.com/office/powerpoint/2010/main" val="13177417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Poznatky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4800" dirty="0">
                <a:solidFill>
                  <a:srgbClr val="0070C0"/>
                </a:solidFill>
              </a:rPr>
              <a:t>ú</a:t>
            </a:r>
            <a:r>
              <a:rPr lang="cs-CZ" sz="4800" dirty="0" smtClean="0">
                <a:solidFill>
                  <a:srgbClr val="0070C0"/>
                </a:solidFill>
              </a:rPr>
              <a:t>spěch placených kurzů češtiny                    bez existence oboru je nemyslitelný </a:t>
            </a:r>
          </a:p>
          <a:p>
            <a:r>
              <a:rPr lang="cs-CZ" sz="4800" dirty="0" smtClean="0">
                <a:solidFill>
                  <a:srgbClr val="0070C0"/>
                </a:solidFill>
              </a:rPr>
              <a:t>ztratíme-li akademický přesah, transformovaný ÚBS nemůže obstát                 v konkurenci spousty jazykových škol </a:t>
            </a:r>
          </a:p>
          <a:p>
            <a:r>
              <a:rPr lang="cs-CZ" sz="4800" dirty="0" smtClean="0">
                <a:solidFill>
                  <a:srgbClr val="0070C0"/>
                </a:solidFill>
              </a:rPr>
              <a:t>nic víc než ony nenabídne</a:t>
            </a:r>
            <a:endParaRPr lang="cs-CZ" sz="48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6737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Návrhy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 smtClean="0"/>
          </a:p>
          <a:p>
            <a:pPr marL="0" indent="0"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1. Zachovat BC i NM obor </a:t>
            </a:r>
          </a:p>
          <a:p>
            <a:pPr marL="0" indent="0"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	Čeština </a:t>
            </a:r>
            <a:r>
              <a:rPr lang="cs-CZ" sz="6000" dirty="0">
                <a:solidFill>
                  <a:srgbClr val="0070C0"/>
                </a:solidFill>
              </a:rPr>
              <a:t>pro cizince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231583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Návrhy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43237"/>
            <a:ext cx="10515600" cy="4351338"/>
          </a:xfrm>
        </p:spPr>
        <p:txBody>
          <a:bodyPr/>
          <a:lstStyle/>
          <a:p>
            <a:endParaRPr lang="cs-CZ" dirty="0" smtClean="0"/>
          </a:p>
          <a:p>
            <a:pPr marL="0" indent="0"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2. Posílit </a:t>
            </a:r>
            <a:r>
              <a:rPr lang="cs-CZ" sz="6000" dirty="0">
                <a:solidFill>
                  <a:srgbClr val="0070C0"/>
                </a:solidFill>
              </a:rPr>
              <a:t>pracoviště </a:t>
            </a:r>
            <a:endParaRPr lang="cs-CZ" sz="6000" dirty="0" smtClean="0">
              <a:solidFill>
                <a:srgbClr val="0070C0"/>
              </a:solidFill>
            </a:endParaRPr>
          </a:p>
          <a:p>
            <a:pPr marL="0" indent="0"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	o </a:t>
            </a:r>
            <a:r>
              <a:rPr lang="cs-CZ" sz="6000" dirty="0">
                <a:solidFill>
                  <a:srgbClr val="0070C0"/>
                </a:solidFill>
              </a:rPr>
              <a:t>habilitovaného </a:t>
            </a:r>
            <a:r>
              <a:rPr lang="cs-CZ" sz="6000" dirty="0" smtClean="0">
                <a:solidFill>
                  <a:srgbClr val="0070C0"/>
                </a:solidFill>
              </a:rPr>
              <a:t>pracovníka, </a:t>
            </a:r>
            <a:endParaRPr lang="cs-CZ" sz="6000" dirty="0">
              <a:solidFill>
                <a:srgbClr val="0070C0"/>
              </a:solidFill>
            </a:endParaRPr>
          </a:p>
          <a:p>
            <a:pPr marL="0" indent="0"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	tím udržet </a:t>
            </a:r>
            <a:r>
              <a:rPr lang="cs-CZ" sz="6000" dirty="0">
                <a:solidFill>
                  <a:srgbClr val="0070C0"/>
                </a:solidFill>
              </a:rPr>
              <a:t>akademické  </a:t>
            </a:r>
            <a:endParaRPr lang="cs-CZ" sz="6000" dirty="0" smtClean="0">
              <a:solidFill>
                <a:srgbClr val="0070C0"/>
              </a:solidFill>
            </a:endParaRPr>
          </a:p>
          <a:p>
            <a:pPr marL="0" indent="0"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	a </a:t>
            </a:r>
            <a:r>
              <a:rPr lang="cs-CZ" sz="6000" dirty="0">
                <a:solidFill>
                  <a:srgbClr val="0070C0"/>
                </a:solidFill>
              </a:rPr>
              <a:t>zároveň servisní </a:t>
            </a:r>
            <a:r>
              <a:rPr lang="cs-CZ" sz="6000" dirty="0" smtClean="0">
                <a:solidFill>
                  <a:srgbClr val="0070C0"/>
                </a:solidFill>
              </a:rPr>
              <a:t>pracoviště</a:t>
            </a:r>
          </a:p>
        </p:txBody>
      </p:sp>
    </p:spTree>
    <p:extLst>
      <p:ext uri="{BB962C8B-B14F-4D97-AF65-F5344CB8AC3E}">
        <p14:creationId xmlns:p14="http://schemas.microsoft.com/office/powerpoint/2010/main" val="6489397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Návrhy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43237"/>
            <a:ext cx="10515600" cy="4351338"/>
          </a:xfrm>
        </p:spPr>
        <p:txBody>
          <a:bodyPr/>
          <a:lstStyle/>
          <a:p>
            <a:endParaRPr lang="cs-CZ" dirty="0" smtClean="0"/>
          </a:p>
          <a:p>
            <a:pPr marL="0" indent="0">
              <a:spcBef>
                <a:spcPts val="0"/>
              </a:spcBef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3. Zavést </a:t>
            </a:r>
            <a:r>
              <a:rPr lang="cs-CZ" sz="6000" dirty="0">
                <a:solidFill>
                  <a:srgbClr val="0070C0"/>
                </a:solidFill>
              </a:rPr>
              <a:t>kurzy češtiny </a:t>
            </a:r>
            <a:endParaRPr lang="cs-CZ" sz="6000" dirty="0" smtClean="0">
              <a:solidFill>
                <a:srgbClr val="0070C0"/>
              </a:solidFill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	pro </a:t>
            </a:r>
            <a:r>
              <a:rPr lang="cs-CZ" sz="6000" dirty="0" err="1">
                <a:solidFill>
                  <a:srgbClr val="0070C0"/>
                </a:solidFill>
              </a:rPr>
              <a:t>nebohemisty</a:t>
            </a:r>
            <a:r>
              <a:rPr lang="cs-CZ" sz="6000" dirty="0">
                <a:solidFill>
                  <a:srgbClr val="0070C0"/>
                </a:solidFill>
              </a:rPr>
              <a:t> </a:t>
            </a:r>
            <a:r>
              <a:rPr lang="cs-CZ" sz="6000" dirty="0" smtClean="0">
                <a:solidFill>
                  <a:srgbClr val="0070C0"/>
                </a:solidFill>
              </a:rPr>
              <a:t>– budou 	fungovat </a:t>
            </a:r>
            <a:r>
              <a:rPr lang="cs-CZ" sz="6000" dirty="0">
                <a:solidFill>
                  <a:srgbClr val="0070C0"/>
                </a:solidFill>
              </a:rPr>
              <a:t>jako přípravka </a:t>
            </a:r>
            <a:endParaRPr lang="cs-CZ" sz="6000" dirty="0" smtClean="0">
              <a:solidFill>
                <a:srgbClr val="0070C0"/>
              </a:solidFill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	na </a:t>
            </a:r>
            <a:r>
              <a:rPr lang="cs-CZ" sz="6000" dirty="0">
                <a:solidFill>
                  <a:srgbClr val="0070C0"/>
                </a:solidFill>
              </a:rPr>
              <a:t>studium </a:t>
            </a:r>
            <a:r>
              <a:rPr lang="cs-CZ" sz="6000" dirty="0" smtClean="0">
                <a:solidFill>
                  <a:srgbClr val="0070C0"/>
                </a:solidFill>
              </a:rPr>
              <a:t>na FF UK</a:t>
            </a:r>
            <a:endParaRPr lang="cs-CZ" sz="60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4752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/>
          </p:cNvSpPr>
          <p:nvPr>
            <p:ph type="ctrTitle"/>
          </p:nvPr>
        </p:nvSpPr>
        <p:spPr>
          <a:xfrm>
            <a:off x="1316038" y="675715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Profil ÚBS </a:t>
            </a:r>
          </a:p>
        </p:txBody>
      </p:sp>
      <p:sp>
        <p:nvSpPr>
          <p:cNvPr id="15362" name="Rectangle 3"/>
          <p:cNvSpPr>
            <a:spLocks noGrp="1"/>
          </p:cNvSpPr>
          <p:nvPr>
            <p:ph type="subTitle" idx="1"/>
          </p:nvPr>
        </p:nvSpPr>
        <p:spPr>
          <a:xfrm>
            <a:off x="1316038" y="2447925"/>
            <a:ext cx="9047162" cy="3190875"/>
          </a:xfrm>
        </p:spPr>
        <p:txBody>
          <a:bodyPr/>
          <a:lstStyle/>
          <a:p>
            <a:pPr marL="533400" indent="-533400" algn="l" eaLnBrk="1" hangingPunct="1">
              <a:lnSpc>
                <a:spcPct val="80000"/>
              </a:lnSpc>
            </a:pPr>
            <a:r>
              <a:rPr lang="cs-CZ" sz="4000" dirty="0"/>
              <a:t>Realizujeme 4 typy aktivit: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 smtClean="0"/>
              <a:t>BC </a:t>
            </a:r>
            <a:r>
              <a:rPr lang="cs-CZ" sz="4000" dirty="0"/>
              <a:t>a </a:t>
            </a:r>
            <a:r>
              <a:rPr lang="cs-CZ" sz="4000" dirty="0" smtClean="0"/>
              <a:t>NM </a:t>
            </a:r>
            <a:r>
              <a:rPr lang="cs-CZ" sz="4000" dirty="0"/>
              <a:t>studium oboru </a:t>
            </a:r>
            <a:r>
              <a:rPr lang="cs-CZ" sz="4000" i="1" dirty="0"/>
              <a:t>Čeština pro cizince</a:t>
            </a:r>
            <a:r>
              <a:rPr lang="cs-CZ" sz="4000" dirty="0"/>
              <a:t> (kód ACC1 a ACC5)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/>
              <a:t>Kurzy pro stážisty a postgraduanty (kód ACCE): </a:t>
            </a:r>
            <a:r>
              <a:rPr lang="cs-CZ" sz="4000" dirty="0">
                <a:sym typeface="Symbol" pitchFamily="18" charset="2"/>
              </a:rPr>
              <a:t></a:t>
            </a:r>
            <a:r>
              <a:rPr lang="cs-CZ" sz="4000" dirty="0"/>
              <a:t> 76 studentů /semestr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Program Česká studia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Letní školu slovanských studií</a:t>
            </a:r>
          </a:p>
        </p:txBody>
      </p:sp>
    </p:spTree>
    <p:extLst>
      <p:ext uri="{BB962C8B-B14F-4D97-AF65-F5344CB8AC3E}">
        <p14:creationId xmlns:p14="http://schemas.microsoft.com/office/powerpoint/2010/main" val="1014919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b="1" dirty="0" smtClean="0">
                <a:solidFill>
                  <a:srgbClr val="0070C0"/>
                </a:solidFill>
              </a:rPr>
              <a:t>Návrhy ÚBS</a:t>
            </a:r>
            <a:endParaRPr lang="cs-CZ" sz="5400" b="1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43237"/>
            <a:ext cx="10515600" cy="4351338"/>
          </a:xfrm>
        </p:spPr>
        <p:txBody>
          <a:bodyPr/>
          <a:lstStyle/>
          <a:p>
            <a:endParaRPr lang="cs-CZ" dirty="0" smtClean="0"/>
          </a:p>
          <a:p>
            <a:pPr marL="0" indent="0"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4. Dokončujeme </a:t>
            </a:r>
            <a:r>
              <a:rPr lang="cs-CZ" sz="6000" dirty="0">
                <a:solidFill>
                  <a:srgbClr val="0070C0"/>
                </a:solidFill>
              </a:rPr>
              <a:t>zavedení </a:t>
            </a:r>
            <a:r>
              <a:rPr lang="cs-CZ" sz="6000" dirty="0" smtClean="0">
                <a:solidFill>
                  <a:srgbClr val="0070C0"/>
                </a:solidFill>
              </a:rPr>
              <a:t>	certifikované </a:t>
            </a:r>
            <a:r>
              <a:rPr lang="cs-CZ" sz="6000" dirty="0">
                <a:solidFill>
                  <a:srgbClr val="0070C0"/>
                </a:solidFill>
              </a:rPr>
              <a:t>zkoušky ALTE </a:t>
            </a:r>
            <a:endParaRPr lang="cs-CZ" sz="6000" dirty="0" smtClean="0">
              <a:solidFill>
                <a:srgbClr val="0070C0"/>
              </a:solidFill>
            </a:endParaRPr>
          </a:p>
          <a:p>
            <a:pPr marL="0" indent="0">
              <a:buNone/>
            </a:pPr>
            <a:r>
              <a:rPr lang="cs-CZ" sz="6000" dirty="0" smtClean="0">
                <a:solidFill>
                  <a:srgbClr val="0070C0"/>
                </a:solidFill>
              </a:rPr>
              <a:t>	– </a:t>
            </a:r>
            <a:r>
              <a:rPr lang="cs-CZ" sz="6000" dirty="0">
                <a:solidFill>
                  <a:srgbClr val="0070C0"/>
                </a:solidFill>
              </a:rPr>
              <a:t>zpoplatněné </a:t>
            </a:r>
            <a:endParaRPr lang="cs-CZ" sz="6000" dirty="0" smtClean="0">
              <a:solidFill>
                <a:srgbClr val="0070C0"/>
              </a:solidFill>
            </a:endParaRPr>
          </a:p>
          <a:p>
            <a:pPr marL="0" indent="0">
              <a:buNone/>
            </a:pPr>
            <a:r>
              <a:rPr lang="cs-CZ" sz="4000" dirty="0" smtClean="0">
                <a:solidFill>
                  <a:srgbClr val="0070C0"/>
                </a:solidFill>
              </a:rPr>
              <a:t>(</a:t>
            </a:r>
            <a:r>
              <a:rPr lang="cs-CZ" sz="4000" dirty="0">
                <a:solidFill>
                  <a:srgbClr val="0070C0"/>
                </a:solidFill>
              </a:rPr>
              <a:t>jinojazyční zájemci dostanou osvědčení o úrovni znalosti jazyka</a:t>
            </a:r>
            <a:r>
              <a:rPr lang="cs-CZ" sz="4000" dirty="0" smtClean="0">
                <a:solidFill>
                  <a:srgbClr val="0070C0"/>
                </a:solidFill>
              </a:rPr>
              <a:t>)</a:t>
            </a:r>
            <a:endParaRPr lang="cs-CZ" sz="40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82200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cs-CZ" dirty="0"/>
          </a:p>
        </p:txBody>
      </p:sp>
      <p:sp>
        <p:nvSpPr>
          <p:cNvPr id="4" name="Rectangle 3"/>
          <p:cNvSpPr/>
          <p:nvPr/>
        </p:nvSpPr>
        <p:spPr>
          <a:xfrm>
            <a:off x="2528047" y="2353234"/>
            <a:ext cx="7113494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6000" dirty="0"/>
              <a:t>V ZAVÁDĚNÍ ZMĚN </a:t>
            </a:r>
            <a:endParaRPr lang="cs-CZ" sz="6000" dirty="0" smtClean="0"/>
          </a:p>
          <a:p>
            <a:pPr marL="0" indent="0" algn="ctr">
              <a:buNone/>
            </a:pPr>
            <a:r>
              <a:rPr lang="cs-CZ" sz="6000" dirty="0" smtClean="0">
                <a:solidFill>
                  <a:schemeClr val="bg1"/>
                </a:solidFill>
              </a:rPr>
              <a:t>JSME PRO </a:t>
            </a:r>
          </a:p>
          <a:p>
            <a:pPr marL="0" indent="0" algn="ctr">
              <a:buNone/>
            </a:pPr>
            <a:r>
              <a:rPr lang="cs-CZ" sz="6000" dirty="0" smtClean="0">
                <a:solidFill>
                  <a:schemeClr val="bg1"/>
                </a:solidFill>
              </a:rPr>
              <a:t>POSTUPNOST</a:t>
            </a:r>
            <a:endParaRPr lang="cs-CZ" sz="6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4077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cs-CZ" dirty="0"/>
          </a:p>
        </p:txBody>
      </p:sp>
      <p:sp>
        <p:nvSpPr>
          <p:cNvPr id="4" name="Rectangle 3"/>
          <p:cNvSpPr/>
          <p:nvPr/>
        </p:nvSpPr>
        <p:spPr>
          <a:xfrm>
            <a:off x="2528047" y="2353234"/>
            <a:ext cx="7113494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6000" dirty="0"/>
              <a:t>V ZAVÁDĚNÍ ZMĚN </a:t>
            </a:r>
            <a:endParaRPr lang="cs-CZ" sz="6000" dirty="0" smtClean="0"/>
          </a:p>
          <a:p>
            <a:pPr marL="0" indent="0" algn="ctr">
              <a:buNone/>
            </a:pPr>
            <a:r>
              <a:rPr lang="cs-CZ" sz="6000" dirty="0" smtClean="0"/>
              <a:t>JSME PRO </a:t>
            </a:r>
          </a:p>
          <a:p>
            <a:pPr marL="0" indent="0" algn="ctr">
              <a:buNone/>
            </a:pPr>
            <a:r>
              <a:rPr lang="cs-CZ" sz="6000" dirty="0" smtClean="0">
                <a:solidFill>
                  <a:schemeClr val="bg1"/>
                </a:solidFill>
              </a:rPr>
              <a:t>POSTUPNOST</a:t>
            </a:r>
            <a:endParaRPr lang="cs-CZ" sz="6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9760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cs-CZ" dirty="0"/>
          </a:p>
        </p:txBody>
      </p:sp>
      <p:sp>
        <p:nvSpPr>
          <p:cNvPr id="4" name="Rectangle 3"/>
          <p:cNvSpPr/>
          <p:nvPr/>
        </p:nvSpPr>
        <p:spPr>
          <a:xfrm>
            <a:off x="2528047" y="2353234"/>
            <a:ext cx="7113494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6000" dirty="0"/>
              <a:t>V ZAVÁDĚNÍ ZMĚN </a:t>
            </a:r>
            <a:endParaRPr lang="cs-CZ" sz="6000" dirty="0" smtClean="0"/>
          </a:p>
          <a:p>
            <a:pPr marL="0" indent="0" algn="ctr">
              <a:buNone/>
            </a:pPr>
            <a:r>
              <a:rPr lang="cs-CZ" sz="6000" dirty="0" smtClean="0"/>
              <a:t>JSME PRO </a:t>
            </a:r>
          </a:p>
          <a:p>
            <a:pPr marL="0" indent="0" algn="ctr">
              <a:buNone/>
            </a:pPr>
            <a:r>
              <a:rPr lang="cs-CZ" sz="6000" dirty="0" smtClean="0"/>
              <a:t>POSTUPNOST</a:t>
            </a:r>
            <a:endParaRPr lang="cs-CZ" sz="6000" dirty="0"/>
          </a:p>
        </p:txBody>
      </p:sp>
    </p:spTree>
    <p:extLst>
      <p:ext uri="{BB962C8B-B14F-4D97-AF65-F5344CB8AC3E}">
        <p14:creationId xmlns:p14="http://schemas.microsoft.com/office/powerpoint/2010/main" val="7158706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cs-CZ" sz="20000" dirty="0" smtClean="0">
                <a:solidFill>
                  <a:srgbClr val="FFC000"/>
                </a:solidFill>
                <a:sym typeface="Wingdings" panose="05000000000000000000" pitchFamily="2" charset="2"/>
              </a:rPr>
              <a:t></a:t>
            </a:r>
            <a:endParaRPr lang="cs-CZ" sz="20000" dirty="0">
              <a:solidFill>
                <a:srgbClr val="FFC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5427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/>
          </p:cNvSpPr>
          <p:nvPr>
            <p:ph type="ctrTitle"/>
          </p:nvPr>
        </p:nvSpPr>
        <p:spPr>
          <a:xfrm>
            <a:off x="1316038" y="675715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Profil ÚBS </a:t>
            </a:r>
          </a:p>
        </p:txBody>
      </p:sp>
      <p:sp>
        <p:nvSpPr>
          <p:cNvPr id="15362" name="Rectangle 3"/>
          <p:cNvSpPr>
            <a:spLocks noGrp="1"/>
          </p:cNvSpPr>
          <p:nvPr>
            <p:ph type="subTitle" idx="1"/>
          </p:nvPr>
        </p:nvSpPr>
        <p:spPr>
          <a:xfrm>
            <a:off x="1316038" y="2447925"/>
            <a:ext cx="9047162" cy="3190875"/>
          </a:xfrm>
        </p:spPr>
        <p:txBody>
          <a:bodyPr/>
          <a:lstStyle/>
          <a:p>
            <a:pPr marL="533400" indent="-533400" algn="l" eaLnBrk="1" hangingPunct="1">
              <a:lnSpc>
                <a:spcPct val="80000"/>
              </a:lnSpc>
            </a:pPr>
            <a:r>
              <a:rPr lang="cs-CZ" sz="4000" dirty="0"/>
              <a:t>Realizujeme 4 typy aktivit: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 smtClean="0"/>
              <a:t>BC </a:t>
            </a:r>
            <a:r>
              <a:rPr lang="cs-CZ" sz="4000" dirty="0"/>
              <a:t>a </a:t>
            </a:r>
            <a:r>
              <a:rPr lang="cs-CZ" sz="4000" dirty="0" smtClean="0"/>
              <a:t>NM studium </a:t>
            </a:r>
            <a:r>
              <a:rPr lang="cs-CZ" sz="4000" dirty="0"/>
              <a:t>oboru </a:t>
            </a:r>
            <a:r>
              <a:rPr lang="cs-CZ" sz="4000" i="1" dirty="0"/>
              <a:t>Čeština pro cizince</a:t>
            </a:r>
            <a:r>
              <a:rPr lang="cs-CZ" sz="4000" dirty="0"/>
              <a:t> (kód ACC1 a ACC5)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/>
              <a:t>Kurzy pro stážisty a postgraduanty (kód ACCE): </a:t>
            </a:r>
            <a:r>
              <a:rPr lang="cs-CZ" sz="4000" dirty="0">
                <a:sym typeface="Symbol" pitchFamily="18" charset="2"/>
              </a:rPr>
              <a:t></a:t>
            </a:r>
            <a:r>
              <a:rPr lang="cs-CZ" sz="4000" dirty="0"/>
              <a:t> 76 studentů /semestr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/>
              <a:t>Program Česká studia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>
                <a:solidFill>
                  <a:schemeClr val="bg1"/>
                </a:solidFill>
              </a:rPr>
              <a:t>Letní školu slovanských studií</a:t>
            </a:r>
          </a:p>
        </p:txBody>
      </p:sp>
    </p:spTree>
    <p:extLst>
      <p:ext uri="{BB962C8B-B14F-4D97-AF65-F5344CB8AC3E}">
        <p14:creationId xmlns:p14="http://schemas.microsoft.com/office/powerpoint/2010/main" val="9968176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/>
          </p:cNvSpPr>
          <p:nvPr>
            <p:ph type="ctrTitle"/>
          </p:nvPr>
        </p:nvSpPr>
        <p:spPr>
          <a:xfrm>
            <a:off x="1316038" y="675715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Profil ÚBS </a:t>
            </a:r>
          </a:p>
        </p:txBody>
      </p:sp>
      <p:sp>
        <p:nvSpPr>
          <p:cNvPr id="15362" name="Rectangle 3"/>
          <p:cNvSpPr>
            <a:spLocks noGrp="1"/>
          </p:cNvSpPr>
          <p:nvPr>
            <p:ph type="subTitle" idx="1"/>
          </p:nvPr>
        </p:nvSpPr>
        <p:spPr>
          <a:xfrm>
            <a:off x="1316038" y="2447925"/>
            <a:ext cx="9047162" cy="3190875"/>
          </a:xfrm>
        </p:spPr>
        <p:txBody>
          <a:bodyPr/>
          <a:lstStyle/>
          <a:p>
            <a:pPr marL="533400" indent="-533400" algn="l" eaLnBrk="1" hangingPunct="1">
              <a:lnSpc>
                <a:spcPct val="80000"/>
              </a:lnSpc>
            </a:pPr>
            <a:r>
              <a:rPr lang="cs-CZ" sz="4000" dirty="0"/>
              <a:t>Realizujeme 4 typy aktivit: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 smtClean="0"/>
              <a:t>BC </a:t>
            </a:r>
            <a:r>
              <a:rPr lang="cs-CZ" sz="4000" dirty="0"/>
              <a:t>a </a:t>
            </a:r>
            <a:r>
              <a:rPr lang="cs-CZ" sz="4000" dirty="0" smtClean="0"/>
              <a:t>NM </a:t>
            </a:r>
            <a:r>
              <a:rPr lang="cs-CZ" sz="4000" dirty="0"/>
              <a:t>studium oboru </a:t>
            </a:r>
            <a:r>
              <a:rPr lang="cs-CZ" sz="4000" i="1" dirty="0"/>
              <a:t>Čeština pro cizince</a:t>
            </a:r>
            <a:r>
              <a:rPr lang="cs-CZ" sz="4000" dirty="0"/>
              <a:t> (kód ACC1 a ACC5)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/>
              <a:t>Kurzy pro stážisty a postgraduanty (kód ACCE): </a:t>
            </a:r>
            <a:r>
              <a:rPr lang="cs-CZ" sz="4000" dirty="0">
                <a:sym typeface="Symbol" pitchFamily="18" charset="2"/>
              </a:rPr>
              <a:t></a:t>
            </a:r>
            <a:r>
              <a:rPr lang="cs-CZ" sz="4000" dirty="0"/>
              <a:t> 76 studentů /semestr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/>
              <a:t>Program Česká studia</a:t>
            </a:r>
          </a:p>
          <a:p>
            <a:pPr marL="533400" indent="-533400" algn="l" eaLnBrk="1" hangingPunct="1">
              <a:lnSpc>
                <a:spcPct val="80000"/>
              </a:lnSpc>
              <a:buFont typeface="Arial" charset="0"/>
              <a:buAutoNum type="arabicParenR"/>
            </a:pPr>
            <a:r>
              <a:rPr lang="cs-CZ" sz="4000" dirty="0"/>
              <a:t>Letní školu slovanských studií</a:t>
            </a:r>
          </a:p>
        </p:txBody>
      </p:sp>
    </p:spTree>
    <p:extLst>
      <p:ext uri="{BB962C8B-B14F-4D97-AF65-F5344CB8AC3E}">
        <p14:creationId xmlns:p14="http://schemas.microsoft.com/office/powerpoint/2010/main" val="13510899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/>
          </p:cNvSpPr>
          <p:nvPr>
            <p:ph type="ctrTitle"/>
          </p:nvPr>
        </p:nvSpPr>
        <p:spPr>
          <a:xfrm>
            <a:off x="914400" y="1009650"/>
            <a:ext cx="10363200" cy="1470025"/>
          </a:xfrm>
        </p:spPr>
        <p:txBody>
          <a:bodyPr anchor="ctr"/>
          <a:lstStyle/>
          <a:p>
            <a:pPr algn="l" eaLnBrk="1" hangingPunct="1"/>
            <a:r>
              <a:rPr lang="cs-CZ" sz="5400" b="1" dirty="0" smtClean="0"/>
              <a:t>Záměr vedení FFUK</a:t>
            </a:r>
          </a:p>
        </p:txBody>
      </p:sp>
      <p:sp>
        <p:nvSpPr>
          <p:cNvPr id="17410" name="Rectangle 3"/>
          <p:cNvSpPr>
            <a:spLocks noGrp="1"/>
          </p:cNvSpPr>
          <p:nvPr>
            <p:ph type="subTitle" idx="1"/>
          </p:nvPr>
        </p:nvSpPr>
        <p:spPr>
          <a:xfrm>
            <a:off x="892175" y="2362200"/>
            <a:ext cx="10312400" cy="3702050"/>
          </a:xfrm>
        </p:spPr>
        <p:txBody>
          <a:bodyPr/>
          <a:lstStyle/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zrušit obor </a:t>
            </a:r>
            <a:r>
              <a:rPr lang="cs-CZ" sz="4000" i="1" dirty="0" smtClean="0">
                <a:solidFill>
                  <a:schemeClr val="bg1"/>
                </a:solidFill>
              </a:rPr>
              <a:t>Čeština pro cizince</a:t>
            </a:r>
            <a:r>
              <a:rPr lang="cs-CZ" sz="4000" dirty="0" smtClean="0">
                <a:solidFill>
                  <a:schemeClr val="bg1"/>
                </a:solidFill>
              </a:rPr>
              <a:t> 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od 1. 1. 2016 změnit ÚBS na servisní pracoviště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to má vést k nárůstu počtu studentů v jiných oborech FF a zároveň </a:t>
            </a:r>
          </a:p>
          <a:p>
            <a:pPr marL="571500" indent="-571500" algn="l" eaLnBrk="1" hangingPunct="1">
              <a:buFont typeface="Arial" panose="020B0604020202020204" pitchFamily="34" charset="0"/>
              <a:buChar char="•"/>
            </a:pPr>
            <a:r>
              <a:rPr lang="cs-CZ" sz="4000" dirty="0" smtClean="0">
                <a:solidFill>
                  <a:schemeClr val="bg1"/>
                </a:solidFill>
              </a:rPr>
              <a:t>k finančnímu přínosu pro FF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629</TotalTime>
  <Words>1528</Words>
  <Application>Microsoft Office PowerPoint</Application>
  <PresentationFormat>Widescreen</PresentationFormat>
  <Paragraphs>354</Paragraphs>
  <Slides>64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64</vt:i4>
      </vt:variant>
    </vt:vector>
  </HeadingPairs>
  <TitlesOfParts>
    <vt:vector size="70" baseType="lpstr">
      <vt:lpstr>Arial</vt:lpstr>
      <vt:lpstr>Calibri</vt:lpstr>
      <vt:lpstr>Calibri Light</vt:lpstr>
      <vt:lpstr>Symbol</vt:lpstr>
      <vt:lpstr>Wingdings</vt:lpstr>
      <vt:lpstr>Office Theme</vt:lpstr>
      <vt:lpstr>Profil ÚBS </vt:lpstr>
      <vt:lpstr>Profil ÚBS </vt:lpstr>
      <vt:lpstr>Profil ÚBS </vt:lpstr>
      <vt:lpstr>Profil ÚBS </vt:lpstr>
      <vt:lpstr>Profil ÚBS </vt:lpstr>
      <vt:lpstr>Profil ÚBS </vt:lpstr>
      <vt:lpstr>Profil ÚBS </vt:lpstr>
      <vt:lpstr>Profil ÚBS </vt:lpstr>
      <vt:lpstr>Záměr vedení FFUK</vt:lpstr>
      <vt:lpstr>Záměr vedení FFUK</vt:lpstr>
      <vt:lpstr>Záměr vedení FFUK</vt:lpstr>
      <vt:lpstr>Záměr vedení FFUK</vt:lpstr>
      <vt:lpstr>Záměr vedení FFUK</vt:lpstr>
      <vt:lpstr>Oborové studium</vt:lpstr>
      <vt:lpstr>Oborové studium</vt:lpstr>
      <vt:lpstr>Oborové studium</vt:lpstr>
      <vt:lpstr>Evaluace</vt:lpstr>
      <vt:lpstr>Evaluace – Co jsme našli</vt:lpstr>
      <vt:lpstr>AVŠAK</vt:lpstr>
      <vt:lpstr>Srovnání</vt:lpstr>
      <vt:lpstr>Zdroj: webové stránky FFUK</vt:lpstr>
      <vt:lpstr>PowerPoint Presentation</vt:lpstr>
      <vt:lpstr>Kurzy pro stážisty a postgraduanty</vt:lpstr>
      <vt:lpstr>ÚBS pořádá</vt:lpstr>
      <vt:lpstr>ÚBS pořádá</vt:lpstr>
      <vt:lpstr>ÚBS pořádá</vt:lpstr>
      <vt:lpstr>Kurzy pro stážisty a postgraduanty</vt:lpstr>
      <vt:lpstr>PowerPoint Presentation</vt:lpstr>
      <vt:lpstr>Zájem o BC studium</vt:lpstr>
      <vt:lpstr>PowerPoint Presentation</vt:lpstr>
      <vt:lpstr>Zájem o NM studium</vt:lpstr>
      <vt:lpstr>PowerPoint Presentation</vt:lpstr>
      <vt:lpstr>Personální zajištění a výhledy</vt:lpstr>
      <vt:lpstr>Personální zajištění a výhledy</vt:lpstr>
      <vt:lpstr>Personální zajištění a výhledy</vt:lpstr>
      <vt:lpstr>Personální zajištění a výhledy</vt:lpstr>
      <vt:lpstr>Personální zajištění a výhledy</vt:lpstr>
      <vt:lpstr>Personální zajištění a výhledy</vt:lpstr>
      <vt:lpstr>Finance – provoz v r. 2015</vt:lpstr>
      <vt:lpstr>Finance – provoz v r. 2015</vt:lpstr>
      <vt:lpstr>Finance – provoz v r. 2015</vt:lpstr>
      <vt:lpstr>Finance – provoz v r. 2015</vt:lpstr>
      <vt:lpstr>Finance – provoz v r. 2015</vt:lpstr>
      <vt:lpstr>Česká studia</vt:lpstr>
      <vt:lpstr>Česká studia</vt:lpstr>
      <vt:lpstr>Letní škola SS</vt:lpstr>
      <vt:lpstr>Letní škola SS</vt:lpstr>
      <vt:lpstr>Letní škola SS</vt:lpstr>
      <vt:lpstr>Závěr koncepce navrhované vedením FF UK</vt:lpstr>
      <vt:lpstr>Závěr koncepce navrhované vedením FF UK</vt:lpstr>
      <vt:lpstr>Poznatky ÚBS</vt:lpstr>
      <vt:lpstr>Poznatky ÚBS</vt:lpstr>
      <vt:lpstr>Poznatky ÚBS</vt:lpstr>
      <vt:lpstr>Poznatky ÚBS</vt:lpstr>
      <vt:lpstr>Poznatky ÚBS</vt:lpstr>
      <vt:lpstr>Poznatky ÚBS</vt:lpstr>
      <vt:lpstr>Návrhy ÚBS</vt:lpstr>
      <vt:lpstr>Návrhy ÚBS</vt:lpstr>
      <vt:lpstr>Návrhy ÚBS</vt:lpstr>
      <vt:lpstr>Návrhy ÚBS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Ilona admin</dc:creator>
  <cp:lastModifiedBy>Ilona admin</cp:lastModifiedBy>
  <cp:revision>68</cp:revision>
  <dcterms:created xsi:type="dcterms:W3CDTF">2015-05-12T21:10:01Z</dcterms:created>
  <dcterms:modified xsi:type="dcterms:W3CDTF">2015-05-14T10:31:42Z</dcterms:modified>
</cp:coreProperties>
</file>