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276" r:id="rId10"/>
    <p:sldId id="319" r:id="rId11"/>
    <p:sldId id="320" r:id="rId12"/>
    <p:sldId id="321" r:id="rId13"/>
    <p:sldId id="322" r:id="rId14"/>
    <p:sldId id="280" r:id="rId15"/>
    <p:sldId id="323" r:id="rId16"/>
    <p:sldId id="324" r:id="rId17"/>
    <p:sldId id="325" r:id="rId18"/>
    <p:sldId id="327" r:id="rId19"/>
    <p:sldId id="326" r:id="rId20"/>
    <p:sldId id="329" r:id="rId21"/>
    <p:sldId id="308" r:id="rId22"/>
    <p:sldId id="309" r:id="rId23"/>
    <p:sldId id="279" r:id="rId24"/>
    <p:sldId id="331" r:id="rId25"/>
    <p:sldId id="365" r:id="rId26"/>
    <p:sldId id="332" r:id="rId27"/>
    <p:sldId id="330" r:id="rId28"/>
    <p:sldId id="318" r:id="rId29"/>
    <p:sldId id="334" r:id="rId30"/>
    <p:sldId id="313" r:id="rId31"/>
    <p:sldId id="335" r:id="rId32"/>
    <p:sldId id="316" r:id="rId33"/>
    <p:sldId id="338" r:id="rId34"/>
    <p:sldId id="343" r:id="rId35"/>
    <p:sldId id="340" r:id="rId36"/>
    <p:sldId id="344" r:id="rId37"/>
    <p:sldId id="342" r:id="rId38"/>
    <p:sldId id="339" r:id="rId39"/>
    <p:sldId id="287" r:id="rId40"/>
    <p:sldId id="345" r:id="rId41"/>
    <p:sldId id="346" r:id="rId42"/>
    <p:sldId id="347" r:id="rId43"/>
    <p:sldId id="348" r:id="rId44"/>
    <p:sldId id="352" r:id="rId45"/>
    <p:sldId id="364" r:id="rId46"/>
    <p:sldId id="290" r:id="rId47"/>
    <p:sldId id="353" r:id="rId48"/>
    <p:sldId id="286" r:id="rId49"/>
    <p:sldId id="355" r:id="rId50"/>
    <p:sldId id="354" r:id="rId51"/>
    <p:sldId id="300" r:id="rId52"/>
    <p:sldId id="356" r:id="rId53"/>
    <p:sldId id="360" r:id="rId54"/>
    <p:sldId id="357" r:id="rId55"/>
    <p:sldId id="358" r:id="rId56"/>
    <p:sldId id="359" r:id="rId57"/>
    <p:sldId id="301" r:id="rId58"/>
    <p:sldId id="361" r:id="rId59"/>
    <p:sldId id="362" r:id="rId60"/>
    <p:sldId id="363" r:id="rId61"/>
    <p:sldId id="304" r:id="rId62"/>
    <p:sldId id="303" r:id="rId63"/>
    <p:sldId id="302" r:id="rId64"/>
    <p:sldId id="305" r:id="rId65"/>
  </p:sldIdLst>
  <p:sldSz cx="12192000" cy="6858000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01" autoAdjust="0"/>
    <p:restoredTop sz="94660"/>
  </p:normalViewPr>
  <p:slideViewPr>
    <p:cSldViewPr snapToGrid="0">
      <p:cViewPr varScale="1">
        <p:scale>
          <a:sx n="71" d="100"/>
          <a:sy n="71" d="100"/>
        </p:scale>
        <p:origin x="52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lona%20admin\Documents\Akreditace\evaluace%20UB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lona%20admin\Documents\Akreditace\z&#225;jem%20student&#367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lona%20admin\Documents\Akreditace\z&#225;jem%20student&#367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800" dirty="0"/>
              <a:t>Evaluace </a:t>
            </a:r>
            <a:r>
              <a:rPr lang="cs-CZ" sz="2800" dirty="0" smtClean="0"/>
              <a:t>ÚBS</a:t>
            </a:r>
            <a:endParaRPr lang="cs-CZ" sz="2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9.5826803924877649E-2"/>
          <c:y val="0.13661221712661537"/>
          <c:w val="0.82579192065679208"/>
          <c:h val="0.46640319959256604"/>
        </c:manualLayout>
      </c:layout>
      <c:lineChart>
        <c:grouping val="standard"/>
        <c:varyColors val="0"/>
        <c:ser>
          <c:idx val="0"/>
          <c:order val="0"/>
          <c:tx>
            <c:strRef>
              <c:f>Sheet1!$B$20</c:f>
              <c:strCache>
                <c:ptCount val="1"/>
                <c:pt idx="0">
                  <c:v>FFUK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dLbl>
              <c:idx val="9"/>
              <c:layout>
                <c:manualLayout>
                  <c:x val="8.2432815864190781E-3"/>
                  <c:y val="-6.132756306960463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chemeClr val="accent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Sheet1!$A$21:$A$30</c:f>
              <c:strCache>
                <c:ptCount val="10"/>
                <c:pt idx="0">
                  <c:v>9/10 Let.sem.</c:v>
                </c:pt>
                <c:pt idx="1">
                  <c:v>10/11 Zim.sem.</c:v>
                </c:pt>
                <c:pt idx="2">
                  <c:v>10/11 Let.sem.</c:v>
                </c:pt>
                <c:pt idx="3">
                  <c:v>11/12 Zim.sem.</c:v>
                </c:pt>
                <c:pt idx="4">
                  <c:v>11/12 Let.sem.</c:v>
                </c:pt>
                <c:pt idx="5">
                  <c:v>12/13 Zim.sem.</c:v>
                </c:pt>
                <c:pt idx="6">
                  <c:v>12/13 Let.sem.</c:v>
                </c:pt>
                <c:pt idx="7">
                  <c:v>13/14 Zim.sem</c:v>
                </c:pt>
                <c:pt idx="8">
                  <c:v>13/14 Let.sem</c:v>
                </c:pt>
                <c:pt idx="9">
                  <c:v>14/15  Zim.sem.</c:v>
                </c:pt>
              </c:strCache>
            </c:strRef>
          </c:cat>
          <c:val>
            <c:numRef>
              <c:f>Sheet1!$B$21:$B$30</c:f>
              <c:numCache>
                <c:formatCode>General</c:formatCode>
                <c:ptCount val="10"/>
                <c:pt idx="5">
                  <c:v>73.099999999999994</c:v>
                </c:pt>
                <c:pt idx="6">
                  <c:v>73.900000000000006</c:v>
                </c:pt>
                <c:pt idx="7">
                  <c:v>74.3</c:v>
                </c:pt>
                <c:pt idx="8">
                  <c:v>75.3</c:v>
                </c:pt>
                <c:pt idx="9">
                  <c:v>75.2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Sheet1!$C$20</c:f>
              <c:strCache>
                <c:ptCount val="1"/>
                <c:pt idx="0">
                  <c:v>UBS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dLbl>
              <c:idx val="0"/>
              <c:layout>
                <c:manualLayout>
                  <c:x val="-2.5907456414459979E-2"/>
                  <c:y val="4.0885042046402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5.8880582760136267E-3"/>
                  <c:y val="3.8840789944082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1.1776116552027255E-3"/>
                  <c:y val="-4.90620504556831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3552233104054509E-3"/>
                  <c:y val="-2.65752773301616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3552233104054509E-3"/>
                  <c:y val="-4.29292941487227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39600" tIns="19050" rIns="38100" bIns="18000" anchor="ctr" anchorCtr="0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Sheet1!$A$21:$A$30</c:f>
              <c:strCache>
                <c:ptCount val="10"/>
                <c:pt idx="0">
                  <c:v>9/10 Let.sem.</c:v>
                </c:pt>
                <c:pt idx="1">
                  <c:v>10/11 Zim.sem.</c:v>
                </c:pt>
                <c:pt idx="2">
                  <c:v>10/11 Let.sem.</c:v>
                </c:pt>
                <c:pt idx="3">
                  <c:v>11/12 Zim.sem.</c:v>
                </c:pt>
                <c:pt idx="4">
                  <c:v>11/12 Let.sem.</c:v>
                </c:pt>
                <c:pt idx="5">
                  <c:v>12/13 Zim.sem.</c:v>
                </c:pt>
                <c:pt idx="6">
                  <c:v>12/13 Let.sem.</c:v>
                </c:pt>
                <c:pt idx="7">
                  <c:v>13/14 Zim.sem</c:v>
                </c:pt>
                <c:pt idx="8">
                  <c:v>13/14 Let.sem</c:v>
                </c:pt>
                <c:pt idx="9">
                  <c:v>14/15  Zim.sem.</c:v>
                </c:pt>
              </c:strCache>
            </c:strRef>
          </c:cat>
          <c:val>
            <c:numRef>
              <c:f>Sheet1!$C$21:$C$30</c:f>
              <c:numCache>
                <c:formatCode>General</c:formatCode>
                <c:ptCount val="10"/>
                <c:pt idx="0">
                  <c:v>77</c:v>
                </c:pt>
                <c:pt idx="1">
                  <c:v>77</c:v>
                </c:pt>
                <c:pt idx="2">
                  <c:v>80</c:v>
                </c:pt>
                <c:pt idx="3">
                  <c:v>78</c:v>
                </c:pt>
                <c:pt idx="4">
                  <c:v>76</c:v>
                </c:pt>
                <c:pt idx="5">
                  <c:v>72.2</c:v>
                </c:pt>
                <c:pt idx="6">
                  <c:v>76.099999999999994</c:v>
                </c:pt>
                <c:pt idx="7">
                  <c:v>73.900000000000006</c:v>
                </c:pt>
                <c:pt idx="8">
                  <c:v>75.900000000000006</c:v>
                </c:pt>
                <c:pt idx="9">
                  <c:v>78.7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9874440"/>
        <c:axId val="199874832"/>
      </c:lineChart>
      <c:catAx>
        <c:axId val="199874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ysClr val="windowText" lastClr="000000"/>
                    </a:solidFill>
                  </a:rPr>
                  <a:t>Semestr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99874832"/>
        <c:crosses val="autoZero"/>
        <c:auto val="1"/>
        <c:lblAlgn val="ctr"/>
        <c:lblOffset val="100"/>
        <c:noMultiLvlLbl val="0"/>
      </c:catAx>
      <c:valAx>
        <c:axId val="199874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>
                    <a:solidFill>
                      <a:sysClr val="windowText" lastClr="000000"/>
                    </a:solidFill>
                  </a:rPr>
                  <a:t>Evaluace</a:t>
                </a:r>
                <a:r>
                  <a:rPr lang="cs-CZ" baseline="0">
                    <a:solidFill>
                      <a:sysClr val="windowText" lastClr="000000"/>
                    </a:solidFill>
                  </a:rPr>
                  <a:t> v % </a:t>
                </a:r>
                <a:endParaRPr lang="cs-CZ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99874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3600" b="1" dirty="0" smtClean="0"/>
              <a:t>Zájem o BC studium</a:t>
            </a:r>
            <a:endParaRPr lang="cs-CZ" sz="3600" b="1" dirty="0"/>
          </a:p>
        </c:rich>
      </c:tx>
      <c:layout>
        <c:manualLayout>
          <c:xMode val="edge"/>
          <c:yMode val="edge"/>
          <c:x val="8.5784030293334521E-2"/>
          <c:y val="1.789709424468907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BC_přijímačky!$B$1</c:f>
              <c:strCache>
                <c:ptCount val="1"/>
                <c:pt idx="0">
                  <c:v>BH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BC_přijímačky!$A$2:$A$9</c:f>
              <c:strCache>
                <c:ptCount val="8"/>
                <c:pt idx="0">
                  <c:v>2008 / 2009</c:v>
                </c:pt>
                <c:pt idx="1">
                  <c:v>2009 / 2010</c:v>
                </c:pt>
                <c:pt idx="2">
                  <c:v>2010 / 2011</c:v>
                </c:pt>
                <c:pt idx="3">
                  <c:v>2011 / 2012</c:v>
                </c:pt>
                <c:pt idx="4">
                  <c:v>2012 / 2013</c:v>
                </c:pt>
                <c:pt idx="5">
                  <c:v>2013 / 2014</c:v>
                </c:pt>
                <c:pt idx="6">
                  <c:v>2014 /2015</c:v>
                </c:pt>
                <c:pt idx="7">
                  <c:v>2015 /2016</c:v>
                </c:pt>
              </c:strCache>
            </c:strRef>
          </c:cat>
          <c:val>
            <c:numRef>
              <c:f>BC_přijímačky!$B$2:$B$9</c:f>
              <c:numCache>
                <c:formatCode>General</c:formatCode>
                <c:ptCount val="8"/>
                <c:pt idx="0">
                  <c:v>39</c:v>
                </c:pt>
                <c:pt idx="1">
                  <c:v>75</c:v>
                </c:pt>
                <c:pt idx="2">
                  <c:v>85</c:v>
                </c:pt>
                <c:pt idx="3">
                  <c:v>81</c:v>
                </c:pt>
                <c:pt idx="4">
                  <c:v>63</c:v>
                </c:pt>
                <c:pt idx="5">
                  <c:v>93</c:v>
                </c:pt>
                <c:pt idx="6">
                  <c:v>85</c:v>
                </c:pt>
                <c:pt idx="7">
                  <c:v>86</c:v>
                </c:pt>
              </c:numCache>
            </c:numRef>
          </c:val>
        </c:ser>
        <c:ser>
          <c:idx val="1"/>
          <c:order val="1"/>
          <c:tx>
            <c:strRef>
              <c:f>BC_přijímačky!$C$1</c:f>
              <c:strCache>
                <c:ptCount val="1"/>
                <c:pt idx="0">
                  <c:v>BP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BC_přijímačky!$A$2:$A$9</c:f>
              <c:strCache>
                <c:ptCount val="8"/>
                <c:pt idx="0">
                  <c:v>2008 / 2009</c:v>
                </c:pt>
                <c:pt idx="1">
                  <c:v>2009 / 2010</c:v>
                </c:pt>
                <c:pt idx="2">
                  <c:v>2010 / 2011</c:v>
                </c:pt>
                <c:pt idx="3">
                  <c:v>2011 / 2012</c:v>
                </c:pt>
                <c:pt idx="4">
                  <c:v>2012 / 2013</c:v>
                </c:pt>
                <c:pt idx="5">
                  <c:v>2013 / 2014</c:v>
                </c:pt>
                <c:pt idx="6">
                  <c:v>2014 /2015</c:v>
                </c:pt>
                <c:pt idx="7">
                  <c:v>2015 /2016</c:v>
                </c:pt>
              </c:strCache>
            </c:strRef>
          </c:cat>
          <c:val>
            <c:numRef>
              <c:f>BC_přijímačky!$C$2:$C$9</c:f>
              <c:numCache>
                <c:formatCode>General</c:formatCode>
                <c:ptCount val="8"/>
                <c:pt idx="0">
                  <c:v>23</c:v>
                </c:pt>
                <c:pt idx="1">
                  <c:v>27</c:v>
                </c:pt>
                <c:pt idx="2">
                  <c:v>27</c:v>
                </c:pt>
                <c:pt idx="3">
                  <c:v>20</c:v>
                </c:pt>
                <c:pt idx="4">
                  <c:v>22</c:v>
                </c:pt>
                <c:pt idx="5">
                  <c:v>21</c:v>
                </c:pt>
                <c:pt idx="6">
                  <c:v>21</c:v>
                </c:pt>
              </c:numCache>
            </c:numRef>
          </c:val>
        </c:ser>
        <c:ser>
          <c:idx val="2"/>
          <c:order val="2"/>
          <c:tx>
            <c:strRef>
              <c:f>BC_přijímačky!$D$1</c:f>
              <c:strCache>
                <c:ptCount val="1"/>
                <c:pt idx="0">
                  <c:v>BN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BC_přijímačky!$A$2:$A$9</c:f>
              <c:strCache>
                <c:ptCount val="8"/>
                <c:pt idx="0">
                  <c:v>2008 / 2009</c:v>
                </c:pt>
                <c:pt idx="1">
                  <c:v>2009 / 2010</c:v>
                </c:pt>
                <c:pt idx="2">
                  <c:v>2010 / 2011</c:v>
                </c:pt>
                <c:pt idx="3">
                  <c:v>2011 / 2012</c:v>
                </c:pt>
                <c:pt idx="4">
                  <c:v>2012 / 2013</c:v>
                </c:pt>
                <c:pt idx="5">
                  <c:v>2013 / 2014</c:v>
                </c:pt>
                <c:pt idx="6">
                  <c:v>2014 /2015</c:v>
                </c:pt>
                <c:pt idx="7">
                  <c:v>2015 /2016</c:v>
                </c:pt>
              </c:strCache>
            </c:strRef>
          </c:cat>
          <c:val>
            <c:numRef>
              <c:f>BC_přijímačky!$D$2:$D$9</c:f>
              <c:numCache>
                <c:formatCode>General</c:formatCode>
                <c:ptCount val="8"/>
                <c:pt idx="0">
                  <c:v>22</c:v>
                </c:pt>
                <c:pt idx="1">
                  <c:v>22</c:v>
                </c:pt>
                <c:pt idx="2">
                  <c:v>24</c:v>
                </c:pt>
                <c:pt idx="3">
                  <c:v>15</c:v>
                </c:pt>
                <c:pt idx="4">
                  <c:v>19</c:v>
                </c:pt>
                <c:pt idx="5">
                  <c:v>14</c:v>
                </c:pt>
                <c:pt idx="6">
                  <c:v>13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99875224"/>
        <c:axId val="199876008"/>
      </c:barChart>
      <c:catAx>
        <c:axId val="199875224"/>
        <c:scaling>
          <c:orientation val="minMax"/>
        </c:scaling>
        <c:delete val="0"/>
        <c:axPos val="b"/>
        <c:title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99876008"/>
        <c:crosses val="autoZero"/>
        <c:auto val="1"/>
        <c:lblAlgn val="ctr"/>
        <c:lblOffset val="100"/>
        <c:noMultiLvlLbl val="0"/>
      </c:catAx>
      <c:valAx>
        <c:axId val="199876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99875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8303076042127744"/>
          <c:y val="3.2205327866311299E-2"/>
          <c:w val="0.39399966357429111"/>
          <c:h val="4.96737373811393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4000" b="1" dirty="0" smtClean="0"/>
              <a:t>Zájem o </a:t>
            </a:r>
            <a:r>
              <a:rPr lang="cs-CZ" sz="4000" b="1" baseline="0" dirty="0" smtClean="0"/>
              <a:t>NM studium</a:t>
            </a:r>
            <a:endParaRPr lang="en-US" sz="4000" b="1" dirty="0"/>
          </a:p>
        </c:rich>
      </c:tx>
      <c:layout>
        <c:manualLayout>
          <c:xMode val="edge"/>
          <c:yMode val="edge"/>
          <c:x val="1.8203716160113261E-2"/>
          <c:y val="1.97044334975369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5.8869227642344611E-2"/>
          <c:y val="0.14544338854194949"/>
          <c:w val="0.94113077235765541"/>
          <c:h val="0.654001008494627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NM_přijímačky!$B$1</c:f>
              <c:strCache>
                <c:ptCount val="1"/>
                <c:pt idx="0">
                  <c:v>MH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NM_přijímačky!$A$2:$A$9</c:f>
              <c:strCache>
                <c:ptCount val="8"/>
                <c:pt idx="0">
                  <c:v>2008 / 2009</c:v>
                </c:pt>
                <c:pt idx="1">
                  <c:v>2009 / 2010</c:v>
                </c:pt>
                <c:pt idx="2">
                  <c:v>2010 / 2011</c:v>
                </c:pt>
                <c:pt idx="3">
                  <c:v>2011 / 2012</c:v>
                </c:pt>
                <c:pt idx="4">
                  <c:v>2012 / 2013</c:v>
                </c:pt>
                <c:pt idx="5">
                  <c:v>2013 / 2014</c:v>
                </c:pt>
                <c:pt idx="6">
                  <c:v>2014 /2015</c:v>
                </c:pt>
                <c:pt idx="7">
                  <c:v>2015 /2016</c:v>
                </c:pt>
              </c:strCache>
            </c:strRef>
          </c:cat>
          <c:val>
            <c:numRef>
              <c:f>NM_přijímačky!$B$2:$B$9</c:f>
              <c:numCache>
                <c:formatCode>General</c:formatCode>
                <c:ptCount val="8"/>
                <c:pt idx="0">
                  <c:v>7</c:v>
                </c:pt>
                <c:pt idx="1">
                  <c:v>24</c:v>
                </c:pt>
                <c:pt idx="2">
                  <c:v>28</c:v>
                </c:pt>
                <c:pt idx="3">
                  <c:v>29</c:v>
                </c:pt>
                <c:pt idx="4">
                  <c:v>27</c:v>
                </c:pt>
                <c:pt idx="5">
                  <c:v>28</c:v>
                </c:pt>
                <c:pt idx="6">
                  <c:v>19</c:v>
                </c:pt>
                <c:pt idx="7">
                  <c:v>33</c:v>
                </c:pt>
              </c:numCache>
            </c:numRef>
          </c:val>
        </c:ser>
        <c:ser>
          <c:idx val="1"/>
          <c:order val="1"/>
          <c:tx>
            <c:strRef>
              <c:f>NM_přijímačky!$C$1</c:f>
              <c:strCache>
                <c:ptCount val="1"/>
                <c:pt idx="0">
                  <c:v>MP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NM_přijímačky!$A$2:$A$9</c:f>
              <c:strCache>
                <c:ptCount val="8"/>
                <c:pt idx="0">
                  <c:v>2008 / 2009</c:v>
                </c:pt>
                <c:pt idx="1">
                  <c:v>2009 / 2010</c:v>
                </c:pt>
                <c:pt idx="2">
                  <c:v>2010 / 2011</c:v>
                </c:pt>
                <c:pt idx="3">
                  <c:v>2011 / 2012</c:v>
                </c:pt>
                <c:pt idx="4">
                  <c:v>2012 / 2013</c:v>
                </c:pt>
                <c:pt idx="5">
                  <c:v>2013 / 2014</c:v>
                </c:pt>
                <c:pt idx="6">
                  <c:v>2014 /2015</c:v>
                </c:pt>
                <c:pt idx="7">
                  <c:v>2015 /2016</c:v>
                </c:pt>
              </c:strCache>
            </c:strRef>
          </c:cat>
          <c:val>
            <c:numRef>
              <c:f>NM_přijímačky!$C$2:$C$9</c:f>
              <c:numCache>
                <c:formatCode>General</c:formatCode>
                <c:ptCount val="8"/>
                <c:pt idx="0">
                  <c:v>6</c:v>
                </c:pt>
                <c:pt idx="1">
                  <c:v>14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  <c:pt idx="5">
                  <c:v>11</c:v>
                </c:pt>
                <c:pt idx="6">
                  <c:v>6</c:v>
                </c:pt>
              </c:numCache>
            </c:numRef>
          </c:val>
        </c:ser>
        <c:ser>
          <c:idx val="2"/>
          <c:order val="2"/>
          <c:tx>
            <c:strRef>
              <c:f>NM_přijímačky!$D$1</c:f>
              <c:strCache>
                <c:ptCount val="1"/>
                <c:pt idx="0">
                  <c:v>MN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NM_přijímačky!$A$2:$A$9</c:f>
              <c:strCache>
                <c:ptCount val="8"/>
                <c:pt idx="0">
                  <c:v>2008 / 2009</c:v>
                </c:pt>
                <c:pt idx="1">
                  <c:v>2009 / 2010</c:v>
                </c:pt>
                <c:pt idx="2">
                  <c:v>2010 / 2011</c:v>
                </c:pt>
                <c:pt idx="3">
                  <c:v>2011 / 2012</c:v>
                </c:pt>
                <c:pt idx="4">
                  <c:v>2012 / 2013</c:v>
                </c:pt>
                <c:pt idx="5">
                  <c:v>2013 / 2014</c:v>
                </c:pt>
                <c:pt idx="6">
                  <c:v>2014 /2015</c:v>
                </c:pt>
                <c:pt idx="7">
                  <c:v>2015 /2016</c:v>
                </c:pt>
              </c:strCache>
            </c:strRef>
          </c:cat>
          <c:val>
            <c:numRef>
              <c:f>NM_přijímačky!$D$2:$D$9</c:f>
              <c:numCache>
                <c:formatCode>General</c:formatCode>
                <c:ptCount val="8"/>
                <c:pt idx="0">
                  <c:v>4</c:v>
                </c:pt>
                <c:pt idx="1">
                  <c:v>8</c:v>
                </c:pt>
                <c:pt idx="2">
                  <c:v>11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1861368"/>
        <c:axId val="201859800"/>
      </c:barChart>
      <c:catAx>
        <c:axId val="201861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01859800"/>
        <c:crosses val="autoZero"/>
        <c:auto val="1"/>
        <c:lblAlgn val="ctr"/>
        <c:lblOffset val="100"/>
        <c:noMultiLvlLbl val="0"/>
      </c:catAx>
      <c:valAx>
        <c:axId val="201859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01861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0349356624893271"/>
          <c:y val="3.6935572708583844E-2"/>
          <c:w val="0.49576971012474985"/>
          <c:h val="5.46900430549629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BA0D8-0F29-4700-B84B-D60A56BA87C0}" type="datetimeFigureOut">
              <a:rPr lang="cs-CZ"/>
              <a:pPr>
                <a:defRPr/>
              </a:pPr>
              <a:t>14. 5. 2015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E6F4B-C726-41D7-B0A8-3B1B92F9651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930D2-ABD3-4E5C-93D4-89C4E2503879}" type="datetimeFigureOut">
              <a:rPr lang="cs-CZ"/>
              <a:pPr>
                <a:defRPr/>
              </a:pPr>
              <a:t>14. 5. 2015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AE7B5-3070-4207-BE7E-E6121DAF2EA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4828B-61E8-4515-A54C-B8DEC6B360D3}" type="datetimeFigureOut">
              <a:rPr lang="cs-CZ"/>
              <a:pPr>
                <a:defRPr/>
              </a:pPr>
              <a:t>14. 5. 2015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8FDDA-08A1-4E5F-B88D-8B6ED160869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10515600" cy="2098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4076700"/>
            <a:ext cx="10515600" cy="2100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3B17F-B849-4CD4-8BAE-8FFC2247176B}" type="datetimeFigureOut">
              <a:rPr lang="cs-CZ"/>
              <a:pPr>
                <a:defRPr/>
              </a:pPr>
              <a:t>14. 5. 2015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0D05D-6E84-4888-87D0-CC2ED943282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72200" y="1825625"/>
            <a:ext cx="5181600" cy="2098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72200" y="4076700"/>
            <a:ext cx="5181600" cy="2100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ED2A2-C34F-4498-B812-EDDEAAC666E8}" type="datetimeFigureOut">
              <a:rPr lang="cs-CZ"/>
              <a:pPr>
                <a:defRPr/>
              </a:pPr>
              <a:t>14. 5. 2015</a:t>
            </a:fld>
            <a:endParaRPr lang="cs-CZ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6C59D-CAFC-47E7-ABAD-5A17F4C7F44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C7330-7170-4276-B902-2FCC16F3D970}" type="datetimeFigureOut">
              <a:rPr lang="cs-CZ"/>
              <a:pPr>
                <a:defRPr/>
              </a:pPr>
              <a:t>14. 5. 2015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43A65-38A8-489D-9F6E-19473286CF6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1241D-F631-44A3-8AAC-2EA07DE32C88}" type="datetimeFigureOut">
              <a:rPr lang="cs-CZ"/>
              <a:pPr>
                <a:defRPr/>
              </a:pPr>
              <a:t>14. 5. 2015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079FE-60E0-4020-978D-0CA33A025B9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6C73D-5692-4154-9649-C3245436E6F0}" type="datetimeFigureOut">
              <a:rPr lang="cs-CZ"/>
              <a:pPr>
                <a:defRPr/>
              </a:pPr>
              <a:t>14. 5. 2015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54CEC-E2A4-4B9C-B111-9DA2BD0A100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FD5FE-2416-4A29-A3BC-02700EC2668F}" type="datetimeFigureOut">
              <a:rPr lang="cs-CZ"/>
              <a:pPr>
                <a:defRPr/>
              </a:pPr>
              <a:t>14. 5. 2015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37019-5A18-4D31-B131-428B6A6054E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094F3-E8DE-4696-89E6-96D659DA1A59}" type="datetimeFigureOut">
              <a:rPr lang="cs-CZ"/>
              <a:pPr>
                <a:defRPr/>
              </a:pPr>
              <a:t>14. 5. 2015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8F3C3-FE21-474A-950F-CA68BF91424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0CD63-306D-489A-98B6-BDE0CE86B2B6}" type="datetimeFigureOut">
              <a:rPr lang="cs-CZ"/>
              <a:pPr>
                <a:defRPr/>
              </a:pPr>
              <a:t>14. 5. 2015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D02F5-77B9-4D83-9576-3E445752B2D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CCD2A-C204-489E-86B4-984F93AE7A15}" type="datetimeFigureOut">
              <a:rPr lang="cs-CZ"/>
              <a:pPr>
                <a:defRPr/>
              </a:pPr>
              <a:t>14. 5. 2015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D9B05-9354-4A61-B213-C6ECE80C546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9C996-D319-4BA0-BF79-A4A63BC7629E}" type="datetimeFigureOut">
              <a:rPr lang="cs-CZ"/>
              <a:pPr>
                <a:defRPr/>
              </a:pPr>
              <a:t>14. 5. 2015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21D3E-7B3B-44E4-97A1-94D7FC1B203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cs-CZ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F2D7CB-9F66-4A4F-8F6B-F87A74FEB37D}" type="datetimeFigureOut">
              <a:rPr lang="cs-CZ"/>
              <a:pPr>
                <a:defRPr/>
              </a:pPr>
              <a:t>14. 5. 2015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C92EE7-FEDE-4B0C-8099-5465693D3DB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ctrTitle"/>
          </p:nvPr>
        </p:nvSpPr>
        <p:spPr>
          <a:xfrm>
            <a:off x="1316038" y="675715"/>
            <a:ext cx="10363200" cy="1470025"/>
          </a:xfrm>
        </p:spPr>
        <p:txBody>
          <a:bodyPr anchor="ctr"/>
          <a:lstStyle/>
          <a:p>
            <a:pPr algn="l" eaLnBrk="1" hangingPunct="1"/>
            <a:r>
              <a:rPr lang="cs-CZ" sz="5400" b="1" dirty="0" smtClean="0"/>
              <a:t>Profil ÚBS 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subTitle" idx="1"/>
          </p:nvPr>
        </p:nvSpPr>
        <p:spPr>
          <a:xfrm>
            <a:off x="1316038" y="2447925"/>
            <a:ext cx="9047162" cy="3190875"/>
          </a:xfrm>
        </p:spPr>
        <p:txBody>
          <a:bodyPr/>
          <a:lstStyle/>
          <a:p>
            <a:pPr algn="l" eaLnBrk="1" hangingPunct="1"/>
            <a:r>
              <a:rPr lang="cs-CZ" sz="4000" dirty="0" smtClean="0">
                <a:solidFill>
                  <a:schemeClr val="bg1"/>
                </a:solidFill>
              </a:rPr>
              <a:t>Jediné akad. pracoviště v ČR nabízí dvoustupňové studium Čeština pro cizince</a:t>
            </a:r>
          </a:p>
          <a:p>
            <a:pPr algn="l" eaLnBrk="1" hangingPunct="1"/>
            <a:endParaRPr lang="cs-CZ" sz="4000" dirty="0" smtClean="0">
              <a:solidFill>
                <a:schemeClr val="bg1"/>
              </a:solidFill>
            </a:endParaRPr>
          </a:p>
          <a:p>
            <a:pPr algn="l" eaLnBrk="1" hangingPunct="1"/>
            <a:r>
              <a:rPr lang="cs-CZ" sz="4000" dirty="0" smtClean="0">
                <a:solidFill>
                  <a:schemeClr val="bg1"/>
                </a:solidFill>
              </a:rPr>
              <a:t>Opora zahraničním bohemistikám</a:t>
            </a:r>
          </a:p>
        </p:txBody>
      </p:sp>
    </p:spTree>
    <p:extLst>
      <p:ext uri="{BB962C8B-B14F-4D97-AF65-F5344CB8AC3E}">
        <p14:creationId xmlns:p14="http://schemas.microsoft.com/office/powerpoint/2010/main" val="44612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ctrTitle"/>
          </p:nvPr>
        </p:nvSpPr>
        <p:spPr>
          <a:xfrm>
            <a:off x="914400" y="1009650"/>
            <a:ext cx="10363200" cy="1470025"/>
          </a:xfrm>
        </p:spPr>
        <p:txBody>
          <a:bodyPr anchor="ctr"/>
          <a:lstStyle/>
          <a:p>
            <a:pPr algn="l" eaLnBrk="1" hangingPunct="1"/>
            <a:r>
              <a:rPr lang="cs-CZ" sz="5400" b="1" dirty="0" smtClean="0"/>
              <a:t>Záměr vedení FFUK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subTitle" idx="1"/>
          </p:nvPr>
        </p:nvSpPr>
        <p:spPr>
          <a:xfrm>
            <a:off x="892175" y="2362200"/>
            <a:ext cx="10312400" cy="3702050"/>
          </a:xfrm>
        </p:spPr>
        <p:txBody>
          <a:bodyPr/>
          <a:lstStyle/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/>
              <a:t>zrušit obor </a:t>
            </a:r>
            <a:r>
              <a:rPr lang="cs-CZ" sz="4000" i="1" dirty="0" smtClean="0"/>
              <a:t>Čeština pro cizince</a:t>
            </a:r>
            <a:r>
              <a:rPr lang="cs-CZ" sz="4000" dirty="0" smtClean="0"/>
              <a:t> 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>
                <a:solidFill>
                  <a:schemeClr val="bg1"/>
                </a:solidFill>
              </a:rPr>
              <a:t>od 1. 1. 2016 změnit ÚBS na servisní pracoviště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>
                <a:solidFill>
                  <a:schemeClr val="bg1"/>
                </a:solidFill>
              </a:rPr>
              <a:t>to má vést k nárůstu počtu studentů v jiných oborech FF a zároveň 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>
                <a:solidFill>
                  <a:schemeClr val="bg1"/>
                </a:solidFill>
              </a:rPr>
              <a:t>k finančnímu přínosu pro FF</a:t>
            </a:r>
          </a:p>
        </p:txBody>
      </p:sp>
    </p:spTree>
    <p:extLst>
      <p:ext uri="{BB962C8B-B14F-4D97-AF65-F5344CB8AC3E}">
        <p14:creationId xmlns:p14="http://schemas.microsoft.com/office/powerpoint/2010/main" val="35349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ctrTitle"/>
          </p:nvPr>
        </p:nvSpPr>
        <p:spPr>
          <a:xfrm>
            <a:off x="914400" y="1009650"/>
            <a:ext cx="10363200" cy="1470025"/>
          </a:xfrm>
        </p:spPr>
        <p:txBody>
          <a:bodyPr anchor="ctr"/>
          <a:lstStyle/>
          <a:p>
            <a:pPr algn="l" eaLnBrk="1" hangingPunct="1"/>
            <a:r>
              <a:rPr lang="cs-CZ" sz="5400" b="1" dirty="0" smtClean="0"/>
              <a:t>Záměr vedení FFUK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subTitle" idx="1"/>
          </p:nvPr>
        </p:nvSpPr>
        <p:spPr>
          <a:xfrm>
            <a:off x="892175" y="2362200"/>
            <a:ext cx="10312400" cy="3702050"/>
          </a:xfrm>
        </p:spPr>
        <p:txBody>
          <a:bodyPr/>
          <a:lstStyle/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/>
              <a:t>zrušit obor </a:t>
            </a:r>
            <a:r>
              <a:rPr lang="cs-CZ" sz="4000" i="1" dirty="0" smtClean="0"/>
              <a:t>Čeština pro cizince</a:t>
            </a:r>
            <a:r>
              <a:rPr lang="cs-CZ" sz="4000" dirty="0" smtClean="0"/>
              <a:t> 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/>
              <a:t>od 1. 1. 2016 změnit ÚBS na servisní pracoviště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>
                <a:solidFill>
                  <a:schemeClr val="bg1"/>
                </a:solidFill>
              </a:rPr>
              <a:t>to má vést k nárůstu počtu studentů v jiných oborech FF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>
                <a:solidFill>
                  <a:schemeClr val="bg1"/>
                </a:solidFill>
              </a:rPr>
              <a:t>k finančnímu přínosu pro FF</a:t>
            </a:r>
          </a:p>
        </p:txBody>
      </p:sp>
    </p:spTree>
    <p:extLst>
      <p:ext uri="{BB962C8B-B14F-4D97-AF65-F5344CB8AC3E}">
        <p14:creationId xmlns:p14="http://schemas.microsoft.com/office/powerpoint/2010/main" val="12277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ctrTitle"/>
          </p:nvPr>
        </p:nvSpPr>
        <p:spPr>
          <a:xfrm>
            <a:off x="914400" y="1009650"/>
            <a:ext cx="10363200" cy="1470025"/>
          </a:xfrm>
        </p:spPr>
        <p:txBody>
          <a:bodyPr anchor="ctr"/>
          <a:lstStyle/>
          <a:p>
            <a:pPr algn="l" eaLnBrk="1" hangingPunct="1"/>
            <a:r>
              <a:rPr lang="cs-CZ" sz="5400" b="1" dirty="0" smtClean="0"/>
              <a:t>Záměr vedení FFUK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subTitle" idx="1"/>
          </p:nvPr>
        </p:nvSpPr>
        <p:spPr>
          <a:xfrm>
            <a:off x="892175" y="2362200"/>
            <a:ext cx="10312400" cy="3702050"/>
          </a:xfrm>
        </p:spPr>
        <p:txBody>
          <a:bodyPr/>
          <a:lstStyle/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/>
              <a:t>zrušit obor </a:t>
            </a:r>
            <a:r>
              <a:rPr lang="cs-CZ" sz="4000" i="1" dirty="0" smtClean="0"/>
              <a:t>Čeština pro cizince</a:t>
            </a:r>
            <a:r>
              <a:rPr lang="cs-CZ" sz="4000" dirty="0" smtClean="0"/>
              <a:t> 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/>
              <a:t>od 1. 1. 2016 změnit ÚBS na servisní pracoviště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/>
              <a:t>to má vést k nárůstu počtu studentů v jiných oborech FF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>
                <a:solidFill>
                  <a:schemeClr val="bg1"/>
                </a:solidFill>
              </a:rPr>
              <a:t>k finančnímu přínosu pro FF</a:t>
            </a:r>
          </a:p>
        </p:txBody>
      </p:sp>
    </p:spTree>
    <p:extLst>
      <p:ext uri="{BB962C8B-B14F-4D97-AF65-F5344CB8AC3E}">
        <p14:creationId xmlns:p14="http://schemas.microsoft.com/office/powerpoint/2010/main" val="74531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ctrTitle"/>
          </p:nvPr>
        </p:nvSpPr>
        <p:spPr>
          <a:xfrm>
            <a:off x="914400" y="1009650"/>
            <a:ext cx="10363200" cy="1470025"/>
          </a:xfrm>
        </p:spPr>
        <p:txBody>
          <a:bodyPr anchor="ctr"/>
          <a:lstStyle/>
          <a:p>
            <a:pPr algn="l" eaLnBrk="1" hangingPunct="1"/>
            <a:r>
              <a:rPr lang="cs-CZ" sz="5400" b="1" dirty="0" smtClean="0"/>
              <a:t>Záměr vedení FFUK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subTitle" idx="1"/>
          </p:nvPr>
        </p:nvSpPr>
        <p:spPr>
          <a:xfrm>
            <a:off x="892175" y="2362200"/>
            <a:ext cx="10312400" cy="3702050"/>
          </a:xfrm>
        </p:spPr>
        <p:txBody>
          <a:bodyPr/>
          <a:lstStyle/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/>
              <a:t>zrušit obor </a:t>
            </a:r>
            <a:r>
              <a:rPr lang="cs-CZ" sz="4000" i="1" dirty="0" smtClean="0"/>
              <a:t>Čeština pro cizince</a:t>
            </a:r>
            <a:r>
              <a:rPr lang="cs-CZ" sz="4000" dirty="0" smtClean="0"/>
              <a:t> 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/>
              <a:t>od 1. 1. 2016 změnit ÚBS na servisní pracoviště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/>
              <a:t>to má vést k nárůstu počtu studentů v jiných oborech FF a zároveň 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/>
              <a:t>k finančnímu přínosu pro FF</a:t>
            </a:r>
          </a:p>
        </p:txBody>
      </p:sp>
    </p:spTree>
    <p:extLst>
      <p:ext uri="{BB962C8B-B14F-4D97-AF65-F5344CB8AC3E}">
        <p14:creationId xmlns:p14="http://schemas.microsoft.com/office/powerpoint/2010/main" val="108374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b="1" dirty="0" smtClean="0"/>
              <a:t>Oborové studium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cs-CZ" sz="4400" dirty="0" smtClean="0">
                <a:solidFill>
                  <a:srgbClr val="FF3300"/>
                </a:solidFill>
              </a:rPr>
              <a:t>„[zřídit] namísto paralelní existence dvou bohemistik na FF UK… pouze jediný obor český jazyk a literatura (…)“</a:t>
            </a:r>
          </a:p>
          <a:p>
            <a:pPr marL="0" indent="0" eaLnBrk="1" hangingPunct="1">
              <a:buNone/>
            </a:pPr>
            <a:r>
              <a:rPr lang="cs-CZ" sz="4400" dirty="0" smtClean="0"/>
              <a:t>bohemistika jen jedna  </a:t>
            </a:r>
          </a:p>
          <a:p>
            <a:pPr marL="0" indent="0" eaLnBrk="1" hangingPunct="1">
              <a:buNone/>
            </a:pPr>
            <a:r>
              <a:rPr lang="cs-CZ" sz="4400" dirty="0" smtClean="0"/>
              <a:t>ALE dvě zásadně odlišné cesty k témuž cíli </a:t>
            </a:r>
            <a:r>
              <a:rPr lang="cs-CZ" sz="4400" dirty="0" smtClean="0">
                <a:sym typeface="Symbol" pitchFamily="18" charset="2"/>
              </a:rPr>
              <a:t> </a:t>
            </a:r>
          </a:p>
          <a:p>
            <a:pPr marL="0" indent="0" eaLnBrk="1" hangingPunct="1">
              <a:buNone/>
            </a:pPr>
            <a:r>
              <a:rPr lang="cs-CZ" sz="4400" dirty="0" smtClean="0">
                <a:sym typeface="Symbol" pitchFamily="18" charset="2"/>
              </a:rPr>
              <a:t>  </a:t>
            </a:r>
            <a:r>
              <a:rPr lang="cs-CZ" sz="4400" dirty="0">
                <a:sym typeface="Symbol" pitchFamily="18" charset="2"/>
              </a:rPr>
              <a:t>2 </a:t>
            </a:r>
            <a:r>
              <a:rPr lang="cs-CZ" sz="4400" dirty="0" smtClean="0">
                <a:sym typeface="Symbol" pitchFamily="18" charset="2"/>
              </a:rPr>
              <a:t>samostatné obory </a:t>
            </a:r>
          </a:p>
          <a:p>
            <a:pPr marL="0" indent="0" eaLnBrk="1" hangingPunct="1">
              <a:buNone/>
            </a:pPr>
            <a:r>
              <a:rPr lang="cs-CZ" sz="4400" dirty="0" smtClean="0">
                <a:sym typeface="Symbol" pitchFamily="18" charset="2"/>
              </a:rPr>
              <a:t>(viz studium L1 a L2 u jiných národů)</a:t>
            </a:r>
          </a:p>
          <a:p>
            <a:pPr eaLnBrk="1" hangingPunct="1">
              <a:buFont typeface="Arial" charset="0"/>
              <a:buNone/>
            </a:pPr>
            <a:endParaRPr lang="cs-CZ" dirty="0" smtClean="0">
              <a:sym typeface="Symbol" pitchFamily="18" charset="2"/>
            </a:endParaRPr>
          </a:p>
          <a:p>
            <a:pPr eaLnBrk="1" hangingPunct="1">
              <a:buFont typeface="Arial" charset="0"/>
              <a:buNone/>
            </a:pP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b="1" dirty="0" smtClean="0"/>
              <a:t>Oborové studium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cs-CZ" sz="4400" dirty="0" smtClean="0">
                <a:solidFill>
                  <a:srgbClr val="FF3300"/>
                </a:solidFill>
              </a:rPr>
              <a:t>„(…) obor reálně neprodukuje uchazeče            o jiné obory FF UK (…)“</a:t>
            </a:r>
          </a:p>
          <a:p>
            <a:pPr marL="0" indent="0" eaLnBrk="1" hangingPunct="1">
              <a:buNone/>
            </a:pPr>
            <a:r>
              <a:rPr lang="cs-CZ" sz="4400" dirty="0" smtClean="0"/>
              <a:t>Studium češtiny jako druhého jazyka je studium oboru </a:t>
            </a:r>
            <a:r>
              <a:rPr lang="cs-CZ" sz="4400" dirty="0" err="1" smtClean="0"/>
              <a:t>sui</a:t>
            </a:r>
            <a:r>
              <a:rPr lang="cs-CZ" sz="4400" dirty="0" smtClean="0"/>
              <a:t> </a:t>
            </a:r>
            <a:r>
              <a:rPr lang="cs-CZ" sz="4400" dirty="0" err="1" smtClean="0"/>
              <a:t>generis</a:t>
            </a:r>
            <a:r>
              <a:rPr lang="cs-CZ" sz="4400" dirty="0" smtClean="0"/>
              <a:t>,</a:t>
            </a:r>
          </a:p>
          <a:p>
            <a:pPr marL="0" indent="0" eaLnBrk="1" hangingPunct="1">
              <a:buNone/>
            </a:pPr>
            <a:r>
              <a:rPr lang="cs-CZ" sz="4400" dirty="0"/>
              <a:t>p</a:t>
            </a:r>
            <a:r>
              <a:rPr lang="cs-CZ" sz="4400" dirty="0" smtClean="0"/>
              <a:t>odobně jako studium anglistky nepřipravuje studenty na studium např. anglosaské filozofie.</a:t>
            </a:r>
          </a:p>
          <a:p>
            <a:pPr eaLnBrk="1" hangingPunct="1">
              <a:buFont typeface="Arial" charset="0"/>
              <a:buNone/>
            </a:pPr>
            <a:endParaRPr lang="cs-CZ" dirty="0" smtClean="0">
              <a:sym typeface="Symbol" pitchFamily="18" charset="2"/>
            </a:endParaRPr>
          </a:p>
          <a:p>
            <a:pPr eaLnBrk="1" hangingPunct="1">
              <a:buFont typeface="Arial" charset="0"/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38353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b="1" dirty="0" smtClean="0"/>
              <a:t>Oborové studium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cs-CZ" sz="4400" dirty="0" smtClean="0">
                <a:solidFill>
                  <a:srgbClr val="FF3300"/>
                </a:solidFill>
              </a:rPr>
              <a:t>„ (…) nemá dostatečně definovanou skupinu uchazečů (…)“</a:t>
            </a:r>
          </a:p>
          <a:p>
            <a:pPr marL="0" indent="0" eaLnBrk="1" hangingPunct="1">
              <a:buNone/>
            </a:pPr>
            <a:r>
              <a:rPr lang="cs-CZ" sz="4400" dirty="0"/>
              <a:t>S</a:t>
            </a:r>
            <a:r>
              <a:rPr lang="cs-CZ" sz="4400" dirty="0" smtClean="0"/>
              <a:t>kupinu uchazečů dostatečně definuje už jejich zájem o obor čeština jako nemateřský jazyk – L2</a:t>
            </a:r>
          </a:p>
          <a:p>
            <a:pPr eaLnBrk="1" hangingPunct="1">
              <a:buFont typeface="Arial" charset="0"/>
              <a:buNone/>
            </a:pPr>
            <a:endParaRPr lang="cs-CZ" dirty="0" smtClean="0">
              <a:sym typeface="Symbol" pitchFamily="18" charset="2"/>
            </a:endParaRPr>
          </a:p>
          <a:p>
            <a:pPr eaLnBrk="1" hangingPunct="1">
              <a:buFont typeface="Arial" charset="0"/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26214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b="1" dirty="0"/>
              <a:t>E</a:t>
            </a:r>
            <a:r>
              <a:rPr lang="cs-CZ" sz="5400" b="1" dirty="0" smtClean="0"/>
              <a:t>valuace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838200" y="1690688"/>
            <a:ext cx="10820400" cy="4351338"/>
          </a:xfrm>
        </p:spPr>
        <p:txBody>
          <a:bodyPr/>
          <a:lstStyle/>
          <a:p>
            <a:pPr marL="0" indent="0">
              <a:buNone/>
            </a:pPr>
            <a:r>
              <a:rPr lang="cs-CZ" sz="4400" dirty="0" smtClean="0">
                <a:solidFill>
                  <a:srgbClr val="FF0000"/>
                </a:solidFill>
              </a:rPr>
              <a:t>„</a:t>
            </a:r>
            <a:r>
              <a:rPr lang="cs-CZ" sz="4400" dirty="0">
                <a:solidFill>
                  <a:srgbClr val="FF0000"/>
                </a:solidFill>
              </a:rPr>
              <a:t>Ve výčtu slabin se opakovaně objevuje</a:t>
            </a:r>
            <a:r>
              <a:rPr lang="cs-CZ" sz="44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cs-CZ" sz="4400" dirty="0" smtClean="0">
                <a:solidFill>
                  <a:srgbClr val="FF0000"/>
                </a:solidFill>
              </a:rPr>
              <a:t>- nekompetentnost </a:t>
            </a:r>
            <a:r>
              <a:rPr lang="cs-CZ" sz="4400" dirty="0">
                <a:solidFill>
                  <a:srgbClr val="FF0000"/>
                </a:solidFill>
              </a:rPr>
              <a:t>přednášejících (…)</a:t>
            </a:r>
          </a:p>
          <a:p>
            <a:pPr>
              <a:buFontTx/>
              <a:buChar char="-"/>
            </a:pPr>
            <a:r>
              <a:rPr lang="cs-CZ" sz="4400" dirty="0">
                <a:solidFill>
                  <a:srgbClr val="FF0000"/>
                </a:solidFill>
              </a:rPr>
              <a:t>nízká odborná úroveň seminářů (…)“</a:t>
            </a:r>
          </a:p>
          <a:p>
            <a:pPr eaLnBrk="1" hangingPunct="1">
              <a:buFont typeface="Arial" charset="0"/>
              <a:buNone/>
            </a:pPr>
            <a:endParaRPr lang="cs-CZ" dirty="0" smtClean="0">
              <a:sym typeface="Symbol" pitchFamily="18" charset="2"/>
            </a:endParaRPr>
          </a:p>
          <a:p>
            <a:pPr eaLnBrk="1" hangingPunct="1">
              <a:buNone/>
            </a:pPr>
            <a:r>
              <a:rPr lang="cs-CZ" sz="4000" i="1" dirty="0" smtClean="0">
                <a:sym typeface="Symbol" pitchFamily="18" charset="2"/>
              </a:rPr>
              <a:t>ani jeden </a:t>
            </a:r>
            <a:r>
              <a:rPr lang="cs-CZ" sz="4000" dirty="0" smtClean="0">
                <a:sym typeface="Symbol" pitchFamily="18" charset="2"/>
              </a:rPr>
              <a:t>takový studentský komentář jsme nenašli</a:t>
            </a:r>
          </a:p>
          <a:p>
            <a:pPr eaLnBrk="1" hangingPunct="1">
              <a:buNone/>
            </a:pPr>
            <a:r>
              <a:rPr lang="cs-CZ" sz="4000" dirty="0">
                <a:sym typeface="Symbol" pitchFamily="18" charset="2"/>
              </a:rPr>
              <a:t>navíc </a:t>
            </a:r>
            <a:r>
              <a:rPr lang="cs-CZ" sz="4000" dirty="0" smtClean="0">
                <a:sym typeface="Symbol" pitchFamily="18" charset="2"/>
              </a:rPr>
              <a:t>na </a:t>
            </a:r>
            <a:r>
              <a:rPr lang="cs-CZ" sz="4000" dirty="0">
                <a:sym typeface="Symbol" pitchFamily="18" charset="2"/>
              </a:rPr>
              <a:t>základě jednotliviny </a:t>
            </a:r>
            <a:r>
              <a:rPr lang="cs-CZ" sz="4000" dirty="0" smtClean="0">
                <a:sym typeface="Symbol" pitchFamily="18" charset="2"/>
              </a:rPr>
              <a:t>nelze zobecňovat</a:t>
            </a:r>
            <a:endParaRPr lang="cs-CZ" sz="4000" dirty="0">
              <a:sym typeface="Symbol" pitchFamily="18" charset="2"/>
            </a:endParaRPr>
          </a:p>
          <a:p>
            <a:pPr eaLnBrk="1" hangingPunct="1">
              <a:buFont typeface="Arial" charset="0"/>
              <a:buNone/>
            </a:pPr>
            <a:endParaRPr lang="cs-CZ" dirty="0" smtClean="0">
              <a:sym typeface="Symbol" pitchFamily="18" charset="2"/>
            </a:endParaRPr>
          </a:p>
          <a:p>
            <a:pPr eaLnBrk="1" hangingPunct="1">
              <a:buFont typeface="Arial" charset="0"/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3501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b="1" dirty="0" smtClean="0"/>
              <a:t>Evaluace – Co jsme našli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820400" cy="4351338"/>
          </a:xfrm>
        </p:spPr>
        <p:txBody>
          <a:bodyPr/>
          <a:lstStyle/>
          <a:p>
            <a:pPr marL="0" indent="0">
              <a:buNone/>
            </a:pPr>
            <a:r>
              <a:rPr lang="cs-CZ" sz="3200" dirty="0" smtClean="0"/>
              <a:t>PŘEHLED </a:t>
            </a:r>
            <a:r>
              <a:rPr lang="cs-CZ" sz="3200" dirty="0"/>
              <a:t>ČESKÝCH DĚJIN</a:t>
            </a:r>
          </a:p>
          <a:p>
            <a:pPr marL="0" indent="0">
              <a:buNone/>
            </a:pPr>
            <a:r>
              <a:rPr lang="cs-CZ" sz="3200" dirty="0"/>
              <a:t>Vynikající a názorné přednášena látka </a:t>
            </a:r>
            <a:r>
              <a:rPr lang="cs-CZ" sz="3200" dirty="0" err="1"/>
              <a:t>předmetu</a:t>
            </a:r>
            <a:r>
              <a:rPr lang="cs-CZ" sz="3200" dirty="0"/>
              <a:t>.</a:t>
            </a:r>
          </a:p>
          <a:p>
            <a:pPr marL="0" indent="0">
              <a:buNone/>
            </a:pPr>
            <a:r>
              <a:rPr lang="cs-CZ" sz="3200" dirty="0"/>
              <a:t>INTERPRETACE LITERÁRNÍCH TEXTŮ I.</a:t>
            </a:r>
          </a:p>
          <a:p>
            <a:pPr marL="0" indent="0">
              <a:buNone/>
            </a:pPr>
            <a:r>
              <a:rPr lang="cs-CZ" sz="3200" dirty="0" smtClean="0"/>
              <a:t>Konečně </a:t>
            </a:r>
            <a:r>
              <a:rPr lang="cs-CZ" sz="3200" dirty="0"/>
              <a:t>rozumím poezii</a:t>
            </a:r>
            <a:r>
              <a:rPr lang="cs-CZ" sz="3200" dirty="0" smtClean="0"/>
              <a:t>.</a:t>
            </a:r>
          </a:p>
          <a:p>
            <a:pPr marL="0" indent="0">
              <a:buNone/>
            </a:pPr>
            <a:r>
              <a:rPr lang="cs-CZ" sz="3200" dirty="0" smtClean="0"/>
              <a:t>LEXIKOLOGIE I.</a:t>
            </a:r>
          </a:p>
          <a:p>
            <a:pPr marL="0" indent="0">
              <a:buNone/>
            </a:pPr>
            <a:r>
              <a:rPr lang="cs-CZ" sz="3200" dirty="0"/>
              <a:t>Na vyučující oceňuji např. přehled v oboru, flexibilní přístup ke studentům a jejich aktuálním lingvistickým </a:t>
            </a:r>
            <a:r>
              <a:rPr lang="cs-CZ" sz="3200" dirty="0" err="1"/>
              <a:t>zajmům</a:t>
            </a:r>
            <a:r>
              <a:rPr lang="cs-CZ" sz="3200" dirty="0"/>
              <a:t>, možnost kdykoliv přijít s libovolným námětem z oboru a diskutovat o něm...</a:t>
            </a:r>
          </a:p>
          <a:p>
            <a:pPr eaLnBrk="1" hangingPunct="1">
              <a:buFont typeface="Arial" charset="0"/>
              <a:buNone/>
            </a:pPr>
            <a:endParaRPr lang="cs-CZ" dirty="0" smtClean="0">
              <a:sym typeface="Symbol" pitchFamily="18" charset="2"/>
            </a:endParaRPr>
          </a:p>
          <a:p>
            <a:pPr eaLnBrk="1" hangingPunct="1">
              <a:buFont typeface="Arial" charset="0"/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64915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b="1" dirty="0" smtClean="0"/>
              <a:t>AVŠAK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820400" cy="4351338"/>
          </a:xfrm>
        </p:spPr>
        <p:txBody>
          <a:bodyPr/>
          <a:lstStyle/>
          <a:p>
            <a:pPr marL="0" indent="0">
              <a:buNone/>
            </a:pPr>
            <a:r>
              <a:rPr lang="cs-CZ" sz="6000" dirty="0" smtClean="0">
                <a:sym typeface="Symbol" pitchFamily="18" charset="2"/>
              </a:rPr>
              <a:t>Evaluace mají </a:t>
            </a:r>
            <a:r>
              <a:rPr lang="cs-CZ" sz="6000" dirty="0">
                <a:sym typeface="Symbol" pitchFamily="18" charset="2"/>
              </a:rPr>
              <a:t>výpovědní hodnotu pouze </a:t>
            </a:r>
            <a:r>
              <a:rPr lang="cs-CZ" sz="6000" dirty="0" smtClean="0">
                <a:sym typeface="Symbol" pitchFamily="18" charset="2"/>
              </a:rPr>
              <a:t>tehdy, když je měříme statisticky</a:t>
            </a:r>
            <a:r>
              <a:rPr lang="cs-CZ" sz="6000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endParaRPr lang="cs-CZ" sz="6000" dirty="0" smtClean="0">
              <a:sym typeface="Symbol" pitchFamily="18" charset="2"/>
            </a:endParaRPr>
          </a:p>
          <a:p>
            <a:pPr eaLnBrk="1" hangingPunct="1">
              <a:buFont typeface="Arial" charset="0"/>
              <a:buNone/>
            </a:pPr>
            <a:endParaRPr lang="cs-CZ" dirty="0" smtClean="0">
              <a:sym typeface="Symbol" pitchFamily="18" charset="2"/>
            </a:endParaRPr>
          </a:p>
          <a:p>
            <a:pPr eaLnBrk="1" hangingPunct="1">
              <a:buFont typeface="Arial" charset="0"/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85499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ctrTitle"/>
          </p:nvPr>
        </p:nvSpPr>
        <p:spPr>
          <a:xfrm>
            <a:off x="1316038" y="675715"/>
            <a:ext cx="10363200" cy="1470025"/>
          </a:xfrm>
        </p:spPr>
        <p:txBody>
          <a:bodyPr anchor="ctr"/>
          <a:lstStyle/>
          <a:p>
            <a:pPr algn="l" eaLnBrk="1" hangingPunct="1"/>
            <a:r>
              <a:rPr lang="cs-CZ" sz="5400" b="1" dirty="0" smtClean="0"/>
              <a:t>Profil ÚBS 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subTitle" idx="1"/>
          </p:nvPr>
        </p:nvSpPr>
        <p:spPr>
          <a:xfrm>
            <a:off x="1316038" y="2447925"/>
            <a:ext cx="9047162" cy="3190875"/>
          </a:xfrm>
        </p:spPr>
        <p:txBody>
          <a:bodyPr/>
          <a:lstStyle/>
          <a:p>
            <a:pPr algn="l" eaLnBrk="1" hangingPunct="1"/>
            <a:r>
              <a:rPr lang="cs-CZ" sz="4000" dirty="0" smtClean="0"/>
              <a:t>Jediné akad. pracoviště v ČR nabízí dvoustupňové studium Čeština pro cizince</a:t>
            </a:r>
          </a:p>
          <a:p>
            <a:pPr algn="l" eaLnBrk="1" hangingPunct="1"/>
            <a:endParaRPr lang="cs-CZ" sz="4000" dirty="0" smtClean="0"/>
          </a:p>
          <a:p>
            <a:pPr algn="l" eaLnBrk="1" hangingPunct="1"/>
            <a:r>
              <a:rPr lang="cs-CZ" sz="4000" dirty="0" smtClean="0">
                <a:solidFill>
                  <a:schemeClr val="bg1"/>
                </a:solidFill>
              </a:rPr>
              <a:t>Opora zahraničním bohemistikám</a:t>
            </a:r>
          </a:p>
        </p:txBody>
      </p:sp>
    </p:spTree>
    <p:extLst>
      <p:ext uri="{BB962C8B-B14F-4D97-AF65-F5344CB8AC3E}">
        <p14:creationId xmlns:p14="http://schemas.microsoft.com/office/powerpoint/2010/main" val="385773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b="1" dirty="0" smtClean="0"/>
              <a:t>Srovnání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820400" cy="4351338"/>
          </a:xfrm>
        </p:spPr>
        <p:txBody>
          <a:bodyPr/>
          <a:lstStyle/>
          <a:p>
            <a:pPr marL="0" indent="0">
              <a:buNone/>
            </a:pPr>
            <a:endParaRPr lang="cs-CZ" sz="6000" dirty="0" smtClean="0"/>
          </a:p>
          <a:p>
            <a:pPr marL="0" indent="0">
              <a:buNone/>
            </a:pPr>
            <a:r>
              <a:rPr lang="cs-CZ" sz="6000" dirty="0" smtClean="0"/>
              <a:t>průměrného hodnocení </a:t>
            </a:r>
            <a:r>
              <a:rPr lang="cs-CZ" sz="6000" dirty="0" smtClean="0">
                <a:sym typeface="Symbol" pitchFamily="18" charset="2"/>
              </a:rPr>
              <a:t>ÚBS </a:t>
            </a:r>
          </a:p>
          <a:p>
            <a:pPr marL="0" indent="0">
              <a:buNone/>
            </a:pPr>
            <a:r>
              <a:rPr lang="cs-CZ" sz="6000" dirty="0" smtClean="0">
                <a:sym typeface="Symbol" pitchFamily="18" charset="2"/>
              </a:rPr>
              <a:t>s celofakultním průměrem</a:t>
            </a:r>
          </a:p>
          <a:p>
            <a:pPr eaLnBrk="1" hangingPunct="1">
              <a:buFont typeface="Arial" charset="0"/>
              <a:buNone/>
            </a:pPr>
            <a:endParaRPr lang="cs-CZ" dirty="0" smtClean="0">
              <a:sym typeface="Symbol" pitchFamily="18" charset="2"/>
            </a:endParaRPr>
          </a:p>
          <a:p>
            <a:pPr eaLnBrk="1" hangingPunct="1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20986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61016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Zdroj: webové stránky FFUK</a:t>
            </a:r>
            <a:endParaRPr lang="cs-CZ" sz="32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16376"/>
              </p:ext>
            </p:extLst>
          </p:nvPr>
        </p:nvGraphicFramePr>
        <p:xfrm>
          <a:off x="3160059" y="949964"/>
          <a:ext cx="6249236" cy="54152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4724"/>
                <a:gridCol w="1487342"/>
                <a:gridCol w="1877170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3200" u="none" strike="noStrike" dirty="0">
                          <a:effectLst/>
                        </a:rPr>
                        <a:t>FFUK %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200" u="none" strike="noStrike" dirty="0">
                          <a:effectLst/>
                        </a:rPr>
                        <a:t>Ú</a:t>
                      </a:r>
                      <a:r>
                        <a:rPr lang="cs-CZ" sz="3200" u="none" strike="noStrike" dirty="0" smtClean="0">
                          <a:effectLst/>
                        </a:rPr>
                        <a:t>BS </a:t>
                      </a:r>
                      <a:r>
                        <a:rPr lang="cs-CZ" sz="3200" u="none" strike="noStrike" dirty="0">
                          <a:effectLst/>
                        </a:rPr>
                        <a:t>%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</a:tr>
              <a:tr h="445251">
                <a:tc>
                  <a:txBody>
                    <a:bodyPr/>
                    <a:lstStyle/>
                    <a:p>
                      <a:pPr algn="l" fontAlgn="b"/>
                      <a:r>
                        <a:rPr lang="cs-CZ" sz="3200" u="none" strike="noStrike" dirty="0" smtClean="0">
                          <a:effectLst/>
                        </a:rPr>
                        <a:t>   9/10 </a:t>
                      </a:r>
                      <a:r>
                        <a:rPr lang="cs-CZ" sz="3200" u="none" strike="noStrike" dirty="0" err="1">
                          <a:effectLst/>
                        </a:rPr>
                        <a:t>Let.sem</a:t>
                      </a:r>
                      <a:r>
                        <a:rPr lang="cs-CZ" sz="3200" u="none" strike="noStrike" dirty="0">
                          <a:effectLst/>
                        </a:rPr>
                        <a:t>.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200" u="none" strike="noStrike" dirty="0">
                          <a:effectLst/>
                        </a:rPr>
                        <a:t>77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</a:tr>
              <a:tr h="296834">
                <a:tc>
                  <a:txBody>
                    <a:bodyPr/>
                    <a:lstStyle/>
                    <a:p>
                      <a:pPr algn="l" fontAlgn="b"/>
                      <a:r>
                        <a:rPr lang="cs-CZ" sz="3200" u="none" strike="noStrike" dirty="0">
                          <a:effectLst/>
                        </a:rPr>
                        <a:t>10/11 </a:t>
                      </a:r>
                      <a:r>
                        <a:rPr lang="cs-CZ" sz="3200" u="none" strike="noStrike" dirty="0" err="1">
                          <a:effectLst/>
                        </a:rPr>
                        <a:t>Zim.sem</a:t>
                      </a:r>
                      <a:r>
                        <a:rPr lang="cs-CZ" sz="3200" u="none" strike="noStrike" dirty="0">
                          <a:effectLst/>
                        </a:rPr>
                        <a:t>.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200" u="none" strike="noStrike" dirty="0">
                          <a:effectLst/>
                        </a:rPr>
                        <a:t>77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</a:tr>
              <a:tr h="296834">
                <a:tc>
                  <a:txBody>
                    <a:bodyPr/>
                    <a:lstStyle/>
                    <a:p>
                      <a:pPr algn="l" fontAlgn="b"/>
                      <a:r>
                        <a:rPr lang="cs-CZ" sz="3200" u="none" strike="noStrike">
                          <a:effectLst/>
                        </a:rPr>
                        <a:t>10/11 Let.sem.</a:t>
                      </a:r>
                      <a:endParaRPr lang="cs-C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200" u="none" strike="noStrike" dirty="0">
                          <a:effectLst/>
                        </a:rPr>
                        <a:t>80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</a:tr>
              <a:tr h="296834">
                <a:tc>
                  <a:txBody>
                    <a:bodyPr/>
                    <a:lstStyle/>
                    <a:p>
                      <a:pPr algn="l" fontAlgn="b"/>
                      <a:r>
                        <a:rPr lang="cs-CZ" sz="3200" u="none" strike="noStrike">
                          <a:effectLst/>
                        </a:rPr>
                        <a:t>11/12 Zim.sem.</a:t>
                      </a:r>
                      <a:endParaRPr lang="cs-C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200" u="none" strike="noStrike" dirty="0">
                          <a:effectLst/>
                        </a:rPr>
                        <a:t>78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</a:tr>
              <a:tr h="296834">
                <a:tc>
                  <a:txBody>
                    <a:bodyPr/>
                    <a:lstStyle/>
                    <a:p>
                      <a:pPr algn="l" fontAlgn="b"/>
                      <a:r>
                        <a:rPr lang="cs-CZ" sz="3200" u="none" strike="noStrike">
                          <a:effectLst/>
                        </a:rPr>
                        <a:t>11/12 Let.sem.</a:t>
                      </a:r>
                      <a:endParaRPr lang="cs-C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200" u="none" strike="noStrike" dirty="0">
                          <a:effectLst/>
                        </a:rPr>
                        <a:t>76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</a:tr>
              <a:tr h="296834">
                <a:tc>
                  <a:txBody>
                    <a:bodyPr/>
                    <a:lstStyle/>
                    <a:p>
                      <a:pPr algn="l" fontAlgn="b"/>
                      <a:r>
                        <a:rPr lang="cs-CZ" sz="3200" u="none" strike="noStrike">
                          <a:effectLst/>
                        </a:rPr>
                        <a:t>12/13 Zim.sem.</a:t>
                      </a:r>
                      <a:endParaRPr lang="cs-C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200" u="none" strike="noStrike" dirty="0">
                          <a:effectLst/>
                        </a:rPr>
                        <a:t>73,1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200" u="none" strike="noStrike" dirty="0">
                          <a:effectLst/>
                        </a:rPr>
                        <a:t>72,2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</a:tr>
              <a:tr h="296834">
                <a:tc>
                  <a:txBody>
                    <a:bodyPr/>
                    <a:lstStyle/>
                    <a:p>
                      <a:pPr algn="l" fontAlgn="b"/>
                      <a:r>
                        <a:rPr lang="cs-CZ" sz="3200" u="none" strike="noStrike">
                          <a:effectLst/>
                        </a:rPr>
                        <a:t>12/13 Let.sem.</a:t>
                      </a:r>
                      <a:endParaRPr lang="cs-C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200" u="none" strike="noStrike" dirty="0">
                          <a:effectLst/>
                        </a:rPr>
                        <a:t>73,9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200" u="none" strike="noStrike" dirty="0">
                          <a:effectLst/>
                        </a:rPr>
                        <a:t>76,1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</a:tr>
              <a:tr h="296834">
                <a:tc>
                  <a:txBody>
                    <a:bodyPr/>
                    <a:lstStyle/>
                    <a:p>
                      <a:pPr algn="l" fontAlgn="b"/>
                      <a:r>
                        <a:rPr lang="cs-CZ" sz="3200" u="none" strike="noStrike">
                          <a:effectLst/>
                        </a:rPr>
                        <a:t>13/14 Zim.sem</a:t>
                      </a:r>
                      <a:endParaRPr lang="cs-C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200" u="none" strike="noStrike" dirty="0">
                          <a:effectLst/>
                        </a:rPr>
                        <a:t>74,3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200" u="none" strike="noStrike" dirty="0">
                          <a:effectLst/>
                        </a:rPr>
                        <a:t>73,9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</a:tr>
              <a:tr h="296834">
                <a:tc>
                  <a:txBody>
                    <a:bodyPr/>
                    <a:lstStyle/>
                    <a:p>
                      <a:pPr algn="l" fontAlgn="b"/>
                      <a:r>
                        <a:rPr lang="cs-CZ" sz="3200" u="none" strike="noStrike">
                          <a:effectLst/>
                        </a:rPr>
                        <a:t>13/14 Let.sem</a:t>
                      </a:r>
                      <a:endParaRPr lang="cs-C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200" u="none" strike="noStrike">
                          <a:effectLst/>
                        </a:rPr>
                        <a:t>75,3</a:t>
                      </a:r>
                      <a:endParaRPr lang="cs-C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200" u="none" strike="noStrike" dirty="0">
                          <a:effectLst/>
                        </a:rPr>
                        <a:t>75,9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</a:tr>
              <a:tr h="296834">
                <a:tc>
                  <a:txBody>
                    <a:bodyPr/>
                    <a:lstStyle/>
                    <a:p>
                      <a:pPr algn="l" fontAlgn="b"/>
                      <a:r>
                        <a:rPr lang="cs-CZ" sz="3200" u="none" strike="noStrike">
                          <a:effectLst/>
                        </a:rPr>
                        <a:t>14/15  Zim.sem.</a:t>
                      </a:r>
                      <a:endParaRPr lang="cs-C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200" u="none" strike="noStrike">
                          <a:effectLst/>
                        </a:rPr>
                        <a:t>75,2</a:t>
                      </a:r>
                      <a:endParaRPr lang="cs-CZ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200" u="none" strike="noStrike" dirty="0">
                          <a:effectLst/>
                        </a:rPr>
                        <a:t>78,7</a:t>
                      </a:r>
                      <a:endParaRPr lang="cs-CZ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14" marR="4614" marT="461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802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5051382"/>
              </p:ext>
            </p:extLst>
          </p:nvPr>
        </p:nvGraphicFramePr>
        <p:xfrm>
          <a:off x="887507" y="349624"/>
          <a:ext cx="10784540" cy="6212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102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dirty="0" smtClean="0"/>
              <a:t>Kurzy pro stážisty a postgraduanty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1075894" cy="435133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cs-CZ" sz="5400" dirty="0" smtClean="0">
                <a:solidFill>
                  <a:srgbClr val="FF3300"/>
                </a:solidFill>
              </a:rPr>
              <a:t>„(…) FF UK trpí absencí neplacených kurzů češtiny pro řádné studenty FF UK různých oborů, kteří jsou cizinci“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dirty="0" smtClean="0"/>
              <a:t>ÚBS pořádá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111180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dirty="0" smtClean="0"/>
              <a:t>ÚBS pořádá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sz="4000" dirty="0" smtClean="0"/>
              <a:t>kurzy oborového studia </a:t>
            </a:r>
            <a:endParaRPr lang="cs-CZ" sz="4000" dirty="0"/>
          </a:p>
          <a:p>
            <a:pPr eaLnBrk="1" hangingPunct="1"/>
            <a:r>
              <a:rPr lang="cs-CZ" sz="4000" dirty="0" smtClean="0"/>
              <a:t>kurzy pro stážisty a postgraduanty </a:t>
            </a:r>
          </a:p>
          <a:p>
            <a:pPr marL="0" indent="0" eaLnBrk="1" hangingPunct="1">
              <a:buNone/>
            </a:pPr>
            <a:r>
              <a:rPr lang="cs-CZ" sz="4000" dirty="0" smtClean="0"/>
              <a:t>	(5 jazykových úrovní, bez začátečníků)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256995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dirty="0" smtClean="0"/>
              <a:t>ÚBS pořádá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sz="4000" dirty="0" smtClean="0"/>
              <a:t>kurzy oborového studia </a:t>
            </a:r>
            <a:endParaRPr lang="cs-CZ" sz="4000" dirty="0"/>
          </a:p>
          <a:p>
            <a:pPr eaLnBrk="1" hangingPunct="1"/>
            <a:r>
              <a:rPr lang="cs-CZ" sz="4000" dirty="0" smtClean="0"/>
              <a:t>kurzy pro stážisty a postgraduanty </a:t>
            </a:r>
          </a:p>
          <a:p>
            <a:pPr marL="0" indent="0" eaLnBrk="1" hangingPunct="1">
              <a:buNone/>
            </a:pPr>
            <a:r>
              <a:rPr lang="cs-CZ" sz="4000" dirty="0" smtClean="0"/>
              <a:t>	(5 jazykových úrovní, bez začátečníků)</a:t>
            </a:r>
            <a:endParaRPr lang="cs-CZ" sz="4000" dirty="0"/>
          </a:p>
          <a:p>
            <a:pPr marL="0" indent="0" eaLnBrk="1" hangingPunct="1">
              <a:buNone/>
            </a:pPr>
            <a:r>
              <a:rPr lang="cs-CZ" sz="4000" dirty="0" smtClean="0"/>
              <a:t>Pro: </a:t>
            </a:r>
          </a:p>
          <a:p>
            <a:pPr marL="0" indent="0" eaLnBrk="1" hangingPunct="1">
              <a:buNone/>
            </a:pPr>
            <a:r>
              <a:rPr lang="cs-CZ" sz="4000" dirty="0" smtClean="0"/>
              <a:t>- všechny studenty – cizince na FFUK</a:t>
            </a:r>
          </a:p>
          <a:p>
            <a:pPr marL="0" indent="0" eaLnBrk="1" hangingPunct="1">
              <a:buNone/>
            </a:pPr>
            <a:r>
              <a:rPr lang="cs-CZ" sz="4000" dirty="0" smtClean="0"/>
              <a:t>(zejména mezikulturní komunikace, slavistika)</a:t>
            </a:r>
            <a:endParaRPr lang="cs-CZ" sz="4000" dirty="0"/>
          </a:p>
          <a:p>
            <a:pPr marL="0" indent="0" eaLnBrk="1" hangingPunct="1">
              <a:buNone/>
            </a:pPr>
            <a:r>
              <a:rPr lang="cs-CZ" sz="4000" dirty="0" smtClean="0"/>
              <a:t>- zahraniční lektory na FFUK</a:t>
            </a:r>
          </a:p>
        </p:txBody>
      </p:sp>
    </p:spTree>
    <p:extLst>
      <p:ext uri="{BB962C8B-B14F-4D97-AF65-F5344CB8AC3E}">
        <p14:creationId xmlns:p14="http://schemas.microsoft.com/office/powerpoint/2010/main" val="268495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dirty="0" smtClean="0"/>
              <a:t>Kurzy pro stážisty a postgraduanty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14400" lvl="1" indent="-457200" eaLnBrk="1" hangingPunct="1">
              <a:buFont typeface="Arial" charset="0"/>
              <a:buNone/>
            </a:pPr>
            <a:endParaRPr lang="cs-CZ" sz="2000" dirty="0" smtClean="0"/>
          </a:p>
          <a:p>
            <a:pPr marL="0" indent="0" eaLnBrk="1" hangingPunct="1">
              <a:buNone/>
            </a:pPr>
            <a:r>
              <a:rPr lang="cs-CZ" sz="4400" dirty="0" smtClean="0"/>
              <a:t>v září 2014 ÚBS vypracoval návrh </a:t>
            </a:r>
          </a:p>
          <a:p>
            <a:pPr marL="0" indent="0" eaLnBrk="1" hangingPunct="1">
              <a:buNone/>
            </a:pPr>
            <a:r>
              <a:rPr lang="cs-CZ" sz="4400" dirty="0" smtClean="0"/>
              <a:t>na neplacené čtyřsemestrální kurzy </a:t>
            </a:r>
          </a:p>
          <a:p>
            <a:pPr marL="0" indent="0" eaLnBrk="1" hangingPunct="1">
              <a:buNone/>
            </a:pPr>
            <a:r>
              <a:rPr lang="cs-CZ" sz="4400" dirty="0" smtClean="0"/>
              <a:t>pro </a:t>
            </a:r>
            <a:r>
              <a:rPr lang="cs-CZ" sz="4400" dirty="0" err="1" smtClean="0"/>
              <a:t>nebohemisty</a:t>
            </a:r>
            <a:r>
              <a:rPr lang="cs-CZ" sz="4400" dirty="0" smtClean="0"/>
              <a:t> </a:t>
            </a:r>
          </a:p>
          <a:p>
            <a:pPr marL="0" indent="0" eaLnBrk="1" hangingPunct="1">
              <a:buNone/>
            </a:pPr>
            <a:endParaRPr lang="cs-CZ" sz="4400" dirty="0"/>
          </a:p>
          <a:p>
            <a:pPr marL="0" indent="0" eaLnBrk="1" hangingPunct="1">
              <a:buNone/>
            </a:pPr>
            <a:r>
              <a:rPr lang="cs-CZ" sz="4400" dirty="0" smtClean="0"/>
              <a:t>ALE vedení fakulty na něj dosud nereagovalo</a:t>
            </a:r>
          </a:p>
          <a:p>
            <a:pPr marL="914400" lvl="1" indent="-457200" eaLnBrk="1" hangingPunct="1">
              <a:buFont typeface="Arial" charset="0"/>
              <a:buNone/>
            </a:pPr>
            <a:r>
              <a:rPr lang="cs-CZ" sz="2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852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6000" dirty="0" smtClean="0">
                <a:solidFill>
                  <a:srgbClr val="FF0000"/>
                </a:solidFill>
              </a:rPr>
              <a:t>„Zájem </a:t>
            </a:r>
            <a:r>
              <a:rPr lang="cs-CZ" sz="6000" dirty="0">
                <a:solidFill>
                  <a:srgbClr val="FF0000"/>
                </a:solidFill>
              </a:rPr>
              <a:t>o standardní studium češtiny jako cizího jazyka </a:t>
            </a:r>
            <a:endParaRPr lang="cs-CZ" sz="6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6000" dirty="0" smtClean="0">
                <a:solidFill>
                  <a:srgbClr val="FF0000"/>
                </a:solidFill>
              </a:rPr>
              <a:t>na </a:t>
            </a:r>
            <a:r>
              <a:rPr lang="cs-CZ" sz="6000" dirty="0">
                <a:solidFill>
                  <a:srgbClr val="FF0000"/>
                </a:solidFill>
              </a:rPr>
              <a:t>FF UK </a:t>
            </a:r>
            <a:r>
              <a:rPr lang="cs-CZ" sz="6000" dirty="0" smtClean="0">
                <a:solidFill>
                  <a:srgbClr val="FF0000"/>
                </a:solidFill>
              </a:rPr>
              <a:t>klesá“</a:t>
            </a:r>
            <a:endParaRPr lang="cs-CZ" sz="6000" dirty="0">
              <a:solidFill>
                <a:srgbClr val="FF0000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199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b="1" dirty="0" smtClean="0"/>
              <a:t>Zájem o BC studium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838200" y="1264024"/>
            <a:ext cx="10515600" cy="4912939"/>
          </a:xfrm>
        </p:spPr>
        <p:txBody>
          <a:bodyPr/>
          <a:lstStyle/>
          <a:p>
            <a:pPr eaLnBrk="1" hangingPunct="1"/>
            <a:endParaRPr lang="cs-CZ" sz="4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079629"/>
              </p:ext>
            </p:extLst>
          </p:nvPr>
        </p:nvGraphicFramePr>
        <p:xfrm>
          <a:off x="4545106" y="1731029"/>
          <a:ext cx="4206815" cy="43513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40775"/>
                <a:gridCol w="807263"/>
                <a:gridCol w="716794"/>
                <a:gridCol w="641983"/>
              </a:tblGrid>
              <a:tr h="480580">
                <a:tc>
                  <a:txBody>
                    <a:bodyPr/>
                    <a:lstStyle/>
                    <a:p>
                      <a:pPr algn="l" fontAlgn="b"/>
                      <a:r>
                        <a:rPr lang="cs-CZ" sz="3000" u="none" strike="noStrike">
                          <a:effectLst/>
                        </a:rPr>
                        <a:t>Rok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BH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BP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BN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  <a:tr h="480580">
                <a:tc>
                  <a:txBody>
                    <a:bodyPr/>
                    <a:lstStyle/>
                    <a:p>
                      <a:pPr algn="l" fontAlgn="b"/>
                      <a:r>
                        <a:rPr lang="cs-CZ" sz="3000" u="none" strike="noStrike">
                          <a:effectLst/>
                        </a:rPr>
                        <a:t>2008 / 2009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39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23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22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  <a:tr h="485804">
                <a:tc>
                  <a:txBody>
                    <a:bodyPr/>
                    <a:lstStyle/>
                    <a:p>
                      <a:pPr algn="l" fontAlgn="ctr"/>
                      <a:r>
                        <a:rPr lang="cs-CZ" sz="3000" u="none" strike="noStrike">
                          <a:effectLst/>
                        </a:rPr>
                        <a:t>2009 / 2010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75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27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22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  <a:tr h="485804">
                <a:tc>
                  <a:txBody>
                    <a:bodyPr/>
                    <a:lstStyle/>
                    <a:p>
                      <a:pPr algn="l" fontAlgn="ctr"/>
                      <a:r>
                        <a:rPr lang="cs-CZ" sz="3000" u="none" strike="noStrike">
                          <a:effectLst/>
                        </a:rPr>
                        <a:t>2010 / 2011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85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 dirty="0">
                          <a:effectLst/>
                        </a:rPr>
                        <a:t>27</a:t>
                      </a:r>
                      <a:endParaRPr lang="cs-CZ" sz="3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24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  <a:tr h="485804">
                <a:tc>
                  <a:txBody>
                    <a:bodyPr/>
                    <a:lstStyle/>
                    <a:p>
                      <a:pPr algn="l" fontAlgn="ctr"/>
                      <a:r>
                        <a:rPr lang="cs-CZ" sz="3000" u="none" strike="noStrike">
                          <a:effectLst/>
                        </a:rPr>
                        <a:t>2011 / 2012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81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 dirty="0">
                          <a:effectLst/>
                        </a:rPr>
                        <a:t>20</a:t>
                      </a:r>
                      <a:endParaRPr lang="cs-CZ" sz="3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 dirty="0">
                          <a:effectLst/>
                        </a:rPr>
                        <a:t>15</a:t>
                      </a:r>
                      <a:endParaRPr lang="cs-CZ" sz="3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  <a:tr h="485804">
                <a:tc>
                  <a:txBody>
                    <a:bodyPr/>
                    <a:lstStyle/>
                    <a:p>
                      <a:pPr algn="l" fontAlgn="ctr"/>
                      <a:r>
                        <a:rPr lang="cs-CZ" sz="3000" u="none" strike="noStrike">
                          <a:effectLst/>
                        </a:rPr>
                        <a:t>2012 / 2013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63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22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 dirty="0">
                          <a:effectLst/>
                        </a:rPr>
                        <a:t>19</a:t>
                      </a:r>
                      <a:endParaRPr lang="cs-CZ" sz="3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  <a:tr h="485804">
                <a:tc>
                  <a:txBody>
                    <a:bodyPr/>
                    <a:lstStyle/>
                    <a:p>
                      <a:pPr algn="l" fontAlgn="ctr"/>
                      <a:r>
                        <a:rPr lang="cs-CZ" sz="3000" u="none" strike="noStrike">
                          <a:effectLst/>
                        </a:rPr>
                        <a:t>2013 / 2014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93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21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14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  <a:tr h="480580">
                <a:tc>
                  <a:txBody>
                    <a:bodyPr/>
                    <a:lstStyle/>
                    <a:p>
                      <a:pPr algn="l" fontAlgn="ctr"/>
                      <a:r>
                        <a:rPr lang="cs-CZ" sz="3000" u="none" strike="noStrike">
                          <a:effectLst/>
                        </a:rPr>
                        <a:t>2014 /2015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85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21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13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  <a:tr h="480580">
                <a:tc>
                  <a:txBody>
                    <a:bodyPr/>
                    <a:lstStyle/>
                    <a:p>
                      <a:pPr algn="l" fontAlgn="ctr"/>
                      <a:r>
                        <a:rPr lang="cs-CZ" sz="3000" u="none" strike="noStrike">
                          <a:effectLst/>
                        </a:rPr>
                        <a:t>2015 /2016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86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3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20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ctrTitle"/>
          </p:nvPr>
        </p:nvSpPr>
        <p:spPr>
          <a:xfrm>
            <a:off x="1316038" y="675715"/>
            <a:ext cx="10363200" cy="1470025"/>
          </a:xfrm>
        </p:spPr>
        <p:txBody>
          <a:bodyPr anchor="ctr"/>
          <a:lstStyle/>
          <a:p>
            <a:pPr algn="l" eaLnBrk="1" hangingPunct="1"/>
            <a:r>
              <a:rPr lang="cs-CZ" sz="5400" b="1" dirty="0" smtClean="0"/>
              <a:t>Profil ÚBS 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subTitle" idx="1"/>
          </p:nvPr>
        </p:nvSpPr>
        <p:spPr>
          <a:xfrm>
            <a:off x="1316038" y="2447925"/>
            <a:ext cx="9047162" cy="3190875"/>
          </a:xfrm>
        </p:spPr>
        <p:txBody>
          <a:bodyPr/>
          <a:lstStyle/>
          <a:p>
            <a:pPr algn="l" eaLnBrk="1" hangingPunct="1"/>
            <a:r>
              <a:rPr lang="cs-CZ" sz="4000" dirty="0" smtClean="0"/>
              <a:t>Jediné akad. pracoviště v ČR nabízí dvoustupňové studium Čeština pro cizince</a:t>
            </a:r>
          </a:p>
          <a:p>
            <a:pPr algn="l" eaLnBrk="1" hangingPunct="1"/>
            <a:endParaRPr lang="cs-CZ" sz="4000" dirty="0" smtClean="0"/>
          </a:p>
          <a:p>
            <a:pPr algn="l" eaLnBrk="1" hangingPunct="1"/>
            <a:r>
              <a:rPr lang="cs-CZ" sz="4000" dirty="0" smtClean="0"/>
              <a:t>Opora zahraničním bohemistikám</a:t>
            </a:r>
          </a:p>
        </p:txBody>
      </p:sp>
    </p:spTree>
    <p:extLst>
      <p:ext uri="{BB962C8B-B14F-4D97-AF65-F5344CB8AC3E}">
        <p14:creationId xmlns:p14="http://schemas.microsoft.com/office/powerpoint/2010/main" val="348576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887194"/>
              </p:ext>
            </p:extLst>
          </p:nvPr>
        </p:nvGraphicFramePr>
        <p:xfrm>
          <a:off x="741809" y="0"/>
          <a:ext cx="10385651" cy="7096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9932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b="1" dirty="0" smtClean="0"/>
              <a:t>Zájem o NM studium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838200" y="1264024"/>
            <a:ext cx="10515600" cy="4912939"/>
          </a:xfrm>
        </p:spPr>
        <p:txBody>
          <a:bodyPr/>
          <a:lstStyle/>
          <a:p>
            <a:pPr eaLnBrk="1" hangingPunct="1"/>
            <a:endParaRPr lang="cs-CZ" sz="40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000824"/>
              </p:ext>
            </p:extLst>
          </p:nvPr>
        </p:nvGraphicFramePr>
        <p:xfrm>
          <a:off x="5715000" y="1438835"/>
          <a:ext cx="3949112" cy="43513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21472"/>
                <a:gridCol w="626567"/>
                <a:gridCol w="696185"/>
                <a:gridCol w="704888"/>
              </a:tblGrid>
              <a:tr h="480580">
                <a:tc>
                  <a:txBody>
                    <a:bodyPr/>
                    <a:lstStyle/>
                    <a:p>
                      <a:pPr algn="l" fontAlgn="b"/>
                      <a:r>
                        <a:rPr lang="cs-CZ" sz="3000" u="none" strike="noStrike">
                          <a:effectLst/>
                        </a:rPr>
                        <a:t>Rok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3000" u="none" strike="noStrike">
                          <a:effectLst/>
                        </a:rPr>
                        <a:t>MH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3000" u="none" strike="noStrike">
                          <a:effectLst/>
                        </a:rPr>
                        <a:t>MP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3000" u="none" strike="noStrike">
                          <a:effectLst/>
                        </a:rPr>
                        <a:t>MN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  <a:tr h="480580">
                <a:tc>
                  <a:txBody>
                    <a:bodyPr/>
                    <a:lstStyle/>
                    <a:p>
                      <a:pPr algn="l" fontAlgn="b"/>
                      <a:r>
                        <a:rPr lang="cs-CZ" sz="3000" u="none" strike="noStrike">
                          <a:effectLst/>
                        </a:rPr>
                        <a:t>2008 / 2009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7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6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4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  <a:tr h="485804">
                <a:tc>
                  <a:txBody>
                    <a:bodyPr/>
                    <a:lstStyle/>
                    <a:p>
                      <a:pPr algn="l" fontAlgn="ctr"/>
                      <a:r>
                        <a:rPr lang="cs-CZ" sz="3000" u="none" strike="noStrike">
                          <a:effectLst/>
                        </a:rPr>
                        <a:t>2009 / 2010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24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14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8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  <a:tr h="485804">
                <a:tc>
                  <a:txBody>
                    <a:bodyPr/>
                    <a:lstStyle/>
                    <a:p>
                      <a:pPr algn="l" fontAlgn="ctr"/>
                      <a:r>
                        <a:rPr lang="cs-CZ" sz="3000" u="none" strike="noStrike">
                          <a:effectLst/>
                        </a:rPr>
                        <a:t>2010 / 2011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28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12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11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  <a:tr h="485804">
                <a:tc>
                  <a:txBody>
                    <a:bodyPr/>
                    <a:lstStyle/>
                    <a:p>
                      <a:pPr algn="l" fontAlgn="ctr"/>
                      <a:r>
                        <a:rPr lang="cs-CZ" sz="3000" u="none" strike="noStrike">
                          <a:effectLst/>
                        </a:rPr>
                        <a:t>2011 / 2012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29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12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9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  <a:tr h="485804">
                <a:tc>
                  <a:txBody>
                    <a:bodyPr/>
                    <a:lstStyle/>
                    <a:p>
                      <a:pPr algn="l" fontAlgn="ctr"/>
                      <a:r>
                        <a:rPr lang="cs-CZ" sz="3000" u="none" strike="noStrike">
                          <a:effectLst/>
                        </a:rPr>
                        <a:t>2012 / 2013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27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12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10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  <a:tr h="485804">
                <a:tc>
                  <a:txBody>
                    <a:bodyPr/>
                    <a:lstStyle/>
                    <a:p>
                      <a:pPr algn="l" fontAlgn="ctr"/>
                      <a:r>
                        <a:rPr lang="cs-CZ" sz="3000" u="none" strike="noStrike">
                          <a:effectLst/>
                        </a:rPr>
                        <a:t>2013 / 2014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28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11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11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  <a:tr h="480580">
                <a:tc>
                  <a:txBody>
                    <a:bodyPr/>
                    <a:lstStyle/>
                    <a:p>
                      <a:pPr algn="l" fontAlgn="ctr"/>
                      <a:r>
                        <a:rPr lang="cs-CZ" sz="3000" u="none" strike="noStrike">
                          <a:effectLst/>
                        </a:rPr>
                        <a:t>2014 /2015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19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6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4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  <a:tr h="480580">
                <a:tc>
                  <a:txBody>
                    <a:bodyPr/>
                    <a:lstStyle/>
                    <a:p>
                      <a:pPr algn="l" fontAlgn="ctr"/>
                      <a:r>
                        <a:rPr lang="cs-CZ" sz="3000" u="none" strike="noStrike">
                          <a:effectLst/>
                        </a:rPr>
                        <a:t>2015 /2016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3000" u="none" strike="noStrike">
                          <a:effectLst/>
                        </a:rPr>
                        <a:t>33</a:t>
                      </a:r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3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3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24" marR="5224" marT="522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979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2740020"/>
              </p:ext>
            </p:extLst>
          </p:nvPr>
        </p:nvGraphicFramePr>
        <p:xfrm>
          <a:off x="1277470" y="287057"/>
          <a:ext cx="8942295" cy="6445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4112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dirty="0" smtClean="0"/>
              <a:t>Personální zajištění a výhledy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800" dirty="0" smtClean="0">
                <a:solidFill>
                  <a:srgbClr val="FF3300"/>
                </a:solidFill>
              </a:rPr>
              <a:t>„(…) ÚBS má charakter primárně lektorského pracoviště bez vlastních vědeckých ambicí (…)“</a:t>
            </a:r>
          </a:p>
          <a:p>
            <a:pPr eaLnBrk="1" hangingPunct="1">
              <a:lnSpc>
                <a:spcPct val="70000"/>
              </a:lnSpc>
            </a:pPr>
            <a:endParaRPr lang="cs-CZ" sz="4800" dirty="0" smtClean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36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dirty="0" smtClean="0"/>
              <a:t>Personální zajištění a výhledy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800" dirty="0" smtClean="0">
                <a:solidFill>
                  <a:srgbClr val="FF3300"/>
                </a:solidFill>
              </a:rPr>
              <a:t>„(…) ÚBS má charakter primárně lektorského pracoviště bez vlastních vědeckých ambicí (…)“</a:t>
            </a:r>
          </a:p>
          <a:p>
            <a:pPr eaLnBrk="1" hangingPunct="1">
              <a:lnSpc>
                <a:spcPct val="70000"/>
              </a:lnSpc>
            </a:pPr>
            <a:endParaRPr lang="cs-CZ" sz="4800" dirty="0" smtClean="0">
              <a:solidFill>
                <a:srgbClr val="FF3300"/>
              </a:solidFill>
            </a:endParaRPr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800" dirty="0" smtClean="0"/>
              <a:t>Od r. 2010 ÚBS prochází strukturní změnou, má vědecké ambice</a:t>
            </a:r>
          </a:p>
        </p:txBody>
      </p:sp>
    </p:spTree>
    <p:extLst>
      <p:ext uri="{BB962C8B-B14F-4D97-AF65-F5344CB8AC3E}">
        <p14:creationId xmlns:p14="http://schemas.microsoft.com/office/powerpoint/2010/main" val="285012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dirty="0" smtClean="0"/>
              <a:t>Personální zajištění a výhledy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838199" y="1465729"/>
            <a:ext cx="11223813" cy="4711234"/>
          </a:xfrm>
        </p:spPr>
        <p:txBody>
          <a:bodyPr/>
          <a:lstStyle/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400" dirty="0" smtClean="0">
                <a:solidFill>
                  <a:srgbClr val="FF3300"/>
                </a:solidFill>
              </a:rPr>
              <a:t>„(…) dvě třetiny zaměstnanců [ÚBS] nedosáhly titulu Ph.D.“ </a:t>
            </a:r>
          </a:p>
          <a:p>
            <a:pPr marL="0" indent="0" eaLnBrk="1" hangingPunct="1">
              <a:lnSpc>
                <a:spcPct val="70000"/>
              </a:lnSpc>
              <a:buNone/>
            </a:pPr>
            <a:endParaRPr lang="cs-CZ" sz="4400" dirty="0" smtClean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10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dirty="0" smtClean="0"/>
              <a:t>Personální zajištění a výhledy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838199" y="1465729"/>
            <a:ext cx="11223813" cy="4711234"/>
          </a:xfrm>
        </p:spPr>
        <p:txBody>
          <a:bodyPr/>
          <a:lstStyle/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400" dirty="0" smtClean="0">
                <a:solidFill>
                  <a:srgbClr val="FF3300"/>
                </a:solidFill>
              </a:rPr>
              <a:t>„(…) dvě třetiny zaměstnanců [ÚBS] nedosáhly titulu Ph.D.“ </a:t>
            </a:r>
          </a:p>
          <a:p>
            <a:pPr marL="0" indent="0" eaLnBrk="1" hangingPunct="1">
              <a:lnSpc>
                <a:spcPct val="70000"/>
              </a:lnSpc>
              <a:buNone/>
            </a:pPr>
            <a:endParaRPr lang="cs-CZ" sz="4400" dirty="0" smtClean="0">
              <a:solidFill>
                <a:srgbClr val="FF3300"/>
              </a:solidFill>
            </a:endParaRPr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400" dirty="0" smtClean="0"/>
              <a:t>9 pracovníků:</a:t>
            </a:r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400" dirty="0" smtClean="0"/>
              <a:t>1 docent (jediný habilitovaný v oboru v ČR) </a:t>
            </a:r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400" dirty="0" smtClean="0"/>
              <a:t>3 Ph.D. pracovníci = 44 %</a:t>
            </a:r>
          </a:p>
        </p:txBody>
      </p:sp>
    </p:spTree>
    <p:extLst>
      <p:ext uri="{BB962C8B-B14F-4D97-AF65-F5344CB8AC3E}">
        <p14:creationId xmlns:p14="http://schemas.microsoft.com/office/powerpoint/2010/main" val="420659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dirty="0" smtClean="0"/>
              <a:t>Personální zajištění a výhledy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838199" y="1465729"/>
            <a:ext cx="11223813" cy="4711234"/>
          </a:xfrm>
        </p:spPr>
        <p:txBody>
          <a:bodyPr/>
          <a:lstStyle/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400" dirty="0" smtClean="0">
                <a:solidFill>
                  <a:srgbClr val="FF3300"/>
                </a:solidFill>
              </a:rPr>
              <a:t>„(…) dvě třetiny zaměstnanců [ÚBS] nedosáhly titulu Ph.D.“ </a:t>
            </a:r>
          </a:p>
          <a:p>
            <a:pPr marL="0" indent="0" eaLnBrk="1" hangingPunct="1">
              <a:lnSpc>
                <a:spcPct val="70000"/>
              </a:lnSpc>
              <a:buNone/>
            </a:pPr>
            <a:endParaRPr lang="cs-CZ" sz="4400" dirty="0" smtClean="0">
              <a:solidFill>
                <a:srgbClr val="FF3300"/>
              </a:solidFill>
            </a:endParaRPr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400" dirty="0" smtClean="0"/>
              <a:t>9 pracovníků:</a:t>
            </a:r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400" dirty="0" smtClean="0"/>
              <a:t>1 docent (jediný habilitovaný v oboru v ČR) </a:t>
            </a:r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400" dirty="0" smtClean="0"/>
              <a:t>3 Ph.D. pracovníci = 44 %</a:t>
            </a:r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400" dirty="0" smtClean="0"/>
              <a:t>do konce r. 2015: další 2 Ph.D.  = 66 %</a:t>
            </a:r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400" dirty="0" smtClean="0"/>
              <a:t>do konce r. 2017: zbývající 3 Ph.D. = 100 %</a:t>
            </a:r>
          </a:p>
        </p:txBody>
      </p:sp>
    </p:spTree>
    <p:extLst>
      <p:ext uri="{BB962C8B-B14F-4D97-AF65-F5344CB8AC3E}">
        <p14:creationId xmlns:p14="http://schemas.microsoft.com/office/powerpoint/2010/main" val="55766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dirty="0" smtClean="0"/>
              <a:t>Personální zajištění a výhledy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800" dirty="0" smtClean="0">
                <a:solidFill>
                  <a:srgbClr val="FF3300"/>
                </a:solidFill>
              </a:rPr>
              <a:t>„[ÚBS] pohybuje se mezi (…) akademickým a servisním pracovištěm. (…) ÚBS [nenaplňuje]obě funkce dostatečně kvalitním způsobem.“</a:t>
            </a:r>
          </a:p>
          <a:p>
            <a:pPr marL="0" indent="0" eaLnBrk="1" hangingPunct="1">
              <a:lnSpc>
                <a:spcPct val="70000"/>
              </a:lnSpc>
              <a:buNone/>
            </a:pPr>
            <a:endParaRPr lang="cs-CZ" sz="4800" dirty="0" smtClean="0">
              <a:solidFill>
                <a:srgbClr val="FF3300"/>
              </a:solidFill>
            </a:endParaRPr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800" dirty="0" smtClean="0"/>
              <a:t>Může fakulta zřídit profesorské místo </a:t>
            </a:r>
          </a:p>
          <a:p>
            <a:pPr marL="0" indent="0" eaLnBrk="1" hangingPunct="1">
              <a:lnSpc>
                <a:spcPct val="70000"/>
              </a:lnSpc>
              <a:buNone/>
            </a:pPr>
            <a:r>
              <a:rPr lang="cs-CZ" sz="4800" dirty="0" smtClean="0"/>
              <a:t>v oboru čeština pro cizince v rámci ÚBS?</a:t>
            </a:r>
          </a:p>
        </p:txBody>
      </p:sp>
    </p:spTree>
    <p:extLst>
      <p:ext uri="{BB962C8B-B14F-4D97-AF65-F5344CB8AC3E}">
        <p14:creationId xmlns:p14="http://schemas.microsoft.com/office/powerpoint/2010/main" val="222056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dirty="0" smtClean="0"/>
              <a:t>Finance – provoz v r. 2015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cs-CZ" sz="4400" dirty="0" smtClean="0">
                <a:solidFill>
                  <a:srgbClr val="FF3300"/>
                </a:solidFill>
              </a:rPr>
              <a:t>„Ústav se nevypořádal s redukcí rozpočtu ZS. Nebyly provedeny dostatečné úspory, provoz je dofinancováván z rezerv předchozího roku, které budou v příštím roce vyčerpány.“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cs-CZ" sz="4400" dirty="0" smtClean="0">
              <a:solidFill>
                <a:srgbClr val="FF3300"/>
              </a:solidFill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cs-CZ" sz="4400" dirty="0" smtClean="0"/>
              <a:t>ÚBS produkuje výnosy z placených kurzů.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cs-CZ" sz="4400" dirty="0"/>
              <a:t>T</a:t>
            </a:r>
            <a:r>
              <a:rPr lang="cs-CZ" sz="4400" dirty="0" smtClean="0"/>
              <a:t>y nebyly </a:t>
            </a:r>
            <a:r>
              <a:rPr lang="cs-CZ" sz="4400" dirty="0"/>
              <a:t>vzaty v </a:t>
            </a:r>
            <a:r>
              <a:rPr lang="cs-CZ" sz="4400" dirty="0" smtClean="0"/>
              <a:t>úvahu.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ctrTitle"/>
          </p:nvPr>
        </p:nvSpPr>
        <p:spPr>
          <a:xfrm>
            <a:off x="1316038" y="675715"/>
            <a:ext cx="10363200" cy="1470025"/>
          </a:xfrm>
        </p:spPr>
        <p:txBody>
          <a:bodyPr anchor="ctr"/>
          <a:lstStyle/>
          <a:p>
            <a:pPr algn="l" eaLnBrk="1" hangingPunct="1"/>
            <a:r>
              <a:rPr lang="cs-CZ" sz="5400" b="1" dirty="0" smtClean="0"/>
              <a:t>Profil ÚBS 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subTitle" idx="1"/>
          </p:nvPr>
        </p:nvSpPr>
        <p:spPr>
          <a:xfrm>
            <a:off x="1316038" y="2447925"/>
            <a:ext cx="9047162" cy="3190875"/>
          </a:xfrm>
        </p:spPr>
        <p:txBody>
          <a:bodyPr/>
          <a:lstStyle/>
          <a:p>
            <a:pPr marL="533400" indent="-533400" algn="l" eaLnBrk="1" hangingPunct="1">
              <a:lnSpc>
                <a:spcPct val="80000"/>
              </a:lnSpc>
            </a:pPr>
            <a:r>
              <a:rPr lang="cs-CZ" sz="4000" dirty="0"/>
              <a:t>Realizujeme 4 typy </a:t>
            </a:r>
            <a:r>
              <a:rPr lang="cs-CZ" sz="4000" dirty="0" smtClean="0"/>
              <a:t>aktivit</a:t>
            </a:r>
            <a:endParaRPr lang="cs-CZ" sz="4000" dirty="0"/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>
                <a:solidFill>
                  <a:schemeClr val="bg1"/>
                </a:solidFill>
              </a:rPr>
              <a:t>Bc. a </a:t>
            </a:r>
            <a:r>
              <a:rPr lang="cs-CZ" sz="4000" dirty="0" err="1">
                <a:solidFill>
                  <a:schemeClr val="bg1"/>
                </a:solidFill>
              </a:rPr>
              <a:t>NMgr</a:t>
            </a:r>
            <a:r>
              <a:rPr lang="cs-CZ" sz="4000" dirty="0">
                <a:solidFill>
                  <a:schemeClr val="bg1"/>
                </a:solidFill>
              </a:rPr>
              <a:t>. studium oboru Čeština pro cizince (kód ACC1 a ACC5)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>
                <a:solidFill>
                  <a:schemeClr val="bg1"/>
                </a:solidFill>
              </a:rPr>
              <a:t>Kurzy pro stážisty a postgraduanty (kód ACCE): </a:t>
            </a:r>
            <a:r>
              <a:rPr lang="cs-CZ" sz="4000" dirty="0">
                <a:solidFill>
                  <a:schemeClr val="bg1"/>
                </a:solidFill>
                <a:sym typeface="Symbol" pitchFamily="18" charset="2"/>
              </a:rPr>
              <a:t></a:t>
            </a:r>
            <a:r>
              <a:rPr lang="cs-CZ" sz="4000" dirty="0">
                <a:solidFill>
                  <a:schemeClr val="bg1"/>
                </a:solidFill>
              </a:rPr>
              <a:t> 76 studentů /semestr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>
                <a:solidFill>
                  <a:schemeClr val="bg1"/>
                </a:solidFill>
              </a:rPr>
              <a:t>Program Česká studia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>
                <a:solidFill>
                  <a:schemeClr val="bg1"/>
                </a:solidFill>
              </a:rPr>
              <a:t>Letní školu slovanských studií</a:t>
            </a:r>
          </a:p>
        </p:txBody>
      </p:sp>
    </p:spTree>
    <p:extLst>
      <p:ext uri="{BB962C8B-B14F-4D97-AF65-F5344CB8AC3E}">
        <p14:creationId xmlns:p14="http://schemas.microsoft.com/office/powerpoint/2010/main" val="33536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dirty="0" smtClean="0"/>
              <a:t>Finance – provoz v r. 2015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4000" dirty="0"/>
              <a:t>na r. 2015 </a:t>
            </a:r>
            <a:r>
              <a:rPr lang="cs-CZ" sz="4000" dirty="0" smtClean="0"/>
              <a:t>jsme dostali jen </a:t>
            </a:r>
            <a:r>
              <a:rPr lang="cs-CZ" sz="4000" dirty="0"/>
              <a:t>55 </a:t>
            </a:r>
            <a:r>
              <a:rPr lang="cs-CZ" sz="4000" dirty="0" smtClean="0"/>
              <a:t>% na mzdové 	podlahy, a to bez platu pro sekretářku</a:t>
            </a:r>
          </a:p>
          <a:p>
            <a:pPr eaLnBrk="1" hangingPunct="1">
              <a:lnSpc>
                <a:spcPct val="80000"/>
              </a:lnSpc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37090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dirty="0" smtClean="0"/>
              <a:t>Finance – provoz v r. 2015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4000" dirty="0"/>
              <a:t>na r. 2015 </a:t>
            </a:r>
            <a:r>
              <a:rPr lang="cs-CZ" sz="4000" dirty="0" smtClean="0"/>
              <a:t>jsme dostali jen </a:t>
            </a:r>
            <a:r>
              <a:rPr lang="cs-CZ" sz="4000" dirty="0"/>
              <a:t>55 </a:t>
            </a:r>
            <a:r>
              <a:rPr lang="cs-CZ" sz="4000" dirty="0" smtClean="0"/>
              <a:t>% na mzdové 	podlahy, a to bez platu pro sekretářku</a:t>
            </a:r>
          </a:p>
          <a:p>
            <a:pPr eaLnBrk="1" hangingPunct="1">
              <a:lnSpc>
                <a:spcPct val="80000"/>
              </a:lnSpc>
            </a:pPr>
            <a:r>
              <a:rPr lang="cs-CZ" sz="4000" dirty="0"/>
              <a:t>r</a:t>
            </a:r>
            <a:r>
              <a:rPr lang="cs-CZ" sz="4000" dirty="0" smtClean="0"/>
              <a:t>. 2015 jsme dofinancovali z vlastních rezerv </a:t>
            </a:r>
          </a:p>
          <a:p>
            <a:pPr marL="914400" lvl="2" indent="0" eaLnBrk="1" hangingPunct="1">
              <a:lnSpc>
                <a:spcPct val="80000"/>
              </a:lnSpc>
              <a:buNone/>
            </a:pPr>
            <a:r>
              <a:rPr lang="cs-CZ" sz="4000" dirty="0" smtClean="0"/>
              <a:t>vytvořených placenými programy ÚBS</a:t>
            </a:r>
          </a:p>
          <a:p>
            <a:pPr eaLnBrk="1" hangingPunct="1">
              <a:lnSpc>
                <a:spcPct val="80000"/>
              </a:lnSpc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52370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dirty="0" smtClean="0"/>
              <a:t>Finance – provoz v r. 2015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4000" dirty="0"/>
              <a:t>na r. 2015 </a:t>
            </a:r>
            <a:r>
              <a:rPr lang="cs-CZ" sz="4000" dirty="0" smtClean="0"/>
              <a:t>jsme dostali jen </a:t>
            </a:r>
            <a:r>
              <a:rPr lang="cs-CZ" sz="4000" dirty="0"/>
              <a:t>55 </a:t>
            </a:r>
            <a:r>
              <a:rPr lang="cs-CZ" sz="4000" dirty="0" smtClean="0"/>
              <a:t>% na mzdové 	podlahy, a to bez platu pro sekretářku</a:t>
            </a:r>
          </a:p>
          <a:p>
            <a:pPr eaLnBrk="1" hangingPunct="1">
              <a:lnSpc>
                <a:spcPct val="80000"/>
              </a:lnSpc>
            </a:pPr>
            <a:r>
              <a:rPr lang="cs-CZ" sz="4000" dirty="0"/>
              <a:t>r</a:t>
            </a:r>
            <a:r>
              <a:rPr lang="cs-CZ" sz="4000" dirty="0" smtClean="0"/>
              <a:t>. 2015 jsme dofinancovali z vlastních rezerv </a:t>
            </a:r>
          </a:p>
          <a:p>
            <a:pPr marL="914400" lvl="2" indent="0" eaLnBrk="1" hangingPunct="1">
              <a:lnSpc>
                <a:spcPct val="80000"/>
              </a:lnSpc>
              <a:buNone/>
            </a:pPr>
            <a:r>
              <a:rPr lang="cs-CZ" sz="4000" dirty="0" smtClean="0"/>
              <a:t>vytvořených placenými programy ÚBS</a:t>
            </a:r>
          </a:p>
          <a:p>
            <a:pPr eaLnBrk="1" hangingPunct="1">
              <a:lnSpc>
                <a:spcPct val="80000"/>
              </a:lnSpc>
            </a:pPr>
            <a:r>
              <a:rPr lang="cs-CZ" sz="4000" dirty="0" smtClean="0"/>
              <a:t>rezervy byly původně určeny na rozvoj a 	stipendia pro cizince</a:t>
            </a:r>
          </a:p>
          <a:p>
            <a:pPr eaLnBrk="1" hangingPunct="1">
              <a:lnSpc>
                <a:spcPct val="80000"/>
              </a:lnSpc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56930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5400" dirty="0" smtClean="0"/>
              <a:t>Finance – provoz v r. 2015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sz="4000" dirty="0"/>
              <a:t>na r. 2015 </a:t>
            </a:r>
            <a:r>
              <a:rPr lang="cs-CZ" sz="4000" dirty="0" smtClean="0"/>
              <a:t>jsme dostali jen </a:t>
            </a:r>
            <a:r>
              <a:rPr lang="cs-CZ" sz="4000" dirty="0"/>
              <a:t>55 </a:t>
            </a:r>
            <a:r>
              <a:rPr lang="cs-CZ" sz="4000" dirty="0" smtClean="0"/>
              <a:t>% na mzdové 	podlahy, a to bez platu pro sekretářku</a:t>
            </a:r>
          </a:p>
          <a:p>
            <a:pPr eaLnBrk="1" hangingPunct="1">
              <a:lnSpc>
                <a:spcPct val="80000"/>
              </a:lnSpc>
            </a:pPr>
            <a:r>
              <a:rPr lang="cs-CZ" sz="4000" dirty="0"/>
              <a:t>r</a:t>
            </a:r>
            <a:r>
              <a:rPr lang="cs-CZ" sz="4000" dirty="0" smtClean="0"/>
              <a:t>. 2015 jsme dofinancovali z vlastních rezerv </a:t>
            </a:r>
          </a:p>
          <a:p>
            <a:pPr marL="914400" lvl="2" indent="0" eaLnBrk="1" hangingPunct="1">
              <a:lnSpc>
                <a:spcPct val="80000"/>
              </a:lnSpc>
              <a:buNone/>
            </a:pPr>
            <a:r>
              <a:rPr lang="cs-CZ" sz="4000" dirty="0" smtClean="0"/>
              <a:t>vytvořených placenými programy ÚBS</a:t>
            </a:r>
          </a:p>
          <a:p>
            <a:pPr eaLnBrk="1" hangingPunct="1">
              <a:lnSpc>
                <a:spcPct val="80000"/>
              </a:lnSpc>
            </a:pPr>
            <a:r>
              <a:rPr lang="cs-CZ" sz="4000" dirty="0" smtClean="0"/>
              <a:t>rezervy byly původně určeny na rozvoj a 	stipendia pro cizince</a:t>
            </a:r>
          </a:p>
          <a:p>
            <a:pPr eaLnBrk="1" hangingPunct="1">
              <a:lnSpc>
                <a:spcPct val="80000"/>
              </a:lnSpc>
            </a:pPr>
            <a:r>
              <a:rPr lang="cs-CZ" sz="4000" dirty="0"/>
              <a:t>v</a:t>
            </a:r>
            <a:r>
              <a:rPr lang="cs-CZ" sz="4000" dirty="0" smtClean="0"/>
              <a:t>lastní řešení pro r. 2015: snížení úvazků </a:t>
            </a:r>
          </a:p>
          <a:p>
            <a:pPr marL="914400" lvl="2" indent="0" eaLnBrk="1" hangingPunct="1">
              <a:lnSpc>
                <a:spcPct val="80000"/>
              </a:lnSpc>
              <a:buNone/>
            </a:pPr>
            <a:r>
              <a:rPr lang="cs-CZ" sz="4000" dirty="0" smtClean="0"/>
              <a:t>u 4 zaměstnanců</a:t>
            </a:r>
          </a:p>
          <a:p>
            <a:pPr eaLnBrk="1" hangingPunct="1">
              <a:lnSpc>
                <a:spcPct val="80000"/>
              </a:lnSpc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64226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93213" cy="766762"/>
          </a:xfrm>
        </p:spPr>
        <p:txBody>
          <a:bodyPr/>
          <a:lstStyle/>
          <a:p>
            <a:pPr algn="l" eaLnBrk="1" hangingPunct="1"/>
            <a:r>
              <a:rPr lang="cs-CZ" sz="5400" dirty="0" smtClean="0"/>
              <a:t>Česká studia</a:t>
            </a:r>
          </a:p>
        </p:txBody>
      </p:sp>
      <p:sp>
        <p:nvSpPr>
          <p:cNvPr id="30722" name="Subtitle 2"/>
          <p:cNvSpPr>
            <a:spLocks noGrp="1"/>
          </p:cNvSpPr>
          <p:nvPr>
            <p:ph type="subTitle" idx="1"/>
          </p:nvPr>
        </p:nvSpPr>
        <p:spPr>
          <a:xfrm>
            <a:off x="1214670" y="1889125"/>
            <a:ext cx="10591848" cy="3351212"/>
          </a:xfrm>
        </p:spPr>
        <p:txBody>
          <a:bodyPr/>
          <a:lstStyle/>
          <a:p>
            <a:pPr algn="l" eaLnBrk="1" hangingPunct="1">
              <a:lnSpc>
                <a:spcPct val="70000"/>
              </a:lnSpc>
            </a:pPr>
            <a:r>
              <a:rPr lang="cs-CZ" sz="4400" dirty="0" smtClean="0">
                <a:solidFill>
                  <a:srgbClr val="FF3300"/>
                </a:solidFill>
              </a:rPr>
              <a:t>„(…) program nevykazoval dostatečný finanční přínos (…)“</a:t>
            </a:r>
          </a:p>
          <a:p>
            <a:pPr algn="l" eaLnBrk="1" hangingPunct="1">
              <a:lnSpc>
                <a:spcPct val="70000"/>
              </a:lnSpc>
            </a:pPr>
            <a:r>
              <a:rPr lang="cs-CZ" sz="4400" dirty="0" smtClean="0"/>
              <a:t>- dle nařízení děkana program odevzdával fakultě cca 250 000 ročně</a:t>
            </a:r>
          </a:p>
          <a:p>
            <a:pPr algn="l" eaLnBrk="1" hangingPunct="1">
              <a:lnSpc>
                <a:spcPct val="70000"/>
              </a:lnSpc>
            </a:pPr>
            <a:endParaRPr lang="cs-CZ" sz="3200" dirty="0" smtClean="0"/>
          </a:p>
        </p:txBody>
      </p:sp>
    </p:spTree>
    <p:extLst>
      <p:ext uri="{BB962C8B-B14F-4D97-AF65-F5344CB8AC3E}">
        <p14:creationId xmlns:p14="http://schemas.microsoft.com/office/powerpoint/2010/main" val="57855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93213" cy="766762"/>
          </a:xfrm>
        </p:spPr>
        <p:txBody>
          <a:bodyPr/>
          <a:lstStyle/>
          <a:p>
            <a:pPr algn="l" eaLnBrk="1" hangingPunct="1"/>
            <a:r>
              <a:rPr lang="cs-CZ" sz="5400" dirty="0" smtClean="0"/>
              <a:t>Česká studia</a:t>
            </a:r>
          </a:p>
        </p:txBody>
      </p:sp>
      <p:sp>
        <p:nvSpPr>
          <p:cNvPr id="30722" name="Subtitle 2"/>
          <p:cNvSpPr>
            <a:spLocks noGrp="1"/>
          </p:cNvSpPr>
          <p:nvPr>
            <p:ph type="subTitle" idx="1"/>
          </p:nvPr>
        </p:nvSpPr>
        <p:spPr>
          <a:xfrm>
            <a:off x="1214670" y="1889125"/>
            <a:ext cx="10591848" cy="3351212"/>
          </a:xfrm>
        </p:spPr>
        <p:txBody>
          <a:bodyPr/>
          <a:lstStyle/>
          <a:p>
            <a:pPr algn="l" eaLnBrk="1" hangingPunct="1">
              <a:lnSpc>
                <a:spcPct val="70000"/>
              </a:lnSpc>
            </a:pPr>
            <a:r>
              <a:rPr lang="cs-CZ" sz="4400" dirty="0" smtClean="0">
                <a:solidFill>
                  <a:srgbClr val="FF3300"/>
                </a:solidFill>
              </a:rPr>
              <a:t>„(…) program nevykazoval dostatečný finanční přínos (…)“</a:t>
            </a:r>
          </a:p>
          <a:p>
            <a:pPr algn="l" eaLnBrk="1" hangingPunct="1">
              <a:lnSpc>
                <a:spcPct val="70000"/>
              </a:lnSpc>
            </a:pPr>
            <a:r>
              <a:rPr lang="cs-CZ" sz="4400" dirty="0" smtClean="0"/>
              <a:t>- dle nařízení děkana program odevzdával fakultě cca 250 000 ročně</a:t>
            </a:r>
          </a:p>
          <a:p>
            <a:pPr algn="l" eaLnBrk="1" hangingPunct="1">
              <a:lnSpc>
                <a:spcPct val="70000"/>
              </a:lnSpc>
            </a:pPr>
            <a:r>
              <a:rPr lang="cs-CZ" sz="4400" dirty="0" smtClean="0"/>
              <a:t>- během r. 2013 ÚBS navrhoval vedení FFUK zvýšení odvodů, namísto toho </a:t>
            </a:r>
            <a:r>
              <a:rPr lang="cs-CZ" sz="4400" dirty="0"/>
              <a:t>byly </a:t>
            </a:r>
            <a:r>
              <a:rPr lang="cs-CZ" sz="4400" dirty="0" smtClean="0"/>
              <a:t>ÚBS ekonomické </a:t>
            </a:r>
            <a:r>
              <a:rPr lang="cs-CZ" sz="4400" dirty="0"/>
              <a:t>kompetence </a:t>
            </a:r>
            <a:r>
              <a:rPr lang="cs-CZ" sz="4400" dirty="0" smtClean="0"/>
              <a:t>odebrány úplně</a:t>
            </a:r>
          </a:p>
          <a:p>
            <a:pPr eaLnBrk="1" hangingPunct="1">
              <a:lnSpc>
                <a:spcPct val="70000"/>
              </a:lnSpc>
            </a:pPr>
            <a:endParaRPr lang="cs-CZ" sz="3200" dirty="0" smtClean="0"/>
          </a:p>
        </p:txBody>
      </p:sp>
    </p:spTree>
    <p:extLst>
      <p:ext uri="{BB962C8B-B14F-4D97-AF65-F5344CB8AC3E}">
        <p14:creationId xmlns:p14="http://schemas.microsoft.com/office/powerpoint/2010/main" val="148801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dirty="0" smtClean="0"/>
              <a:t>Letní škola SS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cs-CZ" sz="4400" dirty="0" smtClean="0">
                <a:solidFill>
                  <a:srgbClr val="FF3300"/>
                </a:solidFill>
              </a:rPr>
              <a:t>„Vedení FF UK nechá vypracovat audit LŠSS v roce 2015 (…)“</a:t>
            </a:r>
          </a:p>
          <a:p>
            <a:pPr>
              <a:buFontTx/>
              <a:buChar char="-"/>
            </a:pPr>
            <a:r>
              <a:rPr lang="cs-CZ" sz="4400" dirty="0"/>
              <a:t>z</a:t>
            </a:r>
            <a:r>
              <a:rPr lang="cs-CZ" sz="4400" dirty="0" smtClean="0"/>
              <a:t>řizovatel MŠMT nemělo nikdy výhrady               k hospodaření</a:t>
            </a:r>
          </a:p>
          <a:p>
            <a:pPr>
              <a:buFontTx/>
              <a:buChar char="-"/>
            </a:pPr>
            <a:r>
              <a:rPr lang="cs-CZ" sz="4400" dirty="0" smtClean="0"/>
              <a:t>vedení LŠSS se nebrání ani vnitřnímu,         ani vnějšímu auditu hospodaření LŠSS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dirty="0" smtClean="0"/>
              <a:t>Letní škola SS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cs-CZ" sz="4400" i="1" dirty="0" smtClean="0">
                <a:solidFill>
                  <a:srgbClr val="FF3300"/>
                </a:solidFill>
              </a:rPr>
              <a:t>„ </a:t>
            </a:r>
            <a:r>
              <a:rPr lang="cs-CZ" sz="4400" dirty="0" smtClean="0">
                <a:solidFill>
                  <a:srgbClr val="FF3300"/>
                </a:solidFill>
              </a:rPr>
              <a:t>(…) v organizaci a realizaci</a:t>
            </a:r>
            <a:r>
              <a:rPr lang="cs-CZ" sz="4400" i="1" dirty="0" smtClean="0">
                <a:solidFill>
                  <a:srgbClr val="FF3300"/>
                </a:solidFill>
              </a:rPr>
              <a:t> </a:t>
            </a:r>
            <a:r>
              <a:rPr lang="cs-CZ" sz="4400" dirty="0" smtClean="0">
                <a:solidFill>
                  <a:srgbClr val="FF3300"/>
                </a:solidFill>
              </a:rPr>
              <a:t>LŠSS</a:t>
            </a:r>
            <a:r>
              <a:rPr lang="cs-CZ" sz="4400" i="1" dirty="0" smtClean="0">
                <a:solidFill>
                  <a:srgbClr val="FF3300"/>
                </a:solidFill>
              </a:rPr>
              <a:t> </a:t>
            </a:r>
            <a:r>
              <a:rPr lang="cs-CZ" sz="4400" dirty="0" smtClean="0">
                <a:solidFill>
                  <a:srgbClr val="FF3300"/>
                </a:solidFill>
              </a:rPr>
              <a:t>se objevují jisté nedostatky (obecně shrnutelné pod označení nesystematické a zastaralé)“</a:t>
            </a:r>
          </a:p>
          <a:p>
            <a:pPr>
              <a:buFontTx/>
              <a:buNone/>
            </a:pPr>
            <a:r>
              <a:rPr lang="cs-CZ" sz="4400" dirty="0" smtClean="0"/>
              <a:t>- na tyto problémy nebylo dosud poukazováno</a:t>
            </a:r>
          </a:p>
          <a:p>
            <a:pPr lvl="1">
              <a:buFontTx/>
              <a:buChar char="-"/>
            </a:pPr>
            <a:r>
              <a:rPr lang="cs-CZ" sz="4400" dirty="0" smtClean="0"/>
              <a:t>ani při projednávání závěrečné zprávy</a:t>
            </a:r>
          </a:p>
          <a:p>
            <a:pPr lvl="1">
              <a:buFontTx/>
              <a:buChar char="-"/>
            </a:pPr>
            <a:r>
              <a:rPr lang="cs-CZ" sz="4400" dirty="0" smtClean="0"/>
              <a:t>ani v evaluacích studentů </a:t>
            </a:r>
          </a:p>
        </p:txBody>
      </p:sp>
    </p:spTree>
    <p:extLst>
      <p:ext uri="{BB962C8B-B14F-4D97-AF65-F5344CB8AC3E}">
        <p14:creationId xmlns:p14="http://schemas.microsoft.com/office/powerpoint/2010/main" val="246434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/>
              <a:t>Letní škola </a:t>
            </a:r>
            <a:r>
              <a:rPr lang="cs-CZ" dirty="0" smtClean="0"/>
              <a:t>SS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838200" y="1304365"/>
            <a:ext cx="10515600" cy="4872598"/>
          </a:xfrm>
        </p:spPr>
        <p:txBody>
          <a:bodyPr/>
          <a:lstStyle/>
          <a:p>
            <a:pPr eaLnBrk="1" hangingPunct="1">
              <a:buNone/>
            </a:pPr>
            <a:r>
              <a:rPr lang="cs-CZ" sz="4000" dirty="0" smtClean="0">
                <a:solidFill>
                  <a:srgbClr val="FF3300"/>
                </a:solidFill>
              </a:rPr>
              <a:t>„[účastníci LŠSS</a:t>
            </a:r>
            <a:r>
              <a:rPr lang="cs-CZ" sz="4000" dirty="0">
                <a:solidFill>
                  <a:srgbClr val="FF3300"/>
                </a:solidFill>
              </a:rPr>
              <a:t>] </a:t>
            </a:r>
            <a:r>
              <a:rPr lang="cs-CZ" sz="4000" dirty="0" smtClean="0">
                <a:solidFill>
                  <a:srgbClr val="FF3300"/>
                </a:solidFill>
              </a:rPr>
              <a:t>se [budou] ucházet o řádné studium různých oborů na FF UK“</a:t>
            </a:r>
          </a:p>
          <a:p>
            <a:pPr marL="0" indent="0" eaLnBrk="1" hangingPunct="1">
              <a:buNone/>
            </a:pPr>
            <a:r>
              <a:rPr lang="cs-CZ" sz="4000" dirty="0" smtClean="0"/>
              <a:t>Naše 40leté zkušenosti to nepotvrzují</a:t>
            </a:r>
          </a:p>
          <a:p>
            <a:pPr marL="0" indent="0" eaLnBrk="1" hangingPunct="1">
              <a:buNone/>
            </a:pPr>
            <a:r>
              <a:rPr lang="cs-CZ" sz="4000" dirty="0" smtClean="0"/>
              <a:t>Kdo jsou účastníci LŠSS:</a:t>
            </a:r>
          </a:p>
          <a:p>
            <a:pPr marL="742950" lvl="1" indent="-285750" eaLnBrk="1" hangingPunct="1">
              <a:buFontTx/>
              <a:buChar char="-"/>
            </a:pPr>
            <a:r>
              <a:rPr lang="cs-CZ" sz="4000" dirty="0" smtClean="0"/>
              <a:t>řádní studenti na svých domácích univerzitách</a:t>
            </a:r>
          </a:p>
          <a:p>
            <a:pPr marL="742950" lvl="1" indent="-285750" eaLnBrk="1" hangingPunct="1">
              <a:buFontTx/>
              <a:buChar char="-"/>
            </a:pPr>
            <a:r>
              <a:rPr lang="cs-CZ" sz="4000" dirty="0" smtClean="0"/>
              <a:t>lidé z praxe; o studium na FF UK se ucházet nechtějí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99376" cy="1325563"/>
          </a:xfrm>
        </p:spPr>
        <p:txBody>
          <a:bodyPr/>
          <a:lstStyle/>
          <a:p>
            <a:pPr eaLnBrk="1" hangingPunct="1"/>
            <a:r>
              <a:rPr lang="cs-CZ" sz="4800" b="1" dirty="0" smtClean="0"/>
              <a:t>Závěr </a:t>
            </a:r>
            <a:r>
              <a:rPr lang="cs-CZ" sz="4800" b="1" dirty="0"/>
              <a:t>koncepce </a:t>
            </a:r>
            <a:r>
              <a:rPr lang="cs-CZ" sz="4800" b="1" dirty="0" smtClean="0"/>
              <a:t>navrhované vedením FF UK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cs-CZ" sz="4400" dirty="0" smtClean="0">
                <a:solidFill>
                  <a:srgbClr val="FF3300"/>
                </a:solidFill>
              </a:rPr>
              <a:t>„zahraničních studentů bude na FF UK moci studovat větší množství, neboť se budou moci hlásit na její standardní obory“</a:t>
            </a:r>
          </a:p>
          <a:p>
            <a:pPr marL="0" indent="0" eaLnBrk="1" hangingPunct="1">
              <a:buNone/>
            </a:pPr>
            <a:endParaRPr lang="cs-CZ" sz="4400" dirty="0" smtClean="0">
              <a:solidFill>
                <a:srgbClr val="FF3300"/>
              </a:solidFill>
            </a:endParaRPr>
          </a:p>
          <a:p>
            <a:pPr eaLnBrk="1" hangingPunct="1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16843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ctrTitle"/>
          </p:nvPr>
        </p:nvSpPr>
        <p:spPr>
          <a:xfrm>
            <a:off x="1316038" y="675715"/>
            <a:ext cx="10363200" cy="1470025"/>
          </a:xfrm>
        </p:spPr>
        <p:txBody>
          <a:bodyPr anchor="ctr"/>
          <a:lstStyle/>
          <a:p>
            <a:pPr algn="l" eaLnBrk="1" hangingPunct="1"/>
            <a:r>
              <a:rPr lang="cs-CZ" sz="5400" b="1" dirty="0" smtClean="0"/>
              <a:t>Profil ÚBS 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subTitle" idx="1"/>
          </p:nvPr>
        </p:nvSpPr>
        <p:spPr>
          <a:xfrm>
            <a:off x="1316038" y="2447925"/>
            <a:ext cx="9047162" cy="3190875"/>
          </a:xfrm>
        </p:spPr>
        <p:txBody>
          <a:bodyPr/>
          <a:lstStyle/>
          <a:p>
            <a:pPr marL="533400" indent="-533400" algn="l" eaLnBrk="1" hangingPunct="1">
              <a:lnSpc>
                <a:spcPct val="80000"/>
              </a:lnSpc>
            </a:pPr>
            <a:r>
              <a:rPr lang="cs-CZ" sz="4000" dirty="0"/>
              <a:t>Realizujeme 4 typy aktivit: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 smtClean="0"/>
              <a:t>BC </a:t>
            </a:r>
            <a:r>
              <a:rPr lang="cs-CZ" sz="4000" dirty="0"/>
              <a:t>a </a:t>
            </a:r>
            <a:r>
              <a:rPr lang="cs-CZ" sz="4000" dirty="0" smtClean="0"/>
              <a:t>NM </a:t>
            </a:r>
            <a:r>
              <a:rPr lang="cs-CZ" sz="4000" dirty="0"/>
              <a:t>studium oboru </a:t>
            </a:r>
            <a:r>
              <a:rPr lang="cs-CZ" sz="4000" i="1" dirty="0" smtClean="0"/>
              <a:t>Čeština </a:t>
            </a:r>
            <a:r>
              <a:rPr lang="cs-CZ" sz="4000" i="1" dirty="0"/>
              <a:t>pro cizince</a:t>
            </a:r>
            <a:r>
              <a:rPr lang="cs-CZ" sz="4000" dirty="0"/>
              <a:t> (kód ACC1 a ACC5)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>
                <a:solidFill>
                  <a:schemeClr val="bg1"/>
                </a:solidFill>
              </a:rPr>
              <a:t>Kurzy pro stážisty a postgraduanty (kód ACCE): </a:t>
            </a:r>
            <a:r>
              <a:rPr lang="cs-CZ" sz="4000" dirty="0">
                <a:solidFill>
                  <a:schemeClr val="bg1"/>
                </a:solidFill>
                <a:sym typeface="Symbol" pitchFamily="18" charset="2"/>
              </a:rPr>
              <a:t></a:t>
            </a:r>
            <a:r>
              <a:rPr lang="cs-CZ" sz="4000" dirty="0">
                <a:solidFill>
                  <a:schemeClr val="bg1"/>
                </a:solidFill>
              </a:rPr>
              <a:t> 76 studentů /semestr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>
                <a:solidFill>
                  <a:schemeClr val="bg1"/>
                </a:solidFill>
              </a:rPr>
              <a:t>Program Česká studia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>
                <a:solidFill>
                  <a:schemeClr val="bg1"/>
                </a:solidFill>
              </a:rPr>
              <a:t>Letní školu slovanských studií</a:t>
            </a:r>
          </a:p>
        </p:txBody>
      </p:sp>
    </p:spTree>
    <p:extLst>
      <p:ext uri="{BB962C8B-B14F-4D97-AF65-F5344CB8AC3E}">
        <p14:creationId xmlns:p14="http://schemas.microsoft.com/office/powerpoint/2010/main" val="200185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99376" cy="1325563"/>
          </a:xfrm>
        </p:spPr>
        <p:txBody>
          <a:bodyPr/>
          <a:lstStyle/>
          <a:p>
            <a:pPr eaLnBrk="1" hangingPunct="1"/>
            <a:r>
              <a:rPr lang="cs-CZ" sz="4800" b="1" dirty="0" smtClean="0"/>
              <a:t>Závěr </a:t>
            </a:r>
            <a:r>
              <a:rPr lang="cs-CZ" sz="4800" b="1" dirty="0"/>
              <a:t>koncepce </a:t>
            </a:r>
            <a:r>
              <a:rPr lang="cs-CZ" sz="4800" b="1" dirty="0" smtClean="0"/>
              <a:t>navrhované vedením FF UK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cs-CZ" sz="4400" dirty="0" smtClean="0">
                <a:solidFill>
                  <a:srgbClr val="FF3300"/>
                </a:solidFill>
              </a:rPr>
              <a:t>„zahraničních studentů bude na FF UK moci studovat větší množství, neboť se budou moci hlásit na její standardní obory“</a:t>
            </a:r>
          </a:p>
          <a:p>
            <a:pPr marL="0" indent="0" eaLnBrk="1" hangingPunct="1">
              <a:buNone/>
            </a:pPr>
            <a:endParaRPr lang="cs-CZ" sz="4400" dirty="0" smtClean="0">
              <a:solidFill>
                <a:srgbClr val="FF3300"/>
              </a:solidFill>
            </a:endParaRPr>
          </a:p>
          <a:p>
            <a:pPr marL="0" indent="0" eaLnBrk="1" hangingPunct="1">
              <a:buNone/>
            </a:pPr>
            <a:r>
              <a:rPr lang="cs-CZ" sz="4400" dirty="0" smtClean="0"/>
              <a:t>tuto možnost mají již nyní; Čeština pro cizince je jedním ze standardních oborů FF UK</a:t>
            </a:r>
          </a:p>
          <a:p>
            <a:pPr eaLnBrk="1" hangingPunct="1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61650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b="1" dirty="0" smtClean="0">
                <a:solidFill>
                  <a:srgbClr val="0070C0"/>
                </a:solidFill>
              </a:rPr>
              <a:t>Poznatky ÚBS</a:t>
            </a:r>
            <a:endParaRPr lang="cs-CZ" sz="5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5400" dirty="0" smtClean="0">
                <a:solidFill>
                  <a:srgbClr val="0070C0"/>
                </a:solidFill>
              </a:rPr>
              <a:t>Zvýšený zájem zahraničních studentů o studium oborů na FF UK je zatím jen hypotetický</a:t>
            </a:r>
          </a:p>
        </p:txBody>
      </p:sp>
    </p:spTree>
    <p:extLst>
      <p:ext uri="{BB962C8B-B14F-4D97-AF65-F5344CB8AC3E}">
        <p14:creationId xmlns:p14="http://schemas.microsoft.com/office/powerpoint/2010/main" val="279092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b="1" dirty="0" smtClean="0">
                <a:solidFill>
                  <a:srgbClr val="0070C0"/>
                </a:solidFill>
              </a:rPr>
              <a:t>Poznatky ÚBS</a:t>
            </a:r>
            <a:endParaRPr lang="cs-CZ" sz="5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5400" dirty="0" smtClean="0">
                <a:solidFill>
                  <a:srgbClr val="0070C0"/>
                </a:solidFill>
              </a:rPr>
              <a:t>- proti tomu stojí fungující dvoustupňový obor</a:t>
            </a:r>
          </a:p>
          <a:p>
            <a:pPr marL="0" indent="0">
              <a:buNone/>
            </a:pPr>
            <a:endParaRPr lang="cs-CZ" sz="54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0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b="1" dirty="0" smtClean="0">
                <a:solidFill>
                  <a:srgbClr val="0070C0"/>
                </a:solidFill>
              </a:rPr>
              <a:t>Poznatky ÚBS</a:t>
            </a:r>
            <a:endParaRPr lang="cs-CZ" sz="5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5400" dirty="0" smtClean="0">
                <a:solidFill>
                  <a:srgbClr val="0070C0"/>
                </a:solidFill>
              </a:rPr>
              <a:t>- proti tomu stojí fungující dvoustupňový obor</a:t>
            </a:r>
          </a:p>
          <a:p>
            <a:pPr marL="0" indent="0">
              <a:buNone/>
            </a:pPr>
            <a:r>
              <a:rPr lang="cs-CZ" sz="5400" dirty="0" smtClean="0">
                <a:solidFill>
                  <a:srgbClr val="0070C0"/>
                </a:solidFill>
              </a:rPr>
              <a:t>- v současné době zde studuje 75 studentů</a:t>
            </a:r>
          </a:p>
        </p:txBody>
      </p:sp>
    </p:spTree>
    <p:extLst>
      <p:ext uri="{BB962C8B-B14F-4D97-AF65-F5344CB8AC3E}">
        <p14:creationId xmlns:p14="http://schemas.microsoft.com/office/powerpoint/2010/main" val="292470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b="1" dirty="0" smtClean="0">
                <a:solidFill>
                  <a:srgbClr val="0070C0"/>
                </a:solidFill>
              </a:rPr>
              <a:t>Poznatky ÚBS</a:t>
            </a:r>
            <a:endParaRPr lang="cs-CZ" sz="5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4800" dirty="0">
                <a:solidFill>
                  <a:srgbClr val="0070C0"/>
                </a:solidFill>
              </a:rPr>
              <a:t>ú</a:t>
            </a:r>
            <a:r>
              <a:rPr lang="cs-CZ" sz="4800" dirty="0" smtClean="0">
                <a:solidFill>
                  <a:srgbClr val="0070C0"/>
                </a:solidFill>
              </a:rPr>
              <a:t>spěch placených kurzů češtiny                    bez existence oboru je nemyslitelný </a:t>
            </a:r>
          </a:p>
        </p:txBody>
      </p:sp>
    </p:spTree>
    <p:extLst>
      <p:ext uri="{BB962C8B-B14F-4D97-AF65-F5344CB8AC3E}">
        <p14:creationId xmlns:p14="http://schemas.microsoft.com/office/powerpoint/2010/main" val="284685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b="1" dirty="0" smtClean="0">
                <a:solidFill>
                  <a:srgbClr val="0070C0"/>
                </a:solidFill>
              </a:rPr>
              <a:t>Poznatky ÚBS</a:t>
            </a:r>
            <a:endParaRPr lang="cs-CZ" sz="5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4800" dirty="0">
                <a:solidFill>
                  <a:srgbClr val="0070C0"/>
                </a:solidFill>
              </a:rPr>
              <a:t>ú</a:t>
            </a:r>
            <a:r>
              <a:rPr lang="cs-CZ" sz="4800" dirty="0" smtClean="0">
                <a:solidFill>
                  <a:srgbClr val="0070C0"/>
                </a:solidFill>
              </a:rPr>
              <a:t>spěch placených kurzů češtiny                    bez existence oboru je nemyslitelný </a:t>
            </a:r>
          </a:p>
          <a:p>
            <a:r>
              <a:rPr lang="cs-CZ" sz="4800" dirty="0" smtClean="0">
                <a:solidFill>
                  <a:srgbClr val="0070C0"/>
                </a:solidFill>
              </a:rPr>
              <a:t>ztratíme-li akademický přesah, transformovaný ÚBS nemůže obstát                 v konkurenci spousty jazykových škol </a:t>
            </a:r>
          </a:p>
        </p:txBody>
      </p:sp>
    </p:spTree>
    <p:extLst>
      <p:ext uri="{BB962C8B-B14F-4D97-AF65-F5344CB8AC3E}">
        <p14:creationId xmlns:p14="http://schemas.microsoft.com/office/powerpoint/2010/main" val="131774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b="1" dirty="0" smtClean="0">
                <a:solidFill>
                  <a:srgbClr val="0070C0"/>
                </a:solidFill>
              </a:rPr>
              <a:t>Poznatky ÚBS</a:t>
            </a:r>
            <a:endParaRPr lang="cs-CZ" sz="5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4800" dirty="0">
                <a:solidFill>
                  <a:srgbClr val="0070C0"/>
                </a:solidFill>
              </a:rPr>
              <a:t>ú</a:t>
            </a:r>
            <a:r>
              <a:rPr lang="cs-CZ" sz="4800" dirty="0" smtClean="0">
                <a:solidFill>
                  <a:srgbClr val="0070C0"/>
                </a:solidFill>
              </a:rPr>
              <a:t>spěch placených kurzů češtiny                    bez existence oboru je nemyslitelný </a:t>
            </a:r>
          </a:p>
          <a:p>
            <a:r>
              <a:rPr lang="cs-CZ" sz="4800" dirty="0" smtClean="0">
                <a:solidFill>
                  <a:srgbClr val="0070C0"/>
                </a:solidFill>
              </a:rPr>
              <a:t>ztratíme-li akademický přesah, transformovaný ÚBS nemůže obstát                 v konkurenci spousty jazykových škol </a:t>
            </a:r>
          </a:p>
          <a:p>
            <a:r>
              <a:rPr lang="cs-CZ" sz="4800" dirty="0" smtClean="0">
                <a:solidFill>
                  <a:srgbClr val="0070C0"/>
                </a:solidFill>
              </a:rPr>
              <a:t>nic víc než ony nenabídne</a:t>
            </a:r>
            <a:endParaRPr lang="cs-CZ" sz="4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73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b="1" dirty="0" smtClean="0">
                <a:solidFill>
                  <a:srgbClr val="0070C0"/>
                </a:solidFill>
              </a:rPr>
              <a:t>Návrhy ÚBS</a:t>
            </a:r>
            <a:endParaRPr lang="cs-CZ" sz="5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pPr marL="0" indent="0">
              <a:buNone/>
            </a:pPr>
            <a:r>
              <a:rPr lang="cs-CZ" sz="6000" dirty="0" smtClean="0">
                <a:solidFill>
                  <a:srgbClr val="0070C0"/>
                </a:solidFill>
              </a:rPr>
              <a:t>1. Zachovat BC i NM obor </a:t>
            </a:r>
          </a:p>
          <a:p>
            <a:pPr marL="0" indent="0">
              <a:buNone/>
            </a:pPr>
            <a:r>
              <a:rPr lang="cs-CZ" sz="6000" dirty="0" smtClean="0">
                <a:solidFill>
                  <a:srgbClr val="0070C0"/>
                </a:solidFill>
              </a:rPr>
              <a:t>	Čeština </a:t>
            </a:r>
            <a:r>
              <a:rPr lang="cs-CZ" sz="6000" dirty="0">
                <a:solidFill>
                  <a:srgbClr val="0070C0"/>
                </a:solidFill>
              </a:rPr>
              <a:t>pro cizince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315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b="1" dirty="0" smtClean="0">
                <a:solidFill>
                  <a:srgbClr val="0070C0"/>
                </a:solidFill>
              </a:rPr>
              <a:t>Návrhy ÚBS</a:t>
            </a:r>
            <a:endParaRPr lang="cs-CZ" sz="5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3237"/>
            <a:ext cx="10515600" cy="4351338"/>
          </a:xfrm>
        </p:spPr>
        <p:txBody>
          <a:bodyPr/>
          <a:lstStyle/>
          <a:p>
            <a:endParaRPr lang="cs-CZ" dirty="0" smtClean="0"/>
          </a:p>
          <a:p>
            <a:pPr marL="0" indent="0">
              <a:buNone/>
            </a:pPr>
            <a:r>
              <a:rPr lang="cs-CZ" sz="6000" dirty="0" smtClean="0">
                <a:solidFill>
                  <a:srgbClr val="0070C0"/>
                </a:solidFill>
              </a:rPr>
              <a:t>2. Posílit </a:t>
            </a:r>
            <a:r>
              <a:rPr lang="cs-CZ" sz="6000" dirty="0">
                <a:solidFill>
                  <a:srgbClr val="0070C0"/>
                </a:solidFill>
              </a:rPr>
              <a:t>pracoviště </a:t>
            </a:r>
            <a:endParaRPr lang="cs-CZ" sz="6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cs-CZ" sz="6000" dirty="0" smtClean="0">
                <a:solidFill>
                  <a:srgbClr val="0070C0"/>
                </a:solidFill>
              </a:rPr>
              <a:t>	o </a:t>
            </a:r>
            <a:r>
              <a:rPr lang="cs-CZ" sz="6000" dirty="0">
                <a:solidFill>
                  <a:srgbClr val="0070C0"/>
                </a:solidFill>
              </a:rPr>
              <a:t>habilitovaného </a:t>
            </a:r>
            <a:r>
              <a:rPr lang="cs-CZ" sz="6000" dirty="0" smtClean="0">
                <a:solidFill>
                  <a:srgbClr val="0070C0"/>
                </a:solidFill>
              </a:rPr>
              <a:t>pracovníka, </a:t>
            </a:r>
            <a:endParaRPr lang="cs-CZ" sz="6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cs-CZ" sz="6000" dirty="0" smtClean="0">
                <a:solidFill>
                  <a:srgbClr val="0070C0"/>
                </a:solidFill>
              </a:rPr>
              <a:t>	tím udržet </a:t>
            </a:r>
            <a:r>
              <a:rPr lang="cs-CZ" sz="6000" dirty="0">
                <a:solidFill>
                  <a:srgbClr val="0070C0"/>
                </a:solidFill>
              </a:rPr>
              <a:t>akademické  </a:t>
            </a:r>
            <a:endParaRPr lang="cs-CZ" sz="6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cs-CZ" sz="6000" dirty="0" smtClean="0">
                <a:solidFill>
                  <a:srgbClr val="0070C0"/>
                </a:solidFill>
              </a:rPr>
              <a:t>	a </a:t>
            </a:r>
            <a:r>
              <a:rPr lang="cs-CZ" sz="6000" dirty="0">
                <a:solidFill>
                  <a:srgbClr val="0070C0"/>
                </a:solidFill>
              </a:rPr>
              <a:t>zároveň servisní </a:t>
            </a:r>
            <a:r>
              <a:rPr lang="cs-CZ" sz="6000" dirty="0" smtClean="0">
                <a:solidFill>
                  <a:srgbClr val="0070C0"/>
                </a:solidFill>
              </a:rPr>
              <a:t>pracoviště</a:t>
            </a:r>
          </a:p>
        </p:txBody>
      </p:sp>
    </p:spTree>
    <p:extLst>
      <p:ext uri="{BB962C8B-B14F-4D97-AF65-F5344CB8AC3E}">
        <p14:creationId xmlns:p14="http://schemas.microsoft.com/office/powerpoint/2010/main" val="64893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b="1" dirty="0" smtClean="0">
                <a:solidFill>
                  <a:srgbClr val="0070C0"/>
                </a:solidFill>
              </a:rPr>
              <a:t>Návrhy ÚBS</a:t>
            </a:r>
            <a:endParaRPr lang="cs-CZ" sz="5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3237"/>
            <a:ext cx="10515600" cy="4351338"/>
          </a:xfrm>
        </p:spPr>
        <p:txBody>
          <a:bodyPr/>
          <a:lstStyle/>
          <a:p>
            <a:endParaRPr lang="cs-CZ" dirty="0" smtClean="0"/>
          </a:p>
          <a:p>
            <a:pPr marL="0" indent="0">
              <a:spcBef>
                <a:spcPts val="0"/>
              </a:spcBef>
              <a:buNone/>
            </a:pPr>
            <a:r>
              <a:rPr lang="cs-CZ" sz="6000" dirty="0" smtClean="0">
                <a:solidFill>
                  <a:srgbClr val="0070C0"/>
                </a:solidFill>
              </a:rPr>
              <a:t>3. Zavést </a:t>
            </a:r>
            <a:r>
              <a:rPr lang="cs-CZ" sz="6000" dirty="0">
                <a:solidFill>
                  <a:srgbClr val="0070C0"/>
                </a:solidFill>
              </a:rPr>
              <a:t>kurzy češtiny </a:t>
            </a:r>
            <a:endParaRPr lang="cs-CZ" sz="6000" dirty="0" smtClean="0">
              <a:solidFill>
                <a:srgbClr val="0070C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6000" dirty="0" smtClean="0">
                <a:solidFill>
                  <a:srgbClr val="0070C0"/>
                </a:solidFill>
              </a:rPr>
              <a:t>	pro </a:t>
            </a:r>
            <a:r>
              <a:rPr lang="cs-CZ" sz="6000" dirty="0" err="1">
                <a:solidFill>
                  <a:srgbClr val="0070C0"/>
                </a:solidFill>
              </a:rPr>
              <a:t>nebohemisty</a:t>
            </a:r>
            <a:r>
              <a:rPr lang="cs-CZ" sz="6000" dirty="0">
                <a:solidFill>
                  <a:srgbClr val="0070C0"/>
                </a:solidFill>
              </a:rPr>
              <a:t> </a:t>
            </a:r>
            <a:r>
              <a:rPr lang="cs-CZ" sz="6000" dirty="0" smtClean="0">
                <a:solidFill>
                  <a:srgbClr val="0070C0"/>
                </a:solidFill>
              </a:rPr>
              <a:t>– budou 	fungovat </a:t>
            </a:r>
            <a:r>
              <a:rPr lang="cs-CZ" sz="6000" dirty="0">
                <a:solidFill>
                  <a:srgbClr val="0070C0"/>
                </a:solidFill>
              </a:rPr>
              <a:t>jako přípravka </a:t>
            </a:r>
            <a:endParaRPr lang="cs-CZ" sz="6000" dirty="0" smtClean="0">
              <a:solidFill>
                <a:srgbClr val="0070C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6000" dirty="0" smtClean="0">
                <a:solidFill>
                  <a:srgbClr val="0070C0"/>
                </a:solidFill>
              </a:rPr>
              <a:t>	na </a:t>
            </a:r>
            <a:r>
              <a:rPr lang="cs-CZ" sz="6000" dirty="0">
                <a:solidFill>
                  <a:srgbClr val="0070C0"/>
                </a:solidFill>
              </a:rPr>
              <a:t>studium </a:t>
            </a:r>
            <a:r>
              <a:rPr lang="cs-CZ" sz="6000" dirty="0" smtClean="0">
                <a:solidFill>
                  <a:srgbClr val="0070C0"/>
                </a:solidFill>
              </a:rPr>
              <a:t>na FF UK</a:t>
            </a:r>
            <a:endParaRPr lang="cs-CZ" sz="6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75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ctrTitle"/>
          </p:nvPr>
        </p:nvSpPr>
        <p:spPr>
          <a:xfrm>
            <a:off x="1316038" y="675715"/>
            <a:ext cx="10363200" cy="1470025"/>
          </a:xfrm>
        </p:spPr>
        <p:txBody>
          <a:bodyPr anchor="ctr"/>
          <a:lstStyle/>
          <a:p>
            <a:pPr algn="l" eaLnBrk="1" hangingPunct="1"/>
            <a:r>
              <a:rPr lang="cs-CZ" sz="5400" b="1" dirty="0" smtClean="0"/>
              <a:t>Profil ÚBS 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subTitle" idx="1"/>
          </p:nvPr>
        </p:nvSpPr>
        <p:spPr>
          <a:xfrm>
            <a:off x="1316038" y="2447925"/>
            <a:ext cx="9047162" cy="3190875"/>
          </a:xfrm>
        </p:spPr>
        <p:txBody>
          <a:bodyPr/>
          <a:lstStyle/>
          <a:p>
            <a:pPr marL="533400" indent="-533400" algn="l" eaLnBrk="1" hangingPunct="1">
              <a:lnSpc>
                <a:spcPct val="80000"/>
              </a:lnSpc>
            </a:pPr>
            <a:r>
              <a:rPr lang="cs-CZ" sz="4000" dirty="0"/>
              <a:t>Realizujeme 4 typy aktivit: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 smtClean="0"/>
              <a:t>BC </a:t>
            </a:r>
            <a:r>
              <a:rPr lang="cs-CZ" sz="4000" dirty="0"/>
              <a:t>a </a:t>
            </a:r>
            <a:r>
              <a:rPr lang="cs-CZ" sz="4000" dirty="0" smtClean="0"/>
              <a:t>NM </a:t>
            </a:r>
            <a:r>
              <a:rPr lang="cs-CZ" sz="4000" dirty="0"/>
              <a:t>studium oboru </a:t>
            </a:r>
            <a:r>
              <a:rPr lang="cs-CZ" sz="4000" i="1" dirty="0"/>
              <a:t>Čeština pro cizince</a:t>
            </a:r>
            <a:r>
              <a:rPr lang="cs-CZ" sz="4000" dirty="0"/>
              <a:t> (kód ACC1 a ACC5)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/>
              <a:t>Kurzy pro stážisty a postgraduanty (kód ACCE): </a:t>
            </a:r>
            <a:r>
              <a:rPr lang="cs-CZ" sz="4000" dirty="0">
                <a:sym typeface="Symbol" pitchFamily="18" charset="2"/>
              </a:rPr>
              <a:t></a:t>
            </a:r>
            <a:r>
              <a:rPr lang="cs-CZ" sz="4000" dirty="0"/>
              <a:t> 76 studentů /semestr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>
                <a:solidFill>
                  <a:schemeClr val="bg1"/>
                </a:solidFill>
              </a:rPr>
              <a:t>Program Česká studia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>
                <a:solidFill>
                  <a:schemeClr val="bg1"/>
                </a:solidFill>
              </a:rPr>
              <a:t>Letní školu slovanských studií</a:t>
            </a:r>
          </a:p>
        </p:txBody>
      </p:sp>
    </p:spTree>
    <p:extLst>
      <p:ext uri="{BB962C8B-B14F-4D97-AF65-F5344CB8AC3E}">
        <p14:creationId xmlns:p14="http://schemas.microsoft.com/office/powerpoint/2010/main" val="101491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b="1" dirty="0" smtClean="0">
                <a:solidFill>
                  <a:srgbClr val="0070C0"/>
                </a:solidFill>
              </a:rPr>
              <a:t>Návrhy ÚBS</a:t>
            </a:r>
            <a:endParaRPr lang="cs-CZ" sz="5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3237"/>
            <a:ext cx="10515600" cy="4351338"/>
          </a:xfrm>
        </p:spPr>
        <p:txBody>
          <a:bodyPr/>
          <a:lstStyle/>
          <a:p>
            <a:endParaRPr lang="cs-CZ" dirty="0" smtClean="0"/>
          </a:p>
          <a:p>
            <a:pPr marL="0" indent="0">
              <a:buNone/>
            </a:pPr>
            <a:r>
              <a:rPr lang="cs-CZ" sz="6000" dirty="0" smtClean="0">
                <a:solidFill>
                  <a:srgbClr val="0070C0"/>
                </a:solidFill>
              </a:rPr>
              <a:t>4. Dokončujeme </a:t>
            </a:r>
            <a:r>
              <a:rPr lang="cs-CZ" sz="6000" dirty="0">
                <a:solidFill>
                  <a:srgbClr val="0070C0"/>
                </a:solidFill>
              </a:rPr>
              <a:t>zavedení </a:t>
            </a:r>
            <a:r>
              <a:rPr lang="cs-CZ" sz="6000" dirty="0" smtClean="0">
                <a:solidFill>
                  <a:srgbClr val="0070C0"/>
                </a:solidFill>
              </a:rPr>
              <a:t>	certifikované </a:t>
            </a:r>
            <a:r>
              <a:rPr lang="cs-CZ" sz="6000" dirty="0">
                <a:solidFill>
                  <a:srgbClr val="0070C0"/>
                </a:solidFill>
              </a:rPr>
              <a:t>zkoušky ALTE </a:t>
            </a:r>
            <a:endParaRPr lang="cs-CZ" sz="6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cs-CZ" sz="6000" dirty="0" smtClean="0">
                <a:solidFill>
                  <a:srgbClr val="0070C0"/>
                </a:solidFill>
              </a:rPr>
              <a:t>	– </a:t>
            </a:r>
            <a:r>
              <a:rPr lang="cs-CZ" sz="6000" dirty="0">
                <a:solidFill>
                  <a:srgbClr val="0070C0"/>
                </a:solidFill>
              </a:rPr>
              <a:t>zpoplatněné </a:t>
            </a:r>
            <a:endParaRPr lang="cs-CZ" sz="6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cs-CZ" sz="4000" dirty="0" smtClean="0">
                <a:solidFill>
                  <a:srgbClr val="0070C0"/>
                </a:solidFill>
              </a:rPr>
              <a:t>(</a:t>
            </a:r>
            <a:r>
              <a:rPr lang="cs-CZ" sz="4000" dirty="0">
                <a:solidFill>
                  <a:srgbClr val="0070C0"/>
                </a:solidFill>
              </a:rPr>
              <a:t>jinojazyční zájemci dostanou osvědčení o úrovni znalosti jazyka</a:t>
            </a:r>
            <a:r>
              <a:rPr lang="cs-CZ" sz="4000" dirty="0" smtClean="0">
                <a:solidFill>
                  <a:srgbClr val="0070C0"/>
                </a:solidFill>
              </a:rPr>
              <a:t>)</a:t>
            </a:r>
            <a:endParaRPr lang="cs-CZ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20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4" name="Rectangle 3"/>
          <p:cNvSpPr/>
          <p:nvPr/>
        </p:nvSpPr>
        <p:spPr>
          <a:xfrm>
            <a:off x="2528047" y="2353234"/>
            <a:ext cx="71134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cs-CZ" sz="6000" dirty="0"/>
              <a:t>V ZAVÁDĚNÍ ZMĚN </a:t>
            </a:r>
            <a:endParaRPr lang="cs-CZ" sz="6000" dirty="0" smtClean="0"/>
          </a:p>
          <a:p>
            <a:pPr marL="0" indent="0" algn="ctr">
              <a:buNone/>
            </a:pPr>
            <a:r>
              <a:rPr lang="cs-CZ" sz="6000" dirty="0" smtClean="0">
                <a:solidFill>
                  <a:schemeClr val="bg1"/>
                </a:solidFill>
              </a:rPr>
              <a:t>JSME PRO </a:t>
            </a:r>
          </a:p>
          <a:p>
            <a:pPr marL="0" indent="0" algn="ctr">
              <a:buNone/>
            </a:pPr>
            <a:r>
              <a:rPr lang="cs-CZ" sz="6000" dirty="0" smtClean="0">
                <a:solidFill>
                  <a:schemeClr val="bg1"/>
                </a:solidFill>
              </a:rPr>
              <a:t>POSTUPNOST</a:t>
            </a:r>
            <a:endParaRPr lang="cs-CZ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07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4" name="Rectangle 3"/>
          <p:cNvSpPr/>
          <p:nvPr/>
        </p:nvSpPr>
        <p:spPr>
          <a:xfrm>
            <a:off x="2528047" y="2353234"/>
            <a:ext cx="71134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cs-CZ" sz="6000" dirty="0"/>
              <a:t>V ZAVÁDĚNÍ ZMĚN </a:t>
            </a:r>
            <a:endParaRPr lang="cs-CZ" sz="6000" dirty="0" smtClean="0"/>
          </a:p>
          <a:p>
            <a:pPr marL="0" indent="0" algn="ctr">
              <a:buNone/>
            </a:pPr>
            <a:r>
              <a:rPr lang="cs-CZ" sz="6000" dirty="0" smtClean="0"/>
              <a:t>JSME PRO </a:t>
            </a:r>
          </a:p>
          <a:p>
            <a:pPr marL="0" indent="0" algn="ctr">
              <a:buNone/>
            </a:pPr>
            <a:r>
              <a:rPr lang="cs-CZ" sz="6000" dirty="0" smtClean="0">
                <a:solidFill>
                  <a:schemeClr val="bg1"/>
                </a:solidFill>
              </a:rPr>
              <a:t>POSTUPNOST</a:t>
            </a:r>
            <a:endParaRPr lang="cs-CZ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76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4" name="Rectangle 3"/>
          <p:cNvSpPr/>
          <p:nvPr/>
        </p:nvSpPr>
        <p:spPr>
          <a:xfrm>
            <a:off x="2528047" y="2353234"/>
            <a:ext cx="71134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cs-CZ" sz="6000" dirty="0"/>
              <a:t>V ZAVÁDĚNÍ ZMĚN </a:t>
            </a:r>
            <a:endParaRPr lang="cs-CZ" sz="6000" dirty="0" smtClean="0"/>
          </a:p>
          <a:p>
            <a:pPr marL="0" indent="0" algn="ctr">
              <a:buNone/>
            </a:pPr>
            <a:r>
              <a:rPr lang="cs-CZ" sz="6000" dirty="0" smtClean="0"/>
              <a:t>JSME PRO </a:t>
            </a:r>
          </a:p>
          <a:p>
            <a:pPr marL="0" indent="0" algn="ctr">
              <a:buNone/>
            </a:pPr>
            <a:r>
              <a:rPr lang="cs-CZ" sz="6000" dirty="0" smtClean="0"/>
              <a:t>POSTUPNOST</a:t>
            </a:r>
            <a:endParaRPr lang="cs-CZ" sz="6000" dirty="0"/>
          </a:p>
        </p:txBody>
      </p:sp>
    </p:spTree>
    <p:extLst>
      <p:ext uri="{BB962C8B-B14F-4D97-AF65-F5344CB8AC3E}">
        <p14:creationId xmlns:p14="http://schemas.microsoft.com/office/powerpoint/2010/main" val="71587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</a:t>
            </a:r>
            <a:endParaRPr lang="cs-CZ" sz="20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42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ctrTitle"/>
          </p:nvPr>
        </p:nvSpPr>
        <p:spPr>
          <a:xfrm>
            <a:off x="1316038" y="675715"/>
            <a:ext cx="10363200" cy="1470025"/>
          </a:xfrm>
        </p:spPr>
        <p:txBody>
          <a:bodyPr anchor="ctr"/>
          <a:lstStyle/>
          <a:p>
            <a:pPr algn="l" eaLnBrk="1" hangingPunct="1"/>
            <a:r>
              <a:rPr lang="cs-CZ" sz="5400" b="1" dirty="0" smtClean="0"/>
              <a:t>Profil ÚBS 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subTitle" idx="1"/>
          </p:nvPr>
        </p:nvSpPr>
        <p:spPr>
          <a:xfrm>
            <a:off x="1316038" y="2447925"/>
            <a:ext cx="9047162" cy="3190875"/>
          </a:xfrm>
        </p:spPr>
        <p:txBody>
          <a:bodyPr/>
          <a:lstStyle/>
          <a:p>
            <a:pPr marL="533400" indent="-533400" algn="l" eaLnBrk="1" hangingPunct="1">
              <a:lnSpc>
                <a:spcPct val="80000"/>
              </a:lnSpc>
            </a:pPr>
            <a:r>
              <a:rPr lang="cs-CZ" sz="4000" dirty="0"/>
              <a:t>Realizujeme 4 typy aktivit: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 smtClean="0"/>
              <a:t>BC </a:t>
            </a:r>
            <a:r>
              <a:rPr lang="cs-CZ" sz="4000" dirty="0"/>
              <a:t>a </a:t>
            </a:r>
            <a:r>
              <a:rPr lang="cs-CZ" sz="4000" dirty="0" smtClean="0"/>
              <a:t>NM studium </a:t>
            </a:r>
            <a:r>
              <a:rPr lang="cs-CZ" sz="4000" dirty="0"/>
              <a:t>oboru </a:t>
            </a:r>
            <a:r>
              <a:rPr lang="cs-CZ" sz="4000" i="1" dirty="0"/>
              <a:t>Čeština pro cizince</a:t>
            </a:r>
            <a:r>
              <a:rPr lang="cs-CZ" sz="4000" dirty="0"/>
              <a:t> (kód ACC1 a ACC5)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/>
              <a:t>Kurzy pro stážisty a postgraduanty (kód ACCE): </a:t>
            </a:r>
            <a:r>
              <a:rPr lang="cs-CZ" sz="4000" dirty="0">
                <a:sym typeface="Symbol" pitchFamily="18" charset="2"/>
              </a:rPr>
              <a:t></a:t>
            </a:r>
            <a:r>
              <a:rPr lang="cs-CZ" sz="4000" dirty="0"/>
              <a:t> 76 studentů /semestr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/>
              <a:t>Program Česká studia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>
                <a:solidFill>
                  <a:schemeClr val="bg1"/>
                </a:solidFill>
              </a:rPr>
              <a:t>Letní školu slovanských studií</a:t>
            </a:r>
          </a:p>
        </p:txBody>
      </p:sp>
    </p:spTree>
    <p:extLst>
      <p:ext uri="{BB962C8B-B14F-4D97-AF65-F5344CB8AC3E}">
        <p14:creationId xmlns:p14="http://schemas.microsoft.com/office/powerpoint/2010/main" val="99681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ctrTitle"/>
          </p:nvPr>
        </p:nvSpPr>
        <p:spPr>
          <a:xfrm>
            <a:off x="1316038" y="675715"/>
            <a:ext cx="10363200" cy="1470025"/>
          </a:xfrm>
        </p:spPr>
        <p:txBody>
          <a:bodyPr anchor="ctr"/>
          <a:lstStyle/>
          <a:p>
            <a:pPr algn="l" eaLnBrk="1" hangingPunct="1"/>
            <a:r>
              <a:rPr lang="cs-CZ" sz="5400" b="1" dirty="0" smtClean="0"/>
              <a:t>Profil ÚBS 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subTitle" idx="1"/>
          </p:nvPr>
        </p:nvSpPr>
        <p:spPr>
          <a:xfrm>
            <a:off x="1316038" y="2447925"/>
            <a:ext cx="9047162" cy="3190875"/>
          </a:xfrm>
        </p:spPr>
        <p:txBody>
          <a:bodyPr/>
          <a:lstStyle/>
          <a:p>
            <a:pPr marL="533400" indent="-533400" algn="l" eaLnBrk="1" hangingPunct="1">
              <a:lnSpc>
                <a:spcPct val="80000"/>
              </a:lnSpc>
            </a:pPr>
            <a:r>
              <a:rPr lang="cs-CZ" sz="4000" dirty="0"/>
              <a:t>Realizujeme 4 typy aktivit: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 smtClean="0"/>
              <a:t>BC </a:t>
            </a:r>
            <a:r>
              <a:rPr lang="cs-CZ" sz="4000" dirty="0"/>
              <a:t>a </a:t>
            </a:r>
            <a:r>
              <a:rPr lang="cs-CZ" sz="4000" dirty="0" smtClean="0"/>
              <a:t>NM </a:t>
            </a:r>
            <a:r>
              <a:rPr lang="cs-CZ" sz="4000" dirty="0"/>
              <a:t>studium oboru </a:t>
            </a:r>
            <a:r>
              <a:rPr lang="cs-CZ" sz="4000" i="1" dirty="0"/>
              <a:t>Čeština pro cizince</a:t>
            </a:r>
            <a:r>
              <a:rPr lang="cs-CZ" sz="4000" dirty="0"/>
              <a:t> (kód ACC1 a ACC5)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/>
              <a:t>Kurzy pro stážisty a postgraduanty (kód ACCE): </a:t>
            </a:r>
            <a:r>
              <a:rPr lang="cs-CZ" sz="4000" dirty="0">
                <a:sym typeface="Symbol" pitchFamily="18" charset="2"/>
              </a:rPr>
              <a:t></a:t>
            </a:r>
            <a:r>
              <a:rPr lang="cs-CZ" sz="4000" dirty="0"/>
              <a:t> 76 studentů /semestr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/>
              <a:t>Program Česká studia</a:t>
            </a:r>
          </a:p>
          <a:p>
            <a:pPr marL="533400" indent="-533400" algn="l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cs-CZ" sz="4000" dirty="0"/>
              <a:t>Letní školu slovanských studií</a:t>
            </a:r>
          </a:p>
        </p:txBody>
      </p:sp>
    </p:spTree>
    <p:extLst>
      <p:ext uri="{BB962C8B-B14F-4D97-AF65-F5344CB8AC3E}">
        <p14:creationId xmlns:p14="http://schemas.microsoft.com/office/powerpoint/2010/main" val="135108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ctrTitle"/>
          </p:nvPr>
        </p:nvSpPr>
        <p:spPr>
          <a:xfrm>
            <a:off x="914400" y="1009650"/>
            <a:ext cx="10363200" cy="1470025"/>
          </a:xfrm>
        </p:spPr>
        <p:txBody>
          <a:bodyPr anchor="ctr"/>
          <a:lstStyle/>
          <a:p>
            <a:pPr algn="l" eaLnBrk="1" hangingPunct="1"/>
            <a:r>
              <a:rPr lang="cs-CZ" sz="5400" b="1" dirty="0" smtClean="0"/>
              <a:t>Záměr vedení FFUK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subTitle" idx="1"/>
          </p:nvPr>
        </p:nvSpPr>
        <p:spPr>
          <a:xfrm>
            <a:off x="892175" y="2362200"/>
            <a:ext cx="10312400" cy="3702050"/>
          </a:xfrm>
        </p:spPr>
        <p:txBody>
          <a:bodyPr/>
          <a:lstStyle/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>
                <a:solidFill>
                  <a:schemeClr val="bg1"/>
                </a:solidFill>
              </a:rPr>
              <a:t>zrušit obor </a:t>
            </a:r>
            <a:r>
              <a:rPr lang="cs-CZ" sz="4000" i="1" dirty="0" smtClean="0">
                <a:solidFill>
                  <a:schemeClr val="bg1"/>
                </a:solidFill>
              </a:rPr>
              <a:t>Čeština pro cizince</a:t>
            </a:r>
            <a:r>
              <a:rPr lang="cs-CZ" sz="4000" dirty="0" smtClean="0">
                <a:solidFill>
                  <a:schemeClr val="bg1"/>
                </a:solidFill>
              </a:rPr>
              <a:t> 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>
                <a:solidFill>
                  <a:schemeClr val="bg1"/>
                </a:solidFill>
              </a:rPr>
              <a:t>od 1. 1. 2016 změnit ÚBS na servisní pracoviště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>
                <a:solidFill>
                  <a:schemeClr val="bg1"/>
                </a:solidFill>
              </a:rPr>
              <a:t>to má vést k nárůstu počtu studentů v jiných oborech FF a zároveň 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cs-CZ" sz="4000" dirty="0" smtClean="0">
                <a:solidFill>
                  <a:schemeClr val="bg1"/>
                </a:solidFill>
              </a:rPr>
              <a:t>k finančnímu přínosu pro 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1528</Words>
  <Application>Microsoft Office PowerPoint</Application>
  <PresentationFormat>Widescreen</PresentationFormat>
  <Paragraphs>354</Paragraphs>
  <Slides>64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0" baseType="lpstr">
      <vt:lpstr>Arial</vt:lpstr>
      <vt:lpstr>Calibri</vt:lpstr>
      <vt:lpstr>Calibri Light</vt:lpstr>
      <vt:lpstr>Symbol</vt:lpstr>
      <vt:lpstr>Wingdings</vt:lpstr>
      <vt:lpstr>Office Theme</vt:lpstr>
      <vt:lpstr>Profil ÚBS </vt:lpstr>
      <vt:lpstr>Profil ÚBS </vt:lpstr>
      <vt:lpstr>Profil ÚBS </vt:lpstr>
      <vt:lpstr>Profil ÚBS </vt:lpstr>
      <vt:lpstr>Profil ÚBS </vt:lpstr>
      <vt:lpstr>Profil ÚBS </vt:lpstr>
      <vt:lpstr>Profil ÚBS </vt:lpstr>
      <vt:lpstr>Profil ÚBS </vt:lpstr>
      <vt:lpstr>Záměr vedení FFUK</vt:lpstr>
      <vt:lpstr>Záměr vedení FFUK</vt:lpstr>
      <vt:lpstr>Záměr vedení FFUK</vt:lpstr>
      <vt:lpstr>Záměr vedení FFUK</vt:lpstr>
      <vt:lpstr>Záměr vedení FFUK</vt:lpstr>
      <vt:lpstr>Oborové studium</vt:lpstr>
      <vt:lpstr>Oborové studium</vt:lpstr>
      <vt:lpstr>Oborové studium</vt:lpstr>
      <vt:lpstr>Evaluace</vt:lpstr>
      <vt:lpstr>Evaluace – Co jsme našli</vt:lpstr>
      <vt:lpstr>AVŠAK</vt:lpstr>
      <vt:lpstr>Srovnání</vt:lpstr>
      <vt:lpstr>Zdroj: webové stránky FFUK</vt:lpstr>
      <vt:lpstr>PowerPoint Presentation</vt:lpstr>
      <vt:lpstr>Kurzy pro stážisty a postgraduanty</vt:lpstr>
      <vt:lpstr>ÚBS pořádá</vt:lpstr>
      <vt:lpstr>ÚBS pořádá</vt:lpstr>
      <vt:lpstr>ÚBS pořádá</vt:lpstr>
      <vt:lpstr>Kurzy pro stážisty a postgraduanty</vt:lpstr>
      <vt:lpstr>PowerPoint Presentation</vt:lpstr>
      <vt:lpstr>Zájem o BC studium</vt:lpstr>
      <vt:lpstr>PowerPoint Presentation</vt:lpstr>
      <vt:lpstr>Zájem o NM studium</vt:lpstr>
      <vt:lpstr>PowerPoint Presentation</vt:lpstr>
      <vt:lpstr>Personální zajištění a výhledy</vt:lpstr>
      <vt:lpstr>Personální zajištění a výhledy</vt:lpstr>
      <vt:lpstr>Personální zajištění a výhledy</vt:lpstr>
      <vt:lpstr>Personální zajištění a výhledy</vt:lpstr>
      <vt:lpstr>Personální zajištění a výhledy</vt:lpstr>
      <vt:lpstr>Personální zajištění a výhledy</vt:lpstr>
      <vt:lpstr>Finance – provoz v r. 2015</vt:lpstr>
      <vt:lpstr>Finance – provoz v r. 2015</vt:lpstr>
      <vt:lpstr>Finance – provoz v r. 2015</vt:lpstr>
      <vt:lpstr>Finance – provoz v r. 2015</vt:lpstr>
      <vt:lpstr>Finance – provoz v r. 2015</vt:lpstr>
      <vt:lpstr>Česká studia</vt:lpstr>
      <vt:lpstr>Česká studia</vt:lpstr>
      <vt:lpstr>Letní škola SS</vt:lpstr>
      <vt:lpstr>Letní škola SS</vt:lpstr>
      <vt:lpstr>Letní škola SS</vt:lpstr>
      <vt:lpstr>Závěr koncepce navrhované vedením FF UK</vt:lpstr>
      <vt:lpstr>Závěr koncepce navrhované vedením FF UK</vt:lpstr>
      <vt:lpstr>Poznatky ÚBS</vt:lpstr>
      <vt:lpstr>Poznatky ÚBS</vt:lpstr>
      <vt:lpstr>Poznatky ÚBS</vt:lpstr>
      <vt:lpstr>Poznatky ÚBS</vt:lpstr>
      <vt:lpstr>Poznatky ÚBS</vt:lpstr>
      <vt:lpstr>Poznatky ÚBS</vt:lpstr>
      <vt:lpstr>Návrhy ÚBS</vt:lpstr>
      <vt:lpstr>Návrhy ÚBS</vt:lpstr>
      <vt:lpstr>Návrhy ÚBS</vt:lpstr>
      <vt:lpstr>Návrhy ÚBS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Ilona admin</dc:creator>
  <cp:lastModifiedBy>Ilona admin</cp:lastModifiedBy>
  <cp:revision>68</cp:revision>
  <dcterms:created xsi:type="dcterms:W3CDTF">2015-05-12T21:10:01Z</dcterms:created>
  <dcterms:modified xsi:type="dcterms:W3CDTF">2015-05-14T10:31:42Z</dcterms:modified>
</cp:coreProperties>
</file>