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6" r:id="rId10"/>
    <p:sldId id="268" r:id="rId11"/>
    <p:sldId id="267" r:id="rId12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7829" autoAdjust="0"/>
  </p:normalViewPr>
  <p:slideViewPr>
    <p:cSldViewPr>
      <p:cViewPr varScale="1">
        <p:scale>
          <a:sx n="90" d="100"/>
          <a:sy n="90" d="100"/>
        </p:scale>
        <p:origin x="2214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2BEFC2-5E04-4D21-B67A-E04FF0721556}" type="datetimeFigureOut">
              <a:rPr lang="cs-CZ" smtClean="0"/>
              <a:t>4.6.2015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C0A62B-D42E-44A1-BE39-FE1E4D16370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019363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C0A62B-D42E-44A1-BE39-FE1E4D16370E}" type="slidenum">
              <a:rPr lang="cs-CZ" smtClean="0"/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404856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baseline="0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C0A62B-D42E-44A1-BE39-FE1E4D16370E}" type="slidenum">
              <a:rPr lang="cs-CZ" smtClean="0"/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08077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20040" lvl="1" indent="0">
              <a:buNone/>
            </a:pPr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C0A62B-D42E-44A1-BE39-FE1E4D16370E}" type="slidenum">
              <a:rPr lang="cs-CZ" smtClean="0"/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744797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C0A62B-D42E-44A1-BE39-FE1E4D16370E}" type="slidenum">
              <a:rPr lang="cs-CZ" smtClean="0"/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1799885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C0A62B-D42E-44A1-BE39-FE1E4D16370E}" type="slidenum">
              <a:rPr lang="cs-CZ" smtClean="0"/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6756832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baseline="0" smtClean="0"/>
          </a:p>
          <a:p>
            <a:endParaRPr lang="cs-CZ" baseline="0" smtClean="0"/>
          </a:p>
          <a:p>
            <a:endParaRPr lang="cs-CZ" baseline="0" smtClean="0"/>
          </a:p>
          <a:p>
            <a:endParaRPr lang="cs-CZ" baseline="0" smtClean="0"/>
          </a:p>
          <a:p>
            <a:endParaRPr lang="cs-CZ" baseline="0" smtClean="0"/>
          </a:p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C0A62B-D42E-44A1-BE39-FE1E4D16370E}" type="slidenum">
              <a:rPr lang="cs-CZ" smtClean="0"/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2654274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C0A62B-D42E-44A1-BE39-FE1E4D16370E}" type="slidenum">
              <a:rPr lang="cs-CZ" smtClean="0"/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0597424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C0A62B-D42E-44A1-BE39-FE1E4D16370E}" type="slidenum">
              <a:rPr lang="cs-CZ" smtClean="0"/>
              <a:t>10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0220303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C0A62B-D42E-44A1-BE39-FE1E4D16370E}" type="slidenum">
              <a:rPr lang="cs-CZ" smtClean="0"/>
              <a:t>11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781034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3DD3A-6F2A-4F10-A0D7-971ED920EE1C}" type="datetimeFigureOut">
              <a:rPr lang="cs-CZ" smtClean="0"/>
              <a:t>4.6.2015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81D136E3-BB07-4B47-A5AA-F33FAE52A3A9}" type="slidenum">
              <a:rPr lang="cs-CZ" smtClean="0"/>
              <a:t>‹#›</a:t>
            </a:fld>
            <a:endParaRPr lang="cs-CZ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3DD3A-6F2A-4F10-A0D7-971ED920EE1C}" type="datetimeFigureOut">
              <a:rPr lang="cs-CZ" smtClean="0"/>
              <a:t>4.6.2015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136E3-BB07-4B47-A5AA-F33FAE52A3A9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3DD3A-6F2A-4F10-A0D7-971ED920EE1C}" type="datetimeFigureOut">
              <a:rPr lang="cs-CZ" smtClean="0"/>
              <a:t>4.6.2015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136E3-BB07-4B47-A5AA-F33FAE52A3A9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3DD3A-6F2A-4F10-A0D7-971ED920EE1C}" type="datetimeFigureOut">
              <a:rPr lang="cs-CZ" smtClean="0"/>
              <a:t>4.6.2015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136E3-BB07-4B47-A5AA-F33FAE52A3A9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3DD3A-6F2A-4F10-A0D7-971ED920EE1C}" type="datetimeFigureOut">
              <a:rPr lang="cs-CZ" smtClean="0"/>
              <a:t>4.6.2015</a:t>
            </a:fld>
            <a:endParaRPr lang="cs-CZ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136E3-BB07-4B47-A5AA-F33FAE52A3A9}" type="slidenum">
              <a:rPr lang="cs-CZ" smtClean="0"/>
              <a:t>‹#›</a:t>
            </a:fld>
            <a:endParaRPr lang="cs-CZ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3DD3A-6F2A-4F10-A0D7-971ED920EE1C}" type="datetimeFigureOut">
              <a:rPr lang="cs-CZ" smtClean="0"/>
              <a:t>4.6.2015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136E3-BB07-4B47-A5AA-F33FAE52A3A9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3DD3A-6F2A-4F10-A0D7-971ED920EE1C}" type="datetimeFigureOut">
              <a:rPr lang="cs-CZ" smtClean="0"/>
              <a:t>4.6.2015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136E3-BB07-4B47-A5AA-F33FAE52A3A9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3DD3A-6F2A-4F10-A0D7-971ED920EE1C}" type="datetimeFigureOut">
              <a:rPr lang="cs-CZ" smtClean="0"/>
              <a:t>4.6.2015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136E3-BB07-4B47-A5AA-F33FAE52A3A9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3DD3A-6F2A-4F10-A0D7-971ED920EE1C}" type="datetimeFigureOut">
              <a:rPr lang="cs-CZ" smtClean="0"/>
              <a:t>4.6.2015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136E3-BB07-4B47-A5AA-F33FAE52A3A9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3DD3A-6F2A-4F10-A0D7-971ED920EE1C}" type="datetimeFigureOut">
              <a:rPr lang="cs-CZ" smtClean="0"/>
              <a:t>4.6.2015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136E3-BB07-4B47-A5AA-F33FAE52A3A9}" type="slidenum">
              <a:rPr lang="cs-CZ" smtClean="0"/>
              <a:t>‹#›</a:t>
            </a:fld>
            <a:endParaRPr lang="cs-CZ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3DD3A-6F2A-4F10-A0D7-971ED920EE1C}" type="datetimeFigureOut">
              <a:rPr lang="cs-CZ" smtClean="0"/>
              <a:t>4.6.2015</a:t>
            </a:fld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136E3-BB07-4B47-A5AA-F33FAE52A3A9}" type="slidenum">
              <a:rPr lang="cs-CZ" smtClean="0"/>
              <a:t>‹#›</a:t>
            </a:fld>
            <a:endParaRPr lang="cs-CZ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E63DD3A-6F2A-4F10-A0D7-971ED920EE1C}" type="datetimeFigureOut">
              <a:rPr lang="cs-CZ" smtClean="0"/>
              <a:t>4.6.2015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81D136E3-BB07-4B47-A5AA-F33FAE52A3A9}" type="slidenum">
              <a:rPr lang="cs-CZ" smtClean="0"/>
              <a:t>‹#›</a:t>
            </a:fld>
            <a:endParaRPr lang="cs-CZ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smtClean="0"/>
              <a:t>Poznámky ke dvěma podnětům</a:t>
            </a:r>
            <a:endParaRPr lang="cs-CZ"/>
          </a:p>
        </p:txBody>
      </p:sp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smtClean="0"/>
              <a:t>Organizační změna na ÚČD FF UK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27887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Obecná témata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cs-CZ" dirty="0"/>
              <a:t>Věda</a:t>
            </a:r>
          </a:p>
          <a:p>
            <a:pPr lvl="2"/>
            <a:r>
              <a:rPr lang="cs-CZ" dirty="0"/>
              <a:t>Přiložené tabulky nezohledňují celý vědecký výkon ústavu, který je z podstatné části tvořen i ne-akademiky: ve skutečnosti je tak relativní váha výstupů jednoho AP </a:t>
            </a:r>
            <a:r>
              <a:rPr lang="cs-CZ" dirty="0" smtClean="0"/>
              <a:t>mnohem (!) </a:t>
            </a:r>
            <a:r>
              <a:rPr lang="cs-CZ" dirty="0"/>
              <a:t>nižší, než by s z tabulky mohlo zdát</a:t>
            </a:r>
          </a:p>
          <a:p>
            <a:pPr lvl="2"/>
            <a:r>
              <a:rPr lang="cs-CZ" dirty="0" smtClean="0"/>
              <a:t>Analýza RIV Čechura, FF UK, uplatněné výsledky 2009–2013:</a:t>
            </a:r>
          </a:p>
          <a:p>
            <a:pPr lvl="2"/>
            <a:endParaRPr lang="cs-CZ" dirty="0" smtClean="0"/>
          </a:p>
          <a:p>
            <a:pPr lvl="2"/>
            <a:endParaRPr lang="cs-CZ" dirty="0"/>
          </a:p>
        </p:txBody>
      </p:sp>
      <p:graphicFrame>
        <p:nvGraphicFramePr>
          <p:cNvPr id="6" name="Tabulk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1178131"/>
              </p:ext>
            </p:extLst>
          </p:nvPr>
        </p:nvGraphicFramePr>
        <p:xfrm>
          <a:off x="899592" y="3933056"/>
          <a:ext cx="7772400" cy="1296144"/>
        </p:xfrm>
        <a:graphic>
          <a:graphicData uri="http://schemas.openxmlformats.org/drawingml/2006/table">
            <a:tbl>
              <a:tblPr/>
              <a:tblGrid>
                <a:gridCol w="7772400"/>
              </a:tblGrid>
              <a:tr h="57919">
                <a:tc>
                  <a:txBody>
                    <a:bodyPr/>
                    <a:lstStyle/>
                    <a:p>
                      <a:pPr algn="l" fontAlgn="t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Antidisciplinování, či disciplinování zdola? Pasáček, zlodějíček, sexuální delikvent a aktivní člověk Tomáš Kabourek alias </a:t>
                      </a:r>
                      <a:r>
                        <a:rPr lang="cs-CZ" sz="8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Studnička  (2012) článek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07" marR="8007" marT="800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0146">
                <a:tc>
                  <a:txBody>
                    <a:bodyPr/>
                    <a:lstStyle/>
                    <a:p>
                      <a:pPr algn="l" fontAlgn="t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Karel Stloukal (1887-1957) : Bibliografická črta k životu a dílu českého historika, editora, archiváře a vysokoškolského profesora, organizátora vědeckého </a:t>
                      </a:r>
                      <a:r>
                        <a:rPr lang="cs-CZ" sz="8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života (2012) kapitola v knize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07" marR="8007" marT="800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0146">
                <a:tc>
                  <a:txBody>
                    <a:bodyPr/>
                    <a:lstStyle/>
                    <a:p>
                      <a:pPr algn="l" fontAlgn="t"/>
                      <a:r>
                        <a:rPr lang="cs-CZ" sz="8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České země v létech 1437-1526. Mezi Zikmundem a Jiřím z Poděbrad. Díl. I</a:t>
                      </a:r>
                      <a:r>
                        <a:rPr lang="cs-CZ" sz="800" b="0" i="0" u="none" strike="noStrike" smtClean="0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. (2010) kniha,</a:t>
                      </a:r>
                      <a:r>
                        <a:rPr lang="cs-CZ" sz="800" b="0" i="0" u="none" strike="noStrike" baseline="0" smtClean="0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 44 RIV bodů</a:t>
                      </a:r>
                      <a:endParaRPr lang="cs-CZ" sz="800" b="0" i="0" u="none" strike="noStrike">
                        <a:solidFill>
                          <a:srgbClr val="C00000"/>
                        </a:solidFill>
                        <a:effectLst/>
                        <a:latin typeface="Calibri"/>
                      </a:endParaRPr>
                    </a:p>
                  </a:txBody>
                  <a:tcPr marL="8007" marR="8007" marT="800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0146">
                <a:tc>
                  <a:txBody>
                    <a:bodyPr/>
                    <a:lstStyle/>
                    <a:p>
                      <a:pPr algn="l" fontAlgn="t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Jagellonská éra ve východních </a:t>
                      </a:r>
                      <a:r>
                        <a:rPr lang="cs-CZ" sz="8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Čechách (2010) kapitola v knize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07" marR="8007" marT="800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0146">
                <a:tc>
                  <a:txBody>
                    <a:bodyPr/>
                    <a:lstStyle/>
                    <a:p>
                      <a:pPr algn="l" fontAlgn="t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Láska, sex, každodennost, mravní delikty a jejich trestání ve vrchnostenských správních sídlech Třeboň a Český Krumlov v letech </a:t>
                      </a:r>
                      <a:r>
                        <a:rPr lang="cs-CZ" sz="8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1661-1719-1750 (2010) kapitola v knize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07" marR="8007" marT="800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0146">
                <a:tc>
                  <a:txBody>
                    <a:bodyPr/>
                    <a:lstStyle/>
                    <a:p>
                      <a:pPr algn="l" fontAlgn="t"/>
                      <a:r>
                        <a:rPr lang="cs-CZ" sz="8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České země v letech 1584-1620. První Habsburkové na českém </a:t>
                      </a:r>
                      <a:r>
                        <a:rPr lang="cs-CZ" sz="800" b="0" i="0" u="none" strike="noStrike" smtClean="0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trůně (2009) kniha  44 RIV bodů</a:t>
                      </a:r>
                      <a:endParaRPr lang="cs-CZ" sz="800" b="0" i="0" u="none" strike="noStrike">
                        <a:solidFill>
                          <a:srgbClr val="C00000"/>
                        </a:solidFill>
                        <a:effectLst/>
                        <a:latin typeface="Calibri"/>
                      </a:endParaRPr>
                    </a:p>
                  </a:txBody>
                  <a:tcPr marL="8007" marR="8007" marT="800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0146">
                <a:tc>
                  <a:txBody>
                    <a:bodyPr/>
                    <a:lstStyle/>
                    <a:p>
                      <a:pPr algn="l" fontAlgn="t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Vztahy a sex za renesanční a barokní </a:t>
                      </a:r>
                      <a:r>
                        <a:rPr lang="cs-CZ" sz="8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periody (2009) článek ve sborníku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07" marR="8007" marT="800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5341">
                <a:tc>
                  <a:txBody>
                    <a:bodyPr/>
                    <a:lstStyle/>
                    <a:p>
                      <a:pPr algn="l" fontAlgn="t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5. 5. 1609. Zlom v nejdelším </a:t>
                      </a:r>
                      <a:r>
                        <a:rPr lang="cs-CZ" sz="8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sněmu českých </a:t>
                      </a:r>
                      <a:r>
                        <a:rPr lang="cs-CZ" sz="800" b="0" i="0" u="none" strike="noStrike" smtClean="0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dějin (2009) kniha 44 Riv bodů</a:t>
                      </a:r>
                      <a:endParaRPr lang="cs-CZ" sz="800" b="0" i="0" u="none" strike="noStrike">
                        <a:solidFill>
                          <a:srgbClr val="C00000"/>
                        </a:solidFill>
                        <a:effectLst/>
                        <a:latin typeface="Calibri"/>
                      </a:endParaRPr>
                    </a:p>
                  </a:txBody>
                  <a:tcPr marL="8007" marR="8007" marT="800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96776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Konkrétní odpovědi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cs-CZ" smtClean="0"/>
              <a:t>Otázka „garantování“ (Sojková) oboru a „aprobace“ (Pokorná) na dějiny raného novověku: velmi zavádějící formulace</a:t>
            </a:r>
          </a:p>
          <a:p>
            <a:r>
              <a:rPr lang="cs-CZ"/>
              <a:t>Prof. Čechura projevil zájem vést i nadále své studenty, vedení ústavu není proti; tím snad vyřešena obava o zpracovávání prací pod vedením prof. Čechury (Sojková</a:t>
            </a:r>
            <a:r>
              <a:rPr lang="cs-CZ" smtClean="0"/>
              <a:t>)</a:t>
            </a:r>
          </a:p>
          <a:p>
            <a:r>
              <a:rPr lang="cs-CZ"/>
              <a:t>Přesahy prof. Čechury do dějiny umění a do dějin 20. století (Sojková) se </a:t>
            </a:r>
            <a:r>
              <a:rPr lang="cs-CZ" smtClean="0"/>
              <a:t>většinou netýkají </a:t>
            </a:r>
            <a:r>
              <a:rPr lang="cs-CZ"/>
              <a:t>FF </a:t>
            </a:r>
            <a:r>
              <a:rPr lang="cs-CZ" smtClean="0"/>
              <a:t>UK</a:t>
            </a:r>
            <a:endParaRPr lang="cs-CZ"/>
          </a:p>
          <a:p>
            <a:r>
              <a:rPr lang="cs-CZ" smtClean="0"/>
              <a:t>Otázka komunikace: se studenty, s ústavem</a:t>
            </a:r>
          </a:p>
          <a:p>
            <a:r>
              <a:rPr lang="cs-CZ" smtClean="0"/>
              <a:t>Není pravda, že jsem sdělil, že proběhne „restrukturalizace“ ústavu a že jsem tento krok odůvodnil nutností řešit nedostatek financí na ústavu (Pokorná).</a:t>
            </a:r>
          </a:p>
          <a:p>
            <a:r>
              <a:rPr lang="cs-CZ" smtClean="0"/>
              <a:t>Sdělení o snížení úvazku 2 profesorům a 1 docentovi (Pokorná) je nutné vysvětlit v kontextu.</a:t>
            </a:r>
          </a:p>
          <a:p>
            <a:r>
              <a:rPr lang="cs-CZ" smtClean="0"/>
              <a:t>Kurzy pro zájemce o studium (Pokorná) přestaly být organizovány ještě v době působení dr. Velka; U3V od roku 2010 organizuje doc. Čechurová.</a:t>
            </a:r>
          </a:p>
          <a:p>
            <a:r>
              <a:rPr lang="cs-CZ" smtClean="0"/>
              <a:t>Zmínka o časopisu HoP (Pokorná) je vrchol farizejství</a:t>
            </a:r>
          </a:p>
          <a:p>
            <a:r>
              <a:rPr lang="cs-CZ" smtClean="0"/>
              <a:t>Nikdy jsem neřekl, že propuštění obou pracovníků je pro další chod ústavu nevýznamné (Pokorná); takovýto pejorativní podtón je mi opravdu cizí.</a:t>
            </a:r>
          </a:p>
          <a:p>
            <a:r>
              <a:rPr lang="cs-CZ" smtClean="0"/>
              <a:t>Odchodem dr. Kopečka „ÚČD </a:t>
            </a:r>
            <a:r>
              <a:rPr lang="cs-CZ"/>
              <a:t>přišel o jednoho ze svých (ve všech ohledech) nejperspektivnějších mladých </a:t>
            </a:r>
            <a:r>
              <a:rPr lang="cs-CZ" smtClean="0"/>
              <a:t>pracovníků“ (Pokorná): vědomá nepravda</a:t>
            </a:r>
          </a:p>
        </p:txBody>
      </p:sp>
    </p:spTree>
    <p:extLst>
      <p:ext uri="{BB962C8B-B14F-4D97-AF65-F5344CB8AC3E}">
        <p14:creationId xmlns:p14="http://schemas.microsoft.com/office/powerpoint/2010/main" val="30057997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Základní fakta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cs-CZ" dirty="0" smtClean="0"/>
              <a:t>ÚČD FF UK:</a:t>
            </a:r>
          </a:p>
          <a:p>
            <a:pPr lvl="1"/>
            <a:r>
              <a:rPr lang="cs-CZ" dirty="0" smtClean="0"/>
              <a:t>Patří k větším ústavům fakulty (k 30. 4. t. r. 25 osob, 21,68 přepočtený stav)</a:t>
            </a:r>
          </a:p>
          <a:p>
            <a:pPr lvl="1"/>
            <a:r>
              <a:rPr lang="cs-CZ" dirty="0" smtClean="0"/>
              <a:t>Dlouhodobě se řadí k (mírně) nadprůměrným ústavům fakulty po stránce výuky i badatelské</a:t>
            </a:r>
          </a:p>
          <a:p>
            <a:pPr lvl="1"/>
            <a:r>
              <a:rPr lang="cs-CZ" dirty="0"/>
              <a:t>Personálně </a:t>
            </a:r>
            <a:r>
              <a:rPr lang="cs-CZ" dirty="0" smtClean="0"/>
              <a:t>stabilní</a:t>
            </a:r>
          </a:p>
          <a:p>
            <a:pPr lvl="1"/>
            <a:r>
              <a:rPr lang="cs-CZ" dirty="0" smtClean="0"/>
              <a:t>Akreditace ve všech stupních od bakalářského po jmenovací a docentské řízení;</a:t>
            </a:r>
          </a:p>
          <a:p>
            <a:pPr lvl="1"/>
            <a:r>
              <a:rPr lang="cs-CZ" dirty="0" smtClean="0"/>
              <a:t>Rozsáhlá pedagogická činnost</a:t>
            </a:r>
          </a:p>
          <a:p>
            <a:pPr lvl="1"/>
            <a:r>
              <a:rPr lang="cs-CZ" dirty="0" smtClean="0"/>
              <a:t>Rozsáhlá badatelská činnost</a:t>
            </a:r>
          </a:p>
          <a:p>
            <a:pPr lvl="2"/>
            <a:r>
              <a:rPr lang="cs-CZ" sz="1100" dirty="0" smtClean="0"/>
              <a:t>Formování </a:t>
            </a:r>
            <a:r>
              <a:rPr lang="cs-CZ" sz="1100" dirty="0"/>
              <a:t>historického vědomí české společnosti, GA ČR, řešitel Jan Randák B 2011–2012 </a:t>
            </a:r>
          </a:p>
          <a:p>
            <a:pPr lvl="2"/>
            <a:r>
              <a:rPr lang="cs-CZ" sz="1100" dirty="0" smtClean="0"/>
              <a:t>Federální </a:t>
            </a:r>
            <a:r>
              <a:rPr lang="cs-CZ" sz="1100" dirty="0"/>
              <a:t>shromáždění 198 1992: Emancipace zákonodárné moci, GA ČR, řešitel Tomáš Zahradníček B 2011–2013 </a:t>
            </a:r>
          </a:p>
          <a:p>
            <a:pPr lvl="2"/>
            <a:r>
              <a:rPr lang="cs-CZ" sz="1100" dirty="0" smtClean="0"/>
              <a:t>Česká </a:t>
            </a:r>
            <a:r>
              <a:rPr lang="cs-CZ" sz="1100" dirty="0"/>
              <a:t>politická pravice v osudových letech 1938-1945, GA ČR, řešitel Robert Kvaček B 2012–2016 </a:t>
            </a:r>
          </a:p>
          <a:p>
            <a:pPr lvl="2"/>
            <a:r>
              <a:rPr lang="cs-CZ" sz="1100" dirty="0" smtClean="0"/>
              <a:t>Symbolické </a:t>
            </a:r>
            <a:r>
              <a:rPr lang="cs-CZ" sz="1100" dirty="0"/>
              <a:t>sítě valdštejnského rodu v 17. a 18. století, GA ČR, řešitel Jiří Hrbek B 2012–2014 </a:t>
            </a:r>
          </a:p>
          <a:p>
            <a:pPr lvl="2"/>
            <a:r>
              <a:rPr lang="cs-CZ" sz="1100" dirty="0" smtClean="0"/>
              <a:t>Druhý </a:t>
            </a:r>
            <a:r>
              <a:rPr lang="cs-CZ" sz="1100" dirty="0"/>
              <a:t>život protektorátu Čechy a Morava. Příspěvek k české vzpomínkové kultuře týkající se druhé světové války, GA ČR, řešitel Petr Koura B 2012–2014 </a:t>
            </a:r>
          </a:p>
          <a:p>
            <a:pPr lvl="2"/>
            <a:r>
              <a:rPr lang="cs-CZ" sz="1100" dirty="0" smtClean="0"/>
              <a:t>Konstruováni </a:t>
            </a:r>
            <a:r>
              <a:rPr lang="cs-CZ" sz="1100" dirty="0"/>
              <a:t>národní identity: Státní svátky za první Československé republiky, GA ČR, řešitel Miroslav Michela B 2014–2016 </a:t>
            </a:r>
          </a:p>
          <a:p>
            <a:pPr lvl="2"/>
            <a:r>
              <a:rPr lang="cs-CZ" sz="1100" dirty="0" smtClean="0"/>
              <a:t>Praha </a:t>
            </a:r>
            <a:r>
              <a:rPr lang="cs-CZ" sz="1100" dirty="0"/>
              <a:t>– residence Ferdinanda I. Habsburského a jeho kulturního okruhu 1526-1564, GA ČR, řešitelka Jaroslava Hausenblasová B 2013–2017 </a:t>
            </a:r>
          </a:p>
          <a:p>
            <a:pPr lvl="2"/>
            <a:r>
              <a:rPr lang="cs-CZ" sz="1100" dirty="0" smtClean="0"/>
              <a:t>Pracovníci ústavu koordinují 2 VVZ Programu </a:t>
            </a:r>
            <a:r>
              <a:rPr lang="cs-CZ" sz="1100" dirty="0"/>
              <a:t>rozvoje vědních oborů UK P 12 Historie v interdisciplinární </a:t>
            </a:r>
            <a:r>
              <a:rPr lang="cs-CZ" sz="1100" dirty="0" smtClean="0"/>
              <a:t>perspektivě.</a:t>
            </a:r>
          </a:p>
          <a:p>
            <a:pPr lvl="2"/>
            <a:r>
              <a:rPr lang="cs-CZ" sz="1100" dirty="0" smtClean="0"/>
              <a:t>Expertní </a:t>
            </a:r>
            <a:r>
              <a:rPr lang="cs-CZ" sz="1100" dirty="0"/>
              <a:t>kořeny postsocialismu: český případ, 1980-2000</a:t>
            </a:r>
            <a:r>
              <a:rPr lang="cs-CZ" sz="1100" dirty="0" smtClean="0"/>
              <a:t>., GA ČR, řešitel Michal Kopeček, 2015--2017</a:t>
            </a:r>
            <a:endParaRPr lang="cs-CZ" sz="1100" dirty="0"/>
          </a:p>
          <a:p>
            <a:pPr lvl="2"/>
            <a:endParaRPr lang="cs-CZ" sz="800" dirty="0"/>
          </a:p>
          <a:p>
            <a:pPr lvl="2"/>
            <a:endParaRPr lang="cs-CZ" dirty="0" smtClean="0"/>
          </a:p>
          <a:p>
            <a:pPr lvl="2"/>
            <a:endParaRPr lang="cs-CZ" dirty="0" smtClean="0"/>
          </a:p>
          <a:p>
            <a:pPr lvl="2"/>
            <a:endParaRPr lang="cs-CZ" dirty="0" smtClean="0"/>
          </a:p>
        </p:txBody>
      </p:sp>
    </p:spTree>
    <p:extLst>
      <p:ext uri="{BB962C8B-B14F-4D97-AF65-F5344CB8AC3E}">
        <p14:creationId xmlns:p14="http://schemas.microsoft.com/office/powerpoint/2010/main" val="2273925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Proč organizační změna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cs-CZ" smtClean="0"/>
              <a:t>Ústav je vzhledem k úkolům, které plní, příliš veliký</a:t>
            </a:r>
          </a:p>
          <a:p>
            <a:pPr lvl="1"/>
            <a:r>
              <a:rPr lang="cs-CZ" smtClean="0"/>
              <a:t>K 30. 4. 21 akademických pracovníků, 1 sekretářka, ostatní vědečtí, celkem 25 osob, 21,68 přepočtený stav</a:t>
            </a:r>
          </a:p>
          <a:p>
            <a:pPr lvl="1"/>
            <a:r>
              <a:rPr lang="cs-CZ" smtClean="0"/>
              <a:t>Neefektivita činnosti</a:t>
            </a:r>
          </a:p>
          <a:p>
            <a:pPr lvl="2"/>
            <a:r>
              <a:rPr lang="cs-CZ" smtClean="0"/>
              <a:t>Někteří učí pouze výukové minimum, většinou navíc pouze výběrové předměty</a:t>
            </a:r>
          </a:p>
          <a:p>
            <a:pPr lvl="1"/>
            <a:r>
              <a:rPr lang="cs-CZ" smtClean="0"/>
              <a:t>Výrazně snížená schopnost obstát v konkurenci</a:t>
            </a:r>
          </a:p>
          <a:p>
            <a:pPr lvl="2"/>
            <a:r>
              <a:rPr lang="cs-CZ" smtClean="0">
                <a:solidFill>
                  <a:srgbClr val="FF0000"/>
                </a:solidFill>
              </a:rPr>
              <a:t>ÚČD 21,68 přepočtený stav x ÚSD 13,5 přepočtený stav při srovnatelných úkolech i výsledcích!</a:t>
            </a:r>
          </a:p>
          <a:p>
            <a:pPr lvl="1"/>
            <a:r>
              <a:rPr lang="cs-CZ" smtClean="0"/>
              <a:t>Kvalifikační struktura není optimální</a:t>
            </a:r>
          </a:p>
          <a:p>
            <a:pPr lvl="2"/>
            <a:r>
              <a:rPr lang="cs-CZ" smtClean="0"/>
              <a:t>AP: 7 profesorů, 7 docentů, 7 odborných asistentů, z nichž ovšem minimálně  2-3 se budou v dohledné době habilitovat a jednomu docentovi běží jmenovací řízení</a:t>
            </a:r>
          </a:p>
          <a:p>
            <a:pPr lvl="2"/>
            <a:r>
              <a:rPr lang="cs-CZ" smtClean="0"/>
              <a:t>Neefektivní z hlediska výuky i zajištění dalších činností ústavu</a:t>
            </a:r>
          </a:p>
          <a:p>
            <a:pPr lvl="2"/>
            <a:r>
              <a:rPr lang="cs-CZ" smtClean="0"/>
              <a:t>Neekonomické</a:t>
            </a:r>
          </a:p>
        </p:txBody>
      </p:sp>
    </p:spTree>
    <p:extLst>
      <p:ext uri="{BB962C8B-B14F-4D97-AF65-F5344CB8AC3E}">
        <p14:creationId xmlns:p14="http://schemas.microsoft.com/office/powerpoint/2010/main" val="2176872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Proč organizační změna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Ústav zlepší svoji problematickou finanční situaci</a:t>
            </a:r>
          </a:p>
          <a:p>
            <a:r>
              <a:rPr lang="cs-CZ" dirty="0" smtClean="0"/>
              <a:t>Výchozí situace /pro zjednodušení bez </a:t>
            </a:r>
            <a:r>
              <a:rPr lang="cs-CZ" dirty="0" err="1" smtClean="0"/>
              <a:t>Prvouků</a:t>
            </a:r>
            <a:r>
              <a:rPr lang="cs-CZ" dirty="0" smtClean="0"/>
              <a:t> a grantů/</a:t>
            </a:r>
          </a:p>
          <a:p>
            <a:pPr lvl="1"/>
            <a:r>
              <a:rPr lang="cs-CZ" dirty="0" smtClean="0"/>
              <a:t>Balíček roku 2014 hrubá: 		</a:t>
            </a:r>
            <a:r>
              <a:rPr lang="cs-CZ" b="1" dirty="0" smtClean="0"/>
              <a:t>6 </a:t>
            </a:r>
            <a:r>
              <a:rPr lang="cs-CZ" b="1" dirty="0"/>
              <a:t>031 </a:t>
            </a:r>
            <a:r>
              <a:rPr lang="cs-CZ" b="1" dirty="0" smtClean="0"/>
              <a:t>000</a:t>
            </a:r>
          </a:p>
          <a:p>
            <a:pPr marL="320040" lvl="1" indent="0">
              <a:buNone/>
            </a:pPr>
            <a:r>
              <a:rPr lang="cs-CZ" dirty="0" smtClean="0"/>
              <a:t>   2015 hrubá: 4 </a:t>
            </a:r>
            <a:r>
              <a:rPr lang="cs-CZ" dirty="0"/>
              <a:t>747 353+ </a:t>
            </a:r>
            <a:r>
              <a:rPr lang="cs-CZ" dirty="0" smtClean="0"/>
              <a:t>708 593	</a:t>
            </a:r>
            <a:r>
              <a:rPr lang="cs-CZ" b="1" dirty="0" smtClean="0"/>
              <a:t>5 455 946</a:t>
            </a:r>
          </a:p>
          <a:p>
            <a:pPr marL="320040" lvl="1" indent="0">
              <a:buNone/>
            </a:pPr>
            <a:r>
              <a:rPr lang="cs-CZ" b="1" dirty="0"/>
              <a:t>	</a:t>
            </a:r>
            <a:r>
              <a:rPr lang="cs-CZ" b="1" dirty="0" smtClean="0"/>
              <a:t>			             -</a:t>
            </a:r>
            <a:r>
              <a:rPr lang="cs-CZ" b="1" dirty="0" smtClean="0">
                <a:solidFill>
                  <a:srgbClr val="FF0000"/>
                </a:solidFill>
              </a:rPr>
              <a:t>  575 054</a:t>
            </a:r>
          </a:p>
          <a:p>
            <a:pPr marL="320040" lvl="1" indent="0">
              <a:buNone/>
            </a:pPr>
            <a:r>
              <a:rPr lang="cs-CZ" b="1" dirty="0">
                <a:solidFill>
                  <a:srgbClr val="FF0000"/>
                </a:solidFill>
              </a:rPr>
              <a:t> </a:t>
            </a:r>
            <a:r>
              <a:rPr lang="cs-CZ" b="1" dirty="0" smtClean="0">
                <a:solidFill>
                  <a:srgbClr val="FF0000"/>
                </a:solidFill>
              </a:rPr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3441328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Proč organizační změna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cs-CZ"/>
              <a:t>Ústav zlepší svoji problematickou finanční </a:t>
            </a:r>
            <a:r>
              <a:rPr lang="cs-CZ" smtClean="0"/>
              <a:t>situaci</a:t>
            </a:r>
          </a:p>
          <a:p>
            <a:r>
              <a:rPr lang="cs-CZ" smtClean="0"/>
              <a:t>Reálný pohled roku 2015:</a:t>
            </a:r>
          </a:p>
          <a:p>
            <a:pPr marL="0" indent="0">
              <a:buNone/>
            </a:pPr>
            <a:r>
              <a:rPr lang="cs-CZ"/>
              <a:t> </a:t>
            </a:r>
            <a:r>
              <a:rPr lang="cs-CZ" smtClean="0"/>
              <a:t>  K 31. 3. 15 vyčerpáno: balíček 24,83 %</a:t>
            </a:r>
          </a:p>
          <a:p>
            <a:pPr marL="0" indent="0">
              <a:buNone/>
            </a:pPr>
            <a:r>
              <a:rPr lang="cs-CZ"/>
              <a:t>	</a:t>
            </a:r>
            <a:r>
              <a:rPr lang="cs-CZ" smtClean="0"/>
              <a:t>		  věda    19,13 %</a:t>
            </a:r>
          </a:p>
          <a:p>
            <a:pPr marL="0" indent="0">
              <a:buNone/>
            </a:pPr>
            <a:r>
              <a:rPr lang="cs-CZ" smtClean="0"/>
              <a:t>Jde </a:t>
            </a:r>
            <a:r>
              <a:rPr lang="cs-CZ"/>
              <a:t>o holé mzdy, nejsou započítány </a:t>
            </a:r>
            <a:r>
              <a:rPr lang="cs-CZ" smtClean="0"/>
              <a:t>náklady, které náš ústav běžně má: výkyvy, </a:t>
            </a:r>
            <a:r>
              <a:rPr lang="cs-CZ"/>
              <a:t>k nimž během roku zejména z důvodů dovolených dochází, musí být zohledněno, že položka na vědu je </a:t>
            </a:r>
            <a:r>
              <a:rPr lang="cs-CZ" i="1"/>
              <a:t>proměnlivá</a:t>
            </a:r>
            <a:r>
              <a:rPr lang="cs-CZ"/>
              <a:t> a nemůže být použita celá, </a:t>
            </a:r>
            <a:r>
              <a:rPr lang="cs-CZ" smtClean="0"/>
              <a:t>nepočítá </a:t>
            </a:r>
            <a:r>
              <a:rPr lang="cs-CZ"/>
              <a:t>se s dalšími </a:t>
            </a:r>
            <a:r>
              <a:rPr lang="cs-CZ" i="1"/>
              <a:t>nutnými</a:t>
            </a:r>
            <a:r>
              <a:rPr lang="cs-CZ"/>
              <a:t> či </a:t>
            </a:r>
            <a:r>
              <a:rPr lang="cs-CZ" smtClean="0"/>
              <a:t>s nepředvídatelnými </a:t>
            </a:r>
            <a:r>
              <a:rPr lang="cs-CZ"/>
              <a:t>výdaji </a:t>
            </a:r>
            <a:r>
              <a:rPr lang="cs-CZ" smtClean="0"/>
              <a:t>a ani s odměnami; prakticky se nepočítá s věcnými výdaji /např. alespoň elementární cestovné!/ a</a:t>
            </a:r>
            <a:r>
              <a:rPr lang="cs-CZ"/>
              <a:t> </a:t>
            </a:r>
            <a:r>
              <a:rPr lang="cs-CZ" smtClean="0"/>
              <a:t>samozřejmě se již vůbec nepočítá s </a:t>
            </a:r>
            <a:r>
              <a:rPr lang="cs-CZ"/>
              <a:t>tím, že s koncem Prvouku </a:t>
            </a:r>
            <a:r>
              <a:rPr lang="cs-CZ" smtClean="0"/>
              <a:t>v r. 2016 již </a:t>
            </a:r>
            <a:r>
              <a:rPr lang="cs-CZ"/>
              <a:t>ústav </a:t>
            </a:r>
            <a:r>
              <a:rPr lang="cs-CZ" smtClean="0"/>
              <a:t>s vysokou pravděpodobností sotva dostane </a:t>
            </a:r>
            <a:r>
              <a:rPr lang="cs-CZ"/>
              <a:t>prostředky na vědu v dosavadní </a:t>
            </a:r>
            <a:r>
              <a:rPr lang="cs-CZ" smtClean="0"/>
              <a:t>výši…</a:t>
            </a:r>
          </a:p>
          <a:p>
            <a:pPr marL="0" indent="0">
              <a:buNone/>
            </a:pPr>
            <a:r>
              <a:rPr lang="cs-CZ" smtClean="0"/>
              <a:t>   </a:t>
            </a:r>
            <a:r>
              <a:rPr lang="cs-CZ" b="1" smtClean="0">
                <a:solidFill>
                  <a:srgbClr val="FF0000"/>
                </a:solidFill>
              </a:rPr>
              <a:t>Jedeme téměř s jistotou na dluh!</a:t>
            </a:r>
          </a:p>
        </p:txBody>
      </p:sp>
    </p:spTree>
    <p:extLst>
      <p:ext uri="{BB962C8B-B14F-4D97-AF65-F5344CB8AC3E}">
        <p14:creationId xmlns:p14="http://schemas.microsoft.com/office/powerpoint/2010/main" val="1887135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Parametry organizační změny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cs-CZ" smtClean="0"/>
              <a:t>Snaha minimalizovat neefektivní poloviční úvazky</a:t>
            </a:r>
          </a:p>
          <a:p>
            <a:r>
              <a:rPr lang="cs-CZ" smtClean="0"/>
              <a:t>Snaha korigovat kvalifikační strukturu</a:t>
            </a:r>
          </a:p>
          <a:p>
            <a:r>
              <a:rPr lang="cs-CZ" smtClean="0"/>
              <a:t>Snaha zvýšit efektivitu a tím zlepšit ekonomický výsledek</a:t>
            </a:r>
          </a:p>
          <a:p>
            <a:r>
              <a:rPr lang="cs-CZ" smtClean="0"/>
              <a:t>Aspekt oborového hlediska</a:t>
            </a:r>
          </a:p>
          <a:p>
            <a:r>
              <a:rPr lang="cs-CZ" smtClean="0"/>
              <a:t>Změna by neměla zásadním způsobem ohrozit činnost ústavu</a:t>
            </a:r>
          </a:p>
          <a:p>
            <a:r>
              <a:rPr lang="cs-CZ" smtClean="0"/>
              <a:t>Změna by neměla jít proti snaze odstranit hlavní slabiny ústavu: dosavadní nízkou míru internacionalizace a  nezapojení se do „velkých“ projektů</a:t>
            </a:r>
          </a:p>
          <a:p>
            <a:r>
              <a:rPr lang="cs-CZ" smtClean="0"/>
              <a:t>Lidé by měli dávat ústavu více, než jeden den v týdnu….</a:t>
            </a:r>
          </a:p>
        </p:txBody>
      </p:sp>
    </p:spTree>
    <p:extLst>
      <p:ext uri="{BB962C8B-B14F-4D97-AF65-F5344CB8AC3E}">
        <p14:creationId xmlns:p14="http://schemas.microsoft.com/office/powerpoint/2010/main" val="748684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cs-CZ" sz="2400" dirty="0" smtClean="0"/>
              <a:t>Poznámky k studentské </a:t>
            </a:r>
            <a:r>
              <a:rPr lang="cs-CZ" sz="2400" i="1" dirty="0" smtClean="0"/>
              <a:t>Výzvě AS FF UK </a:t>
            </a:r>
            <a:r>
              <a:rPr lang="cs-CZ" sz="2400" dirty="0" smtClean="0"/>
              <a:t>(kol. Sojková a </a:t>
            </a:r>
            <a:r>
              <a:rPr lang="cs-CZ" sz="2400" dirty="0" err="1" smtClean="0"/>
              <a:t>Škudrnová</a:t>
            </a:r>
            <a:r>
              <a:rPr lang="cs-CZ" sz="2400" dirty="0" smtClean="0"/>
              <a:t>) a k </a:t>
            </a:r>
            <a:r>
              <a:rPr lang="cs-CZ" sz="2400" i="1" dirty="0" smtClean="0"/>
              <a:t>Žádosti o vysvětlení</a:t>
            </a:r>
            <a:r>
              <a:rPr lang="cs-CZ" sz="2400" dirty="0" smtClean="0"/>
              <a:t>…. Kol. Pokorné, </a:t>
            </a:r>
            <a:r>
              <a:rPr lang="cs-CZ" sz="2400" dirty="0" err="1" smtClean="0"/>
              <a:t>Tinkové</a:t>
            </a:r>
            <a:r>
              <a:rPr lang="cs-CZ" sz="2400" dirty="0" smtClean="0"/>
              <a:t>, </a:t>
            </a:r>
            <a:r>
              <a:rPr lang="cs-CZ" sz="2400" dirty="0" err="1" smtClean="0"/>
              <a:t>Zdichynce</a:t>
            </a:r>
            <a:r>
              <a:rPr lang="cs-CZ" sz="2400" dirty="0" smtClean="0"/>
              <a:t> a dalších</a:t>
            </a:r>
            <a:endParaRPr lang="cs-CZ" sz="24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mtClean="0"/>
              <a:t>Úvodní poznámka </a:t>
            </a:r>
          </a:p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91571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Obecná témata: výuka</a:t>
            </a:r>
            <a:endParaRPr lang="cs-CZ"/>
          </a:p>
        </p:txBody>
      </p:sp>
      <p:pic>
        <p:nvPicPr>
          <p:cNvPr id="1031" name="Picture 7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155" y="1752600"/>
            <a:ext cx="7577690" cy="4373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06659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Obecná témata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mtClean="0"/>
              <a:t>Výuka</a:t>
            </a:r>
          </a:p>
          <a:p>
            <a:pPr lvl="1"/>
            <a:r>
              <a:rPr lang="cs-CZ" smtClean="0"/>
              <a:t>Klasifikování prof. Čechury</a:t>
            </a:r>
          </a:p>
          <a:p>
            <a:pPr lvl="2"/>
            <a:r>
              <a:rPr lang="cs-CZ"/>
              <a:t>PVP 1 Sex a doba temna (AHSV00005), zimní semestr, 2012/2013 ­ včetně předmětů se společnou </a:t>
            </a:r>
            <a:r>
              <a:rPr lang="cs-CZ" smtClean="0"/>
              <a:t>výukou: </a:t>
            </a:r>
            <a:r>
              <a:rPr lang="cs-CZ" smtClean="0">
                <a:solidFill>
                  <a:srgbClr val="C00000"/>
                </a:solidFill>
              </a:rPr>
              <a:t>Pouze za 1</a:t>
            </a:r>
            <a:endParaRPr lang="cs-CZ">
              <a:solidFill>
                <a:srgbClr val="C00000"/>
              </a:solidFill>
            </a:endParaRPr>
          </a:p>
          <a:p>
            <a:pPr lvl="2"/>
            <a:r>
              <a:rPr lang="cs-CZ" smtClean="0"/>
              <a:t>PVP</a:t>
            </a:r>
            <a:r>
              <a:rPr lang="cs-CZ"/>
              <a:t> 1 Konstanty a proměnné tradiční společnosti (AHSV00617), letní semestr, 2013/2014 ­ </a:t>
            </a:r>
            <a:r>
              <a:rPr lang="cs-CZ" smtClean="0"/>
              <a:t>vč.</a:t>
            </a:r>
            <a:r>
              <a:rPr lang="cs-CZ"/>
              <a:t> předmětů se společnou </a:t>
            </a:r>
            <a:r>
              <a:rPr lang="cs-CZ" smtClean="0"/>
              <a:t>výukou: </a:t>
            </a:r>
            <a:r>
              <a:rPr lang="cs-CZ" smtClean="0">
                <a:solidFill>
                  <a:srgbClr val="C00000"/>
                </a:solidFill>
              </a:rPr>
              <a:t>pouze za 1</a:t>
            </a:r>
          </a:p>
          <a:p>
            <a:pPr lvl="2"/>
            <a:r>
              <a:rPr lang="cs-CZ"/>
              <a:t>PVP 2 Sex na jihočeském venkově v raném novověku (AHSN00021), zimní semestr, 2014/2015 ­ včetně předmětů se společnou </a:t>
            </a:r>
            <a:r>
              <a:rPr lang="cs-CZ" smtClean="0"/>
              <a:t>výukou: </a:t>
            </a:r>
            <a:r>
              <a:rPr lang="cs-CZ" b="1" smtClean="0">
                <a:solidFill>
                  <a:srgbClr val="C00000"/>
                </a:solidFill>
              </a:rPr>
              <a:t>90x 1, 1x2!</a:t>
            </a:r>
          </a:p>
          <a:p>
            <a:pPr lvl="2"/>
            <a:endParaRPr lang="cs-CZ"/>
          </a:p>
          <a:p>
            <a:pPr lvl="2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4560066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Lékárna">
  <a:themeElements>
    <a:clrScheme name="Lékárna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Lékárna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Lékárna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871</TotalTime>
  <Words>963</Words>
  <Application>Microsoft Office PowerPoint</Application>
  <PresentationFormat>Předvádění na obrazovce (4:3)</PresentationFormat>
  <Paragraphs>99</Paragraphs>
  <Slides>11</Slides>
  <Notes>9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11</vt:i4>
      </vt:variant>
    </vt:vector>
  </HeadingPairs>
  <TitlesOfParts>
    <vt:vector size="16" baseType="lpstr">
      <vt:lpstr>Arial</vt:lpstr>
      <vt:lpstr>Book Antiqua</vt:lpstr>
      <vt:lpstr>Calibri</vt:lpstr>
      <vt:lpstr>Century Gothic</vt:lpstr>
      <vt:lpstr>Lékárna</vt:lpstr>
      <vt:lpstr>Organizační změna na ÚČD FF UK</vt:lpstr>
      <vt:lpstr>Základní fakta</vt:lpstr>
      <vt:lpstr>Proč organizační změna</vt:lpstr>
      <vt:lpstr>Proč organizační změna</vt:lpstr>
      <vt:lpstr>Proč organizační změna</vt:lpstr>
      <vt:lpstr>Parametry organizační změny</vt:lpstr>
      <vt:lpstr>Poznámky k studentské Výzvě AS FF UK (kol. Sojková a Škudrnová) a k Žádosti o vysvětlení…. Kol. Pokorné, Tinkové, Zdichynce a dalších</vt:lpstr>
      <vt:lpstr>Obecná témata: výuka</vt:lpstr>
      <vt:lpstr>Obecná témata</vt:lpstr>
      <vt:lpstr>Obecná témata</vt:lpstr>
      <vt:lpstr>Konkrétní odpovědi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Restrukturalizace ÚČD FF UK</dc:title>
  <dc:creator>Uzivatel</dc:creator>
  <cp:lastModifiedBy>Šedivý, Ivan</cp:lastModifiedBy>
  <cp:revision>60</cp:revision>
  <dcterms:created xsi:type="dcterms:W3CDTF">2015-05-12T21:02:21Z</dcterms:created>
  <dcterms:modified xsi:type="dcterms:W3CDTF">2015-06-04T13:11:30Z</dcterms:modified>
</cp:coreProperties>
</file>