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4" r:id="rId11"/>
    <p:sldId id="265" r:id="rId12"/>
    <p:sldId id="267" r:id="rId13"/>
    <p:sldId id="272" r:id="rId14"/>
    <p:sldId id="266" r:id="rId15"/>
    <p:sldId id="270" r:id="rId16"/>
    <p:sldId id="274" r:id="rId17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FUK" initials="FFUK" lastIdx="4" clrIdx="0"/>
  <p:cmAuthor id="1" name="Eva Voldřichová Beránková" initials="EVB" lastIdx="0" clrIdx="1">
    <p:extLst>
      <p:ext uri="{19B8F6BF-5375-455C-9EA6-DF929625EA0E}">
        <p15:presenceInfo xmlns:p15="http://schemas.microsoft.com/office/powerpoint/2012/main" userId="66b3d35589a504b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25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82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5291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5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760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9290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131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8099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6242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1254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978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F8411-E873-4FDB-9F90-2B5C765D5A63}" type="datetimeFigureOut">
              <a:rPr lang="cs-CZ" smtClean="0"/>
              <a:t>13. 5. 2015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A1544-4594-4D92-A059-83E8426F208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222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zechstudies.ff.cuni.cz/" TargetMode="External"/><Relationship Id="rId2" Type="http://schemas.openxmlformats.org/officeDocument/2006/relationships/hyperlink" Target="http://ubs.ff.cuni.cz/en/node/174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9699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Souhrnná zpráva </a:t>
            </a:r>
            <a:r>
              <a:rPr lang="cs-CZ" b="1" dirty="0"/>
              <a:t>o hospodářských výsledcích a administraci programu 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9082" y="4032343"/>
            <a:ext cx="7333129" cy="1655762"/>
          </a:xfrm>
          <a:ln w="571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cs-CZ" sz="3600" b="1" dirty="0" smtClean="0">
              <a:solidFill>
                <a:srgbClr val="00B0F0"/>
              </a:solidFill>
            </a:endParaRPr>
          </a:p>
          <a:p>
            <a:r>
              <a:rPr lang="cs-CZ" sz="3900" b="1" dirty="0" smtClean="0">
                <a:solidFill>
                  <a:srgbClr val="00B0F0"/>
                </a:solidFill>
              </a:rPr>
              <a:t>CZECH STUDIES</a:t>
            </a:r>
            <a:endParaRPr lang="cs-CZ" sz="39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5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9715250" y="439271"/>
            <a:ext cx="2554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 Osvědčení po roce 2014</a:t>
            </a: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909" y="11951"/>
            <a:ext cx="4866341" cy="686995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0" y="17926"/>
            <a:ext cx="4857750" cy="6858000"/>
            <a:chOff x="-6" y="8"/>
            <a:chExt cx="3060" cy="4320"/>
          </a:xfrm>
        </p:grpSpPr>
        <p:sp>
          <p:nvSpPr>
            <p:cNvPr id="6" name="AutoShape 3"/>
            <p:cNvSpPr>
              <a:spLocks noChangeAspect="1" noTextEdit="1"/>
            </p:cNvSpPr>
            <p:nvPr/>
          </p:nvSpPr>
          <p:spPr bwMode="auto">
            <a:xfrm>
              <a:off x="-6" y="8"/>
              <a:ext cx="3060" cy="4320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8"/>
              <a:ext cx="3061" cy="4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Obdélník 6"/>
          <p:cNvSpPr/>
          <p:nvPr/>
        </p:nvSpPr>
        <p:spPr>
          <a:xfrm>
            <a:off x="1054100" y="2402205"/>
            <a:ext cx="933450" cy="9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730500" y="2402205"/>
            <a:ext cx="533400" cy="9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8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932329" y="717176"/>
            <a:ext cx="10954871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cs-CZ" sz="3600" dirty="0" smtClean="0">
                <a:solidFill>
                  <a:schemeClr val="accent1">
                    <a:lumMod val="75000"/>
                  </a:schemeClr>
                </a:solidFill>
              </a:rPr>
              <a:t>ZVEŘEJNIT DOSUD „UTAJOVANÉ“ SYLABY KURZŮ</a:t>
            </a:r>
          </a:p>
          <a:p>
            <a:pPr algn="ctr"/>
            <a:r>
              <a:rPr lang="cs-CZ" sz="2400" dirty="0" smtClean="0">
                <a:solidFill>
                  <a:srgbClr val="FF0000"/>
                </a:solidFill>
              </a:rPr>
              <a:t>(ZO o ně ÚBS marně žádá od podpisu předávacího protokolu.)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cs-CZ" sz="40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800" dirty="0" smtClean="0"/>
              <a:t>Studenti všech komerčních programů i studijních oborů musejí znát náplň i jazykovou úroveň příslušného kurzu, </a:t>
            </a:r>
            <a:r>
              <a:rPr lang="cs-CZ" sz="2800" b="1" dirty="0" smtClean="0">
                <a:solidFill>
                  <a:srgbClr val="FF0000"/>
                </a:solidFill>
              </a:rPr>
              <a:t>NEŽ</a:t>
            </a:r>
            <a:r>
              <a:rPr lang="cs-CZ" sz="2800" dirty="0" smtClean="0"/>
              <a:t> se do něho přihlásí.</a:t>
            </a:r>
          </a:p>
          <a:p>
            <a:pPr algn="just"/>
            <a:endParaRPr lang="cs-CZ" sz="2800" dirty="0" smtClean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800" dirty="0" smtClean="0"/>
              <a:t>Vedení fakulty má právo </a:t>
            </a:r>
            <a:r>
              <a:rPr lang="cs-CZ" sz="2800" b="1" dirty="0" smtClean="0">
                <a:solidFill>
                  <a:srgbClr val="FF0000"/>
                </a:solidFill>
              </a:rPr>
              <a:t>předem</a:t>
            </a:r>
            <a:r>
              <a:rPr lang="cs-CZ" sz="2800" dirty="0" smtClean="0"/>
              <a:t> znát sylabus příslušného kurzu, aby mohlo garantovat kvalitu a zamezit možnému dublování téhož obsahu v různých programech.</a:t>
            </a:r>
          </a:p>
          <a:p>
            <a:endParaRPr lang="cs-CZ" sz="40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13012" y="735106"/>
            <a:ext cx="1071282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dirty="0">
                <a:solidFill>
                  <a:srgbClr val="0070C0"/>
                </a:solidFill>
              </a:rPr>
              <a:t>STRATEGIE DO BUDOUCNA</a:t>
            </a:r>
          </a:p>
          <a:p>
            <a:endParaRPr lang="cs-CZ" sz="2400" dirty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400" dirty="0"/>
              <a:t>Ve spolupráci s </a:t>
            </a:r>
            <a:r>
              <a:rPr lang="cs-CZ" sz="2400" dirty="0" smtClean="0"/>
              <a:t>vedením FF UK a novým vedoucím Centra </a:t>
            </a:r>
            <a:r>
              <a:rPr lang="cs-CZ" sz="2400" b="1" dirty="0" smtClean="0">
                <a:solidFill>
                  <a:srgbClr val="FF0000"/>
                </a:solidFill>
              </a:rPr>
              <a:t>předefinovat </a:t>
            </a:r>
            <a:r>
              <a:rPr lang="cs-CZ" sz="2400" b="1" dirty="0">
                <a:solidFill>
                  <a:srgbClr val="FF0000"/>
                </a:solidFill>
              </a:rPr>
              <a:t>cílovou skupinu </a:t>
            </a:r>
            <a:r>
              <a:rPr lang="cs-CZ" sz="2400" dirty="0" smtClean="0"/>
              <a:t>s ohledem na vývoj </a:t>
            </a:r>
            <a:r>
              <a:rPr lang="cs-CZ" sz="2400" dirty="0"/>
              <a:t>trhu </a:t>
            </a:r>
            <a:r>
              <a:rPr lang="cs-CZ" sz="2400" dirty="0" smtClean="0"/>
              <a:t>(Studenti </a:t>
            </a:r>
            <a:r>
              <a:rPr lang="cs-CZ" sz="2400" dirty="0"/>
              <a:t>poptávají komplexní programy, které </a:t>
            </a:r>
            <a:r>
              <a:rPr lang="cs-CZ" sz="2400" dirty="0" smtClean="0"/>
              <a:t>zajišťují </a:t>
            </a:r>
            <a:r>
              <a:rPr lang="cs-CZ" sz="2400" dirty="0"/>
              <a:t>veškeré služby včetně nostrifikace, přípravy na další odborné předměty k přijímacím zkouškám na VŠ atd</a:t>
            </a:r>
            <a:r>
              <a:rPr lang="cs-CZ" sz="2400" dirty="0" smtClean="0"/>
              <a:t>.)</a:t>
            </a:r>
            <a:endParaRPr lang="cs-CZ" sz="2400" dirty="0"/>
          </a:p>
          <a:p>
            <a:pPr algn="just"/>
            <a:endParaRPr lang="cs-CZ" sz="2400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  Vyřešit </a:t>
            </a:r>
            <a:r>
              <a:rPr lang="cs-CZ" sz="2400" b="1" dirty="0" smtClean="0">
                <a:solidFill>
                  <a:srgbClr val="FF0000"/>
                </a:solidFill>
              </a:rPr>
              <a:t>právní ukotvení </a:t>
            </a:r>
            <a:r>
              <a:rPr lang="cs-CZ" sz="2400" dirty="0" smtClean="0"/>
              <a:t>(oficiální dokument v podobě „statutu“, který by jasně</a:t>
            </a:r>
          </a:p>
          <a:p>
            <a:pPr algn="just"/>
            <a:r>
              <a:rPr lang="cs-CZ" sz="2400" dirty="0"/>
              <a:t> </a:t>
            </a:r>
            <a:r>
              <a:rPr lang="cs-CZ" sz="2400" dirty="0" smtClean="0"/>
              <a:t>     definoval cíl, náplň a výstupy programu)</a:t>
            </a:r>
          </a:p>
          <a:p>
            <a:pPr algn="just"/>
            <a:endParaRPr lang="cs-CZ" sz="2400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  Zavést </a:t>
            </a:r>
            <a:r>
              <a:rPr lang="cs-CZ" sz="2400" dirty="0"/>
              <a:t>standardní </a:t>
            </a:r>
            <a:r>
              <a:rPr lang="cs-CZ" sz="2400" b="1" dirty="0">
                <a:solidFill>
                  <a:srgbClr val="FF0000"/>
                </a:solidFill>
              </a:rPr>
              <a:t>kontrolu kvality </a:t>
            </a:r>
            <a:r>
              <a:rPr lang="cs-CZ" sz="2400" dirty="0"/>
              <a:t>(převést program do gesce </a:t>
            </a:r>
            <a:r>
              <a:rPr lang="cs-CZ" sz="2400" dirty="0" smtClean="0"/>
              <a:t>odborné rady, která</a:t>
            </a:r>
          </a:p>
          <a:p>
            <a:pPr algn="just"/>
            <a:r>
              <a:rPr lang="cs-CZ" sz="2400" dirty="0"/>
              <a:t> </a:t>
            </a:r>
            <a:r>
              <a:rPr lang="cs-CZ" sz="2400" dirty="0" smtClean="0"/>
              <a:t>     </a:t>
            </a:r>
            <a:r>
              <a:rPr lang="cs-CZ" sz="2400" dirty="0"/>
              <a:t>bude předem schvalovat jednotlivé vyučující a sylaby, případně </a:t>
            </a:r>
            <a:r>
              <a:rPr lang="cs-CZ" sz="2400" dirty="0" smtClean="0"/>
              <a:t>provádět</a:t>
            </a:r>
          </a:p>
          <a:p>
            <a:pPr algn="just"/>
            <a:r>
              <a:rPr lang="cs-CZ" sz="2400" dirty="0"/>
              <a:t> </a:t>
            </a:r>
            <a:r>
              <a:rPr lang="cs-CZ" sz="2400" dirty="0" smtClean="0"/>
              <a:t>     hospitace </a:t>
            </a:r>
            <a:r>
              <a:rPr lang="cs-CZ" sz="2400" dirty="0"/>
              <a:t>– tak, jak je tomu u ostatních </a:t>
            </a:r>
            <a:r>
              <a:rPr lang="cs-CZ" sz="2400" dirty="0" smtClean="0"/>
              <a:t>komerčních programů</a:t>
            </a:r>
            <a:r>
              <a:rPr lang="cs-CZ" sz="2400" dirty="0"/>
              <a:t>)</a:t>
            </a:r>
          </a:p>
          <a:p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654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69145" y="436098"/>
            <a:ext cx="1069144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70C0"/>
                </a:solidFill>
              </a:rPr>
              <a:t>ZAJIŠTĚNÍ OBECNĚ UZNÁVANÉHO CERTIFIKÁTU O ABSOLVOVÁNÍ PROGRAMU</a:t>
            </a:r>
          </a:p>
          <a:p>
            <a:pPr algn="ctr"/>
            <a:endParaRPr lang="cs-CZ" sz="3200" dirty="0">
              <a:solidFill>
                <a:srgbClr val="0070C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Stávající osvědčení </a:t>
            </a:r>
            <a:r>
              <a:rPr lang="cs-CZ" sz="2400" b="1" dirty="0" smtClean="0">
                <a:solidFill>
                  <a:srgbClr val="FF0000"/>
                </a:solidFill>
              </a:rPr>
              <a:t>není uznáváno </a:t>
            </a:r>
            <a:r>
              <a:rPr lang="cs-CZ" sz="2400" dirty="0" smtClean="0"/>
              <a:t>většinou VŠ jako součást přijímacího řízení</a:t>
            </a:r>
          </a:p>
          <a:p>
            <a:pPr algn="just"/>
            <a:endParaRPr lang="cs-CZ" sz="2400" dirty="0" smtClean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Stávající osvědčení </a:t>
            </a:r>
            <a:r>
              <a:rPr lang="cs-CZ" sz="2400" b="1" dirty="0" smtClean="0">
                <a:solidFill>
                  <a:srgbClr val="FF0000"/>
                </a:solidFill>
              </a:rPr>
              <a:t>není uznáváno </a:t>
            </a:r>
            <a:r>
              <a:rPr lang="cs-CZ" sz="2400" dirty="0" smtClean="0"/>
              <a:t>ministerstvem vnitra jako doklad jazykové způsobilosti při řízení o udělení občanství (v budoucnu na ně studenti nebudou dostávat víza)</a:t>
            </a:r>
          </a:p>
          <a:p>
            <a:pPr algn="just"/>
            <a:endParaRPr lang="cs-CZ" sz="2400" dirty="0" smtClean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Centrum buď musí zajistit odpovídající certifikaci samo (velmi drahé a administrativně náročné), nebo navázat spolupráci s </a:t>
            </a:r>
            <a:r>
              <a:rPr lang="cs-CZ" sz="2400" dirty="0" err="1" smtClean="0"/>
              <a:t>ÚJOPem</a:t>
            </a:r>
            <a:r>
              <a:rPr lang="cs-CZ" sz="2400" dirty="0" smtClean="0"/>
              <a:t>. 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cs-CZ" sz="2400" dirty="0" smtClean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Ve stávající podobě (absence certifikované zkoušky, nevyjasněný status přípravného jazykového kurzu podle zákona 326/1999 Sb., proces udělování víz) program CZECH STUDIES nemá šanci.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99710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53035" y="627529"/>
            <a:ext cx="1042595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solidFill>
                  <a:srgbClr val="0070C0"/>
                </a:solidFill>
              </a:rPr>
              <a:t>PROPAGACE</a:t>
            </a:r>
          </a:p>
          <a:p>
            <a:pPr algn="ctr"/>
            <a:r>
              <a:rPr lang="cs-CZ" sz="2400" dirty="0" smtClean="0">
                <a:solidFill>
                  <a:srgbClr val="FF0000"/>
                </a:solidFill>
              </a:rPr>
              <a:t>(podle možností rozpočtu)</a:t>
            </a:r>
          </a:p>
          <a:p>
            <a:pPr algn="just"/>
            <a:endParaRPr lang="cs-CZ" sz="2800" dirty="0" smtClean="0">
              <a:solidFill>
                <a:srgbClr val="0070C0"/>
              </a:solidFill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Tištěné informační materiály v češtině, angličtině, ruštině a dalších jazycích</a:t>
            </a:r>
          </a:p>
          <a:p>
            <a:pPr algn="just"/>
            <a:endParaRPr lang="cs-CZ" sz="2400" dirty="0" smtClean="0"/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Samostatné webové stránky (výhledově společné pro všechny komerční programy FF UK)</a:t>
            </a:r>
          </a:p>
          <a:p>
            <a:pPr algn="just"/>
            <a:endParaRPr lang="cs-CZ" sz="2400" dirty="0" smtClean="0"/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Přímé kontakty se vzdělávacími institucemi (pro Rusko připraveno)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endParaRPr lang="cs-CZ" sz="2400" dirty="0" smtClean="0"/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Prezentace na mezinárodních veletrzích (EAIE, APAIE, NAFSA)</a:t>
            </a:r>
          </a:p>
          <a:p>
            <a:pPr algn="just"/>
            <a:endParaRPr lang="cs-CZ" sz="2400" dirty="0" smtClean="0"/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cs-CZ" sz="2400" dirty="0" smtClean="0"/>
              <a:t>Propagační sety a předměty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61287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858129" y="633046"/>
            <a:ext cx="1080398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solidFill>
                  <a:srgbClr val="FF0000"/>
                </a:solidFill>
              </a:rPr>
              <a:t>2015</a:t>
            </a:r>
            <a:r>
              <a:rPr lang="cs-CZ" sz="4000" dirty="0" smtClean="0">
                <a:solidFill>
                  <a:srgbClr val="0070C0"/>
                </a:solidFill>
              </a:rPr>
              <a:t>: ZMĚNA WEBOVÝCH STRÁNEK</a:t>
            </a:r>
          </a:p>
          <a:p>
            <a:pPr algn="ctr"/>
            <a:endParaRPr lang="cs-CZ" sz="4000" dirty="0">
              <a:solidFill>
                <a:srgbClr val="0070C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cs-CZ" sz="2800" dirty="0" smtClean="0"/>
              <a:t>Původní stránky měly shodnou podobu se stránkami Letní školy slovanských studií: </a:t>
            </a:r>
            <a:r>
              <a:rPr lang="cs-CZ" sz="2800" dirty="0" smtClean="0">
                <a:hlinkClick r:id="rId2"/>
              </a:rPr>
              <a:t>http://ubs.ff.cuni.cz/en/node/174</a:t>
            </a:r>
            <a:r>
              <a:rPr lang="cs-CZ" sz="2800" dirty="0" smtClean="0"/>
              <a:t>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cs-CZ" sz="2000" dirty="0"/>
          </a:p>
          <a:p>
            <a:pPr algn="just"/>
            <a:r>
              <a:rPr lang="cs-CZ" sz="2400" b="1" dirty="0" smtClean="0">
                <a:solidFill>
                  <a:srgbClr val="FF0000"/>
                </a:solidFill>
              </a:rPr>
              <a:t>Ukázka: při kliknutí na ubytování „Accomodation in the dorm Kajetanka“ se objevuje enigmatický text:</a:t>
            </a:r>
          </a:p>
          <a:p>
            <a:endParaRPr lang="cs-CZ" sz="2000" dirty="0"/>
          </a:p>
          <a:p>
            <a:pPr algn="just"/>
            <a:r>
              <a:rPr lang="fr-FR" sz="2000" b="1" dirty="0"/>
              <a:t>Accommodation in the </a:t>
            </a:r>
            <a:r>
              <a:rPr lang="fr-FR" sz="2000" b="1" dirty="0" err="1"/>
              <a:t>dorm</a:t>
            </a:r>
            <a:r>
              <a:rPr lang="fr-FR" sz="2000" b="1" dirty="0"/>
              <a:t> </a:t>
            </a:r>
            <a:r>
              <a:rPr lang="fr-FR" sz="2000" b="1" dirty="0" err="1"/>
              <a:t>is</a:t>
            </a:r>
            <a:r>
              <a:rPr lang="fr-FR" sz="2000" b="1" dirty="0"/>
              <a:t> </a:t>
            </a:r>
            <a:r>
              <a:rPr lang="fr-FR" sz="2000" b="1" dirty="0" err="1"/>
              <a:t>like</a:t>
            </a:r>
            <a:r>
              <a:rPr lang="fr-FR" sz="2000" b="1" dirty="0"/>
              <a:t> </a:t>
            </a:r>
            <a:r>
              <a:rPr lang="fr-FR" sz="2000" b="1" dirty="0" err="1"/>
              <a:t>hotel</a:t>
            </a:r>
            <a:r>
              <a:rPr lang="fr-FR" sz="2000" b="1" dirty="0"/>
              <a:t> type, </a:t>
            </a:r>
            <a:r>
              <a:rPr lang="fr-FR" sz="2000" b="1" dirty="0" err="1"/>
              <a:t>there</a:t>
            </a:r>
            <a:r>
              <a:rPr lang="fr-FR" sz="2000" b="1" dirty="0"/>
              <a:t> are </a:t>
            </a:r>
            <a:r>
              <a:rPr lang="fr-FR" sz="2000" b="1" dirty="0" err="1"/>
              <a:t>bedding</a:t>
            </a:r>
            <a:r>
              <a:rPr lang="fr-FR" sz="2000" b="1" dirty="0"/>
              <a:t> and </a:t>
            </a:r>
            <a:r>
              <a:rPr lang="fr-FR" sz="2000" b="1" dirty="0" err="1"/>
              <a:t>towels</a:t>
            </a:r>
            <a:r>
              <a:rPr lang="fr-FR" sz="2000" b="1" dirty="0"/>
              <a:t> </a:t>
            </a:r>
            <a:r>
              <a:rPr lang="fr-FR" sz="2000" b="1" dirty="0" err="1"/>
              <a:t>there</a:t>
            </a:r>
            <a:r>
              <a:rPr lang="fr-FR" sz="2000" b="1" dirty="0"/>
              <a:t>. </a:t>
            </a:r>
            <a:r>
              <a:rPr lang="fr-FR" sz="2000" b="1" dirty="0" err="1"/>
              <a:t>Students</a:t>
            </a:r>
            <a:r>
              <a:rPr lang="fr-FR" sz="2000" b="1" dirty="0"/>
              <a:t> </a:t>
            </a:r>
            <a:r>
              <a:rPr lang="fr-FR" sz="2000" b="1" dirty="0" err="1"/>
              <a:t>can</a:t>
            </a:r>
            <a:r>
              <a:rPr lang="fr-FR" sz="2000" b="1" dirty="0"/>
              <a:t> use the </a:t>
            </a:r>
            <a:r>
              <a:rPr lang="fr-FR" sz="2000" b="1" dirty="0" err="1"/>
              <a:t>washing</a:t>
            </a:r>
            <a:r>
              <a:rPr lang="fr-FR" sz="2000" b="1" dirty="0"/>
              <a:t>-machines and </a:t>
            </a:r>
            <a:r>
              <a:rPr lang="fr-FR" sz="2000" b="1" dirty="0" err="1"/>
              <a:t>dryers</a:t>
            </a:r>
            <a:r>
              <a:rPr lang="fr-FR" sz="2000" b="1" dirty="0"/>
              <a:t>. In </a:t>
            </a:r>
            <a:r>
              <a:rPr lang="fr-FR" sz="2000" b="1" dirty="0" err="1"/>
              <a:t>your</a:t>
            </a:r>
            <a:r>
              <a:rPr lang="fr-FR" sz="2000" b="1" dirty="0"/>
              <a:t> room, </a:t>
            </a:r>
            <a:r>
              <a:rPr lang="fr-FR" sz="2000" b="1" dirty="0" err="1"/>
              <a:t>there</a:t>
            </a:r>
            <a:r>
              <a:rPr lang="fr-FR" sz="2000" b="1" dirty="0"/>
              <a:t> </a:t>
            </a:r>
            <a:r>
              <a:rPr lang="fr-FR" sz="2000" b="1" dirty="0" err="1"/>
              <a:t>will</a:t>
            </a:r>
            <a:r>
              <a:rPr lang="fr-FR" sz="2000" b="1" dirty="0"/>
              <a:t> </a:t>
            </a:r>
            <a:r>
              <a:rPr lang="fr-FR" sz="2000" b="1" dirty="0" err="1"/>
              <a:t>be</a:t>
            </a:r>
            <a:r>
              <a:rPr lang="fr-FR" sz="2000" b="1" dirty="0"/>
              <a:t> an option to </a:t>
            </a:r>
            <a:r>
              <a:rPr lang="fr-FR" sz="2000" b="1" dirty="0" err="1"/>
              <a:t>connect</a:t>
            </a:r>
            <a:r>
              <a:rPr lang="fr-FR" sz="2000" b="1" dirty="0"/>
              <a:t> </a:t>
            </a:r>
            <a:r>
              <a:rPr lang="fr-FR" sz="2000" b="1" dirty="0" err="1"/>
              <a:t>your</a:t>
            </a:r>
            <a:r>
              <a:rPr lang="fr-FR" sz="2000" b="1" dirty="0"/>
              <a:t> notebook to the internet for a </a:t>
            </a:r>
            <a:r>
              <a:rPr lang="fr-FR" sz="2000" b="1" dirty="0" err="1"/>
              <a:t>small</a:t>
            </a:r>
            <a:r>
              <a:rPr lang="fr-FR" sz="2000" b="1" dirty="0"/>
              <a:t> </a:t>
            </a:r>
            <a:r>
              <a:rPr lang="fr-FR" sz="2000" b="1" dirty="0" err="1"/>
              <a:t>fee</a:t>
            </a:r>
            <a:r>
              <a:rPr lang="fr-FR" sz="2000" b="1" dirty="0"/>
              <a:t> </a:t>
            </a:r>
            <a:r>
              <a:rPr lang="fr-FR" sz="2000" b="1" dirty="0" err="1"/>
              <a:t>paid</a:t>
            </a:r>
            <a:r>
              <a:rPr lang="fr-FR" sz="2000" b="1" dirty="0"/>
              <a:t> in the accommodation office. You </a:t>
            </a:r>
            <a:r>
              <a:rPr lang="fr-FR" sz="2000" b="1" dirty="0" err="1"/>
              <a:t>will</a:t>
            </a:r>
            <a:r>
              <a:rPr lang="fr-FR" sz="2000" b="1" dirty="0"/>
              <a:t> </a:t>
            </a:r>
            <a:r>
              <a:rPr lang="fr-FR" sz="2000" b="1" dirty="0" err="1"/>
              <a:t>need</a:t>
            </a:r>
            <a:r>
              <a:rPr lang="fr-FR" sz="2000" b="1" dirty="0"/>
              <a:t> </a:t>
            </a:r>
            <a:r>
              <a:rPr lang="fr-FR" sz="2000" b="1" dirty="0" err="1"/>
              <a:t>your</a:t>
            </a:r>
            <a:r>
              <a:rPr lang="fr-FR" sz="2000" b="1" dirty="0"/>
              <a:t> </a:t>
            </a:r>
            <a:r>
              <a:rPr lang="fr-FR" sz="2000" b="1" dirty="0" err="1"/>
              <a:t>own</a:t>
            </a:r>
            <a:r>
              <a:rPr lang="fr-FR" sz="2000" b="1" dirty="0"/>
              <a:t> </a:t>
            </a:r>
            <a:r>
              <a:rPr lang="fr-FR" sz="2000" b="1" dirty="0" err="1"/>
              <a:t>connecting</a:t>
            </a:r>
            <a:r>
              <a:rPr lang="fr-FR" sz="2000" b="1" dirty="0"/>
              <a:t> </a:t>
            </a:r>
            <a:r>
              <a:rPr lang="fr-FR" sz="2000" b="1" dirty="0" err="1"/>
              <a:t>cable</a:t>
            </a:r>
            <a:r>
              <a:rPr lang="fr-FR" sz="2000" b="1" dirty="0"/>
              <a:t> (UTP cab. 5E RJ 45) or </a:t>
            </a:r>
            <a:r>
              <a:rPr lang="fr-FR" sz="2000" b="1" dirty="0" err="1"/>
              <a:t>you</a:t>
            </a:r>
            <a:r>
              <a:rPr lang="fr-FR" sz="2000" b="1" dirty="0"/>
              <a:t> </a:t>
            </a:r>
            <a:r>
              <a:rPr lang="fr-FR" sz="2000" b="1" dirty="0" err="1"/>
              <a:t>can</a:t>
            </a:r>
            <a:r>
              <a:rPr lang="fr-FR" sz="2000" b="1" dirty="0"/>
              <a:t> </a:t>
            </a:r>
            <a:r>
              <a:rPr lang="fr-FR" sz="2000" b="1" dirty="0" err="1"/>
              <a:t>buy</a:t>
            </a:r>
            <a:r>
              <a:rPr lang="fr-FR" sz="2000" b="1" dirty="0"/>
              <a:t> </a:t>
            </a:r>
            <a:r>
              <a:rPr lang="fr-FR" sz="2000" b="1" dirty="0" err="1"/>
              <a:t>it</a:t>
            </a:r>
            <a:r>
              <a:rPr lang="fr-FR" sz="2000" b="1" dirty="0"/>
              <a:t> in the </a:t>
            </a:r>
            <a:r>
              <a:rPr lang="fr-FR" sz="2000" b="1" dirty="0" err="1"/>
              <a:t>iRoom</a:t>
            </a:r>
            <a:r>
              <a:rPr lang="fr-FR" sz="2000" b="1" dirty="0"/>
              <a:t> of the </a:t>
            </a:r>
            <a:r>
              <a:rPr lang="fr-FR" sz="2000" b="1" dirty="0" err="1"/>
              <a:t>dormitory</a:t>
            </a:r>
            <a:r>
              <a:rPr lang="fr-FR" sz="2000" b="1" dirty="0"/>
              <a:t> or in the close-by </a:t>
            </a:r>
            <a:r>
              <a:rPr lang="fr-FR" sz="2000" b="1" dirty="0" err="1"/>
              <a:t>electronic</a:t>
            </a:r>
            <a:r>
              <a:rPr lang="fr-FR" sz="2000" b="1" dirty="0"/>
              <a:t> </a:t>
            </a:r>
            <a:r>
              <a:rPr lang="fr-FR" sz="2000" b="1" dirty="0" err="1"/>
              <a:t>outlet</a:t>
            </a:r>
            <a:r>
              <a:rPr lang="fr-FR" sz="2000" b="1" dirty="0"/>
              <a:t>“ </a:t>
            </a:r>
            <a:r>
              <a:rPr lang="fr-FR" sz="2000" b="1" dirty="0" err="1"/>
              <a:t>Mironet</a:t>
            </a:r>
            <a:r>
              <a:rPr lang="fr-FR" sz="2000" b="1" dirty="0" smtClean="0"/>
              <a:t>“.</a:t>
            </a:r>
            <a:endParaRPr lang="cs-CZ" sz="2000" b="1" dirty="0" smtClean="0"/>
          </a:p>
          <a:p>
            <a:pPr algn="just"/>
            <a:endParaRPr lang="cs-CZ" sz="2000" b="1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cs-CZ" sz="2800" dirty="0" smtClean="0"/>
              <a:t>Dnešní podoba stránek</a:t>
            </a:r>
            <a:r>
              <a:rPr lang="cs-CZ" sz="2800" dirty="0"/>
              <a:t>: </a:t>
            </a:r>
            <a:r>
              <a:rPr lang="cs-CZ" sz="2800" dirty="0">
                <a:hlinkClick r:id="rId3"/>
              </a:rPr>
              <a:t>http://czechstudies.ff.cuni.cz</a:t>
            </a:r>
            <a:r>
              <a:rPr lang="cs-CZ" sz="2800" dirty="0" smtClean="0">
                <a:hlinkClick r:id="rId3"/>
              </a:rPr>
              <a:t>/</a:t>
            </a:r>
            <a:endParaRPr lang="cs-CZ" sz="2800" dirty="0" smtClean="0"/>
          </a:p>
          <a:p>
            <a:pPr algn="just"/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03834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43318" y="2967318"/>
            <a:ext cx="9233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0070C0"/>
                </a:solidFill>
              </a:rPr>
              <a:t>DĚKUJI </a:t>
            </a:r>
            <a:r>
              <a:rPr lang="cs-CZ" sz="5400" b="1" dirty="0" smtClean="0"/>
              <a:t>VÁM ZA </a:t>
            </a:r>
            <a:r>
              <a:rPr lang="cs-CZ" sz="5400" b="1" dirty="0" smtClean="0">
                <a:solidFill>
                  <a:srgbClr val="FF0000"/>
                </a:solidFill>
              </a:rPr>
              <a:t>POZORNOST</a:t>
            </a:r>
            <a:r>
              <a:rPr lang="cs-CZ" sz="5400" b="1" dirty="0" smtClean="0"/>
              <a:t>.</a:t>
            </a:r>
            <a:endParaRPr lang="cs-CZ" sz="5400" b="1" dirty="0"/>
          </a:p>
        </p:txBody>
      </p:sp>
    </p:spTree>
    <p:extLst>
      <p:ext uri="{BB962C8B-B14F-4D97-AF65-F5344CB8AC3E}">
        <p14:creationId xmlns:p14="http://schemas.microsoft.com/office/powerpoint/2010/main" val="1066699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114611" y="745564"/>
            <a:ext cx="10270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u="sng" dirty="0" smtClean="0"/>
              <a:t>HOSPODÁŘSKÉ VÝSLEDKY PROGRAMU PŘED PŘEVZETÍM AGENDY ZAHRANIČNÍM ODDĚLENÍM A PO NĚM</a:t>
            </a:r>
            <a:endParaRPr lang="cs-CZ" b="1" u="sng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346366"/>
              </p:ext>
            </p:extLst>
          </p:nvPr>
        </p:nvGraphicFramePr>
        <p:xfrm>
          <a:off x="1296397" y="1810871"/>
          <a:ext cx="9864662" cy="2850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3211"/>
                <a:gridCol w="4921451"/>
              </a:tblGrid>
              <a:tr h="963249"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KALENDÁŘNÍ</a:t>
                      </a:r>
                      <a:r>
                        <a:rPr lang="cs-CZ" sz="2000" baseline="0" dirty="0" smtClean="0"/>
                        <a:t> ROK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 smtClean="0"/>
                        <a:t>HOSPODÁŘSKÝ VÝSLEDEK V Kč (po odpočtu 21% DPH a 10% režie pro FF UK)</a:t>
                      </a:r>
                      <a:endParaRPr lang="cs-CZ" sz="2000" dirty="0"/>
                    </a:p>
                  </a:txBody>
                  <a:tcPr/>
                </a:tc>
              </a:tr>
              <a:tr h="625699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2012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b="1" dirty="0" smtClean="0"/>
                        <a:t>+ 13 266</a:t>
                      </a:r>
                      <a:endParaRPr lang="cs-CZ" sz="2400" b="1" dirty="0"/>
                    </a:p>
                  </a:txBody>
                  <a:tcPr/>
                </a:tc>
              </a:tr>
              <a:tr h="617467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2013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cs-CZ" sz="2400" b="1" dirty="0" smtClean="0">
                          <a:solidFill>
                            <a:srgbClr val="FF0000"/>
                          </a:solidFill>
                        </a:rPr>
                        <a:t>- 183 457</a:t>
                      </a:r>
                    </a:p>
                  </a:txBody>
                  <a:tcPr/>
                </a:tc>
              </a:tr>
              <a:tr h="644361">
                <a:tc>
                  <a:txBody>
                    <a:bodyPr/>
                    <a:lstStyle/>
                    <a:p>
                      <a:r>
                        <a:rPr lang="cs-CZ" sz="2400" dirty="0" smtClean="0"/>
                        <a:t>2014</a:t>
                      </a:r>
                      <a:endParaRPr lang="cs-CZ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b="1" dirty="0" smtClean="0">
                          <a:solidFill>
                            <a:schemeClr val="tx1"/>
                          </a:solidFill>
                        </a:rPr>
                        <a:t>+ 389 099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Přímá spojnice 5"/>
          <p:cNvCxnSpPr/>
          <p:nvPr/>
        </p:nvCxnSpPr>
        <p:spPr>
          <a:xfrm flipV="1">
            <a:off x="1261034" y="3971365"/>
            <a:ext cx="9891060" cy="89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1192306" y="5056094"/>
            <a:ext cx="97984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rgbClr val="FF0000"/>
                </a:solidFill>
              </a:rPr>
              <a:t>Závěr: </a:t>
            </a:r>
            <a:r>
              <a:rPr lang="cs-CZ" sz="2800" b="1" dirty="0" smtClean="0">
                <a:solidFill>
                  <a:srgbClr val="FF0000"/>
                </a:solidFill>
              </a:rPr>
              <a:t>Hospodářský výsledek programu po převzetí ZO zaznamenal výrazný nárůst. </a:t>
            </a:r>
            <a:endParaRPr lang="cs-CZ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16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21977" y="851646"/>
            <a:ext cx="9538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FINANČNÍ PŘÍNOS PRO FAKULTU</a:t>
            </a:r>
            <a:endParaRPr lang="cs-CZ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06404"/>
              </p:ext>
            </p:extLst>
          </p:nvPr>
        </p:nvGraphicFramePr>
        <p:xfrm>
          <a:off x="466164" y="1831288"/>
          <a:ext cx="11349316" cy="4975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2446"/>
                <a:gridCol w="3476287"/>
                <a:gridCol w="4700583"/>
              </a:tblGrid>
              <a:tr h="1030992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Fakultou investováno </a:t>
                      </a:r>
                    </a:p>
                    <a:p>
                      <a:endParaRPr lang="cs-CZ" sz="1600" dirty="0" smtClean="0"/>
                    </a:p>
                    <a:p>
                      <a:r>
                        <a:rPr lang="cs-CZ" sz="1600" dirty="0" smtClean="0"/>
                        <a:t>(v podobě bezplatného pronájmu prostorů)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Příjem pro fakultu</a:t>
                      </a:r>
                      <a:endParaRPr lang="cs-CZ" sz="1600" baseline="0" dirty="0" smtClean="0"/>
                    </a:p>
                    <a:p>
                      <a:endParaRPr lang="cs-CZ" sz="1600" baseline="0" dirty="0" smtClean="0"/>
                    </a:p>
                    <a:p>
                      <a:r>
                        <a:rPr lang="cs-CZ" sz="1600" baseline="0" dirty="0" smtClean="0"/>
                        <a:t>(v podobě 10% režie)</a:t>
                      </a:r>
                    </a:p>
                    <a:p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Příjem pro ÚBS</a:t>
                      </a:r>
                    </a:p>
                    <a:p>
                      <a:endParaRPr lang="cs-CZ" sz="1400" dirty="0" smtClean="0"/>
                    </a:p>
                    <a:p>
                      <a:endParaRPr lang="cs-CZ" sz="1400" dirty="0"/>
                    </a:p>
                  </a:txBody>
                  <a:tcPr/>
                </a:tc>
              </a:tr>
              <a:tr h="2150354">
                <a:tc>
                  <a:txBody>
                    <a:bodyPr/>
                    <a:lstStyle/>
                    <a:p>
                      <a:endParaRPr lang="cs-CZ" sz="1400" dirty="0" smtClean="0"/>
                    </a:p>
                    <a:p>
                      <a:r>
                        <a:rPr lang="cs-CZ" sz="1400" dirty="0" smtClean="0"/>
                        <a:t>2013:</a:t>
                      </a:r>
                      <a:r>
                        <a:rPr lang="cs-CZ" sz="1400" baseline="0" dirty="0" smtClean="0"/>
                        <a:t> </a:t>
                      </a:r>
                      <a:r>
                        <a:rPr lang="cs-CZ" sz="1400" b="1" baseline="0" dirty="0" smtClean="0"/>
                        <a:t>313 950 Kč</a:t>
                      </a:r>
                    </a:p>
                    <a:p>
                      <a:endParaRPr lang="cs-CZ" sz="1400" b="1" baseline="0" dirty="0" smtClean="0"/>
                    </a:p>
                    <a:p>
                      <a:r>
                        <a:rPr lang="cs-CZ" sz="1400" b="0" baseline="0" dirty="0" smtClean="0"/>
                        <a:t>2014: </a:t>
                      </a:r>
                      <a:r>
                        <a:rPr lang="cs-CZ" sz="1400" b="1" baseline="0" dirty="0" smtClean="0"/>
                        <a:t>734 370 Kč</a:t>
                      </a:r>
                    </a:p>
                    <a:p>
                      <a:endParaRPr lang="cs-CZ" sz="1400" b="1" baseline="0" dirty="0" smtClean="0"/>
                    </a:p>
                    <a:p>
                      <a:r>
                        <a:rPr lang="cs-CZ" sz="1400" b="0" baseline="0" dirty="0" smtClean="0"/>
                        <a:t>Vypočteno podle opatření kvestora </a:t>
                      </a:r>
                    </a:p>
                    <a:p>
                      <a:r>
                        <a:rPr lang="cs-CZ" sz="1400" b="0" baseline="0" dirty="0" smtClean="0"/>
                        <a:t>č. 4/2010 ve znění opatření kvestora </a:t>
                      </a:r>
                    </a:p>
                    <a:p>
                      <a:r>
                        <a:rPr lang="cs-CZ" sz="1400" b="0" baseline="0" dirty="0" smtClean="0"/>
                        <a:t>č. 3/2011 „Metodika alokace skutečných způsobilých nepřímých nákladů“.</a:t>
                      </a:r>
                    </a:p>
                    <a:p>
                      <a:endParaRPr lang="cs-CZ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400" dirty="0" smtClean="0"/>
                    </a:p>
                    <a:p>
                      <a:r>
                        <a:rPr lang="cs-CZ" sz="1400" dirty="0" smtClean="0"/>
                        <a:t>2013: </a:t>
                      </a:r>
                      <a:r>
                        <a:rPr lang="cs-CZ" sz="1400" b="1" dirty="0" smtClean="0"/>
                        <a:t>115 000 Kč</a:t>
                      </a:r>
                    </a:p>
                    <a:p>
                      <a:endParaRPr lang="cs-CZ" sz="1400" dirty="0" smtClean="0"/>
                    </a:p>
                    <a:p>
                      <a:r>
                        <a:rPr lang="cs-CZ" sz="1400" dirty="0" smtClean="0"/>
                        <a:t>2014</a:t>
                      </a:r>
                      <a:r>
                        <a:rPr lang="cs-CZ" sz="1400" b="1" dirty="0" smtClean="0"/>
                        <a:t>: 269 000 Kč </a:t>
                      </a:r>
                    </a:p>
                    <a:p>
                      <a:endParaRPr lang="cs-CZ" sz="1400" dirty="0" smtClean="0"/>
                    </a:p>
                    <a:p>
                      <a:r>
                        <a:rPr lang="cs-CZ" sz="1400" dirty="0" smtClean="0"/>
                        <a:t>(dvojnásobek</a:t>
                      </a:r>
                      <a:r>
                        <a:rPr lang="cs-CZ" sz="1400" baseline="0" dirty="0" smtClean="0"/>
                        <a:t> oproti době před převzetím agendy ZO)</a:t>
                      </a:r>
                      <a:endParaRPr lang="cs-CZ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400" dirty="0" smtClean="0"/>
                    </a:p>
                    <a:p>
                      <a:r>
                        <a:rPr lang="cs-CZ" sz="1400" dirty="0" smtClean="0"/>
                        <a:t>2013: Roční paušál </a:t>
                      </a:r>
                      <a:r>
                        <a:rPr lang="cs-CZ" sz="1400" b="1" dirty="0" smtClean="0"/>
                        <a:t>100 000 Kč   </a:t>
                      </a:r>
                      <a:r>
                        <a:rPr lang="cs-CZ" sz="1400" b="0" dirty="0" smtClean="0"/>
                        <a:t>Mzdy (interní): </a:t>
                      </a:r>
                      <a:r>
                        <a:rPr lang="cs-CZ" sz="1400" b="1" dirty="0" smtClean="0"/>
                        <a:t>1 575 000 </a:t>
                      </a:r>
                      <a:r>
                        <a:rPr lang="cs-CZ" sz="1400" b="0" dirty="0" smtClean="0"/>
                        <a:t>Kč</a:t>
                      </a:r>
                    </a:p>
                    <a:p>
                      <a:endParaRPr lang="cs-CZ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 smtClean="0"/>
                        <a:t>2014: Roční paušál </a:t>
                      </a:r>
                      <a:r>
                        <a:rPr lang="cs-CZ" sz="1400" b="1" dirty="0" smtClean="0"/>
                        <a:t>100 000 Kč   </a:t>
                      </a:r>
                      <a:r>
                        <a:rPr lang="cs-CZ" sz="1400" b="0" dirty="0" smtClean="0"/>
                        <a:t>Mzdy (interní): </a:t>
                      </a:r>
                      <a:r>
                        <a:rPr lang="cs-CZ" sz="1400" b="1" dirty="0" smtClean="0"/>
                        <a:t>1 225 000 </a:t>
                      </a:r>
                      <a:r>
                        <a:rPr lang="cs-CZ" sz="1400" b="0" dirty="0" smtClean="0"/>
                        <a:t>Kč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b="1" dirty="0" smtClean="0"/>
                    </a:p>
                    <a:p>
                      <a:endParaRPr lang="cs-CZ" sz="1400" dirty="0"/>
                    </a:p>
                  </a:txBody>
                  <a:tcPr/>
                </a:tc>
              </a:tr>
              <a:tr h="1684001">
                <a:tc>
                  <a:txBody>
                    <a:bodyPr/>
                    <a:lstStyle/>
                    <a:p>
                      <a:endParaRPr lang="cs-CZ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088897"/>
              </p:ext>
            </p:extLst>
          </p:nvPr>
        </p:nvGraphicFramePr>
        <p:xfrm>
          <a:off x="1021977" y="5400214"/>
          <a:ext cx="98552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52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2400" baseline="0" dirty="0" smtClean="0">
                          <a:solidFill>
                            <a:srgbClr val="FF0000"/>
                          </a:solidFill>
                        </a:rPr>
                        <a:t>Závěr: Program přináší výdělek ÚBS, ale z hlediska fakulty je ZTRÁTOVÝ. Fakulta bude požadovat navýšení režie, aby tomu tak nebylo.</a:t>
                      </a:r>
                      <a:endParaRPr lang="fr-FR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96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36494" y="421342"/>
            <a:ext cx="1100865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u="sng" dirty="0" smtClean="0"/>
              <a:t>Vývoj počtu studentů</a:t>
            </a:r>
          </a:p>
          <a:p>
            <a:pPr algn="ctr"/>
            <a:endParaRPr lang="cs-CZ" b="1" dirty="0" smtClean="0"/>
          </a:p>
          <a:p>
            <a:pPr algn="ctr"/>
            <a:endParaRPr lang="cs-CZ" b="1" dirty="0"/>
          </a:p>
          <a:p>
            <a:pPr algn="ctr"/>
            <a:endParaRPr lang="cs-CZ" b="1" dirty="0" smtClean="0"/>
          </a:p>
          <a:p>
            <a:pPr algn="ctr"/>
            <a:endParaRPr lang="cs-CZ" b="1" dirty="0"/>
          </a:p>
          <a:p>
            <a:pPr algn="ctr"/>
            <a:endParaRPr lang="cs-CZ" b="1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704305"/>
              </p:ext>
            </p:extLst>
          </p:nvPr>
        </p:nvGraphicFramePr>
        <p:xfrm>
          <a:off x="1631577" y="1205120"/>
          <a:ext cx="9242613" cy="39944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6960"/>
                <a:gridCol w="2043134"/>
                <a:gridCol w="2061385"/>
                <a:gridCol w="2311134"/>
              </a:tblGrid>
              <a:tr h="53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4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2012</a:t>
                      </a:r>
                      <a:endParaRPr lang="cs-CZ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4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2013</a:t>
                      </a:r>
                      <a:endParaRPr lang="cs-CZ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4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2014</a:t>
                      </a:r>
                      <a:endParaRPr lang="cs-CZ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53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Podali přihlášku a zaplatili registrační poplatek</a:t>
                      </a:r>
                      <a:endParaRPr lang="cs-CZ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129</a:t>
                      </a:r>
                      <a:endParaRPr lang="cs-CZ" sz="18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98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53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Zaplatili školné </a:t>
                      </a: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35 </a:t>
                      </a: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000</a:t>
                      </a:r>
                      <a:r>
                        <a:rPr lang="cs-CZ" sz="1400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/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30 000 Kč</a:t>
                      </a:r>
                      <a:endParaRPr lang="cs-CZ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49</a:t>
                      </a:r>
                      <a:endParaRPr lang="cs-CZ" sz="18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84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53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Zaplatili celkové školné 65</a:t>
                      </a: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000 Kč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3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Zaplatili školné za večerní </a:t>
                      </a: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kurz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</a:tr>
              <a:tr h="78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Zaplatili školné za intenzivní </a:t>
                      </a: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kurz 4 500/ 9 000 Kč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</a:tr>
              <a:tr h="53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Vratky – odhlášení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1595718" y="5378824"/>
            <a:ext cx="9305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FF0000"/>
                </a:solidFill>
              </a:rPr>
              <a:t>Závěr: Poměr mezi vydanými akceptačními dopisy a reálně studujícími se v roce 2014 podařilo téměř vyrovnat.</a:t>
            </a:r>
            <a:endParaRPr lang="cs-CZ" sz="2400" b="1" dirty="0">
              <a:solidFill>
                <a:srgbClr val="FF0000"/>
              </a:solidFill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8552329" y="1219200"/>
            <a:ext cx="26895" cy="3944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5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959224" y="690282"/>
            <a:ext cx="10641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860612" y="394447"/>
            <a:ext cx="1054249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sz="3600" dirty="0" smtClean="0">
              <a:solidFill>
                <a:srgbClr val="FF0000"/>
              </a:solidFill>
            </a:endParaRPr>
          </a:p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2014: </a:t>
            </a:r>
            <a:r>
              <a:rPr lang="cs-CZ" sz="3600" dirty="0" smtClean="0">
                <a:solidFill>
                  <a:srgbClr val="0070C0"/>
                </a:solidFill>
              </a:rPr>
              <a:t>KONSOLIDACE FINANČNÍ STRÁNKY PROGRAMU</a:t>
            </a:r>
          </a:p>
          <a:p>
            <a:pPr algn="ctr"/>
            <a:endParaRPr lang="cs-CZ" sz="3600" dirty="0" smtClean="0">
              <a:solidFill>
                <a:srgbClr val="0070C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cs-CZ" sz="2400" dirty="0" smtClean="0"/>
              <a:t>Sestavení a průběžná kontrola rozpočtu (dříve nebylo)</a:t>
            </a:r>
          </a:p>
          <a:p>
            <a:endParaRPr lang="cs-CZ" sz="2400" dirty="0" smtClean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cs-CZ" sz="2400" dirty="0" smtClean="0"/>
              <a:t>Nastavení pravidel pro vykazování výuky a doplňkových aktivit (akademický dozor, výlety, vedení skupin apod.)</a:t>
            </a:r>
          </a:p>
          <a:p>
            <a:endParaRPr lang="cs-CZ" sz="2400" dirty="0" smtClean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cs-CZ" sz="2400" dirty="0"/>
              <a:t>Zavedení paušálů za některé pracovní úkony (povinné </a:t>
            </a:r>
            <a:r>
              <a:rPr lang="cs-CZ" sz="2400" dirty="0" smtClean="0"/>
              <a:t>výlety, vedení skupin apod.)</a:t>
            </a:r>
          </a:p>
          <a:p>
            <a:endParaRPr lang="cs-CZ" sz="2400" dirty="0" smtClean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cs-CZ" sz="2400" dirty="0" smtClean="0"/>
              <a:t>Účelné vynakládání finančních prostředků, např. za služby </a:t>
            </a:r>
            <a:r>
              <a:rPr lang="cs-CZ" sz="2400" i="1" dirty="0" smtClean="0">
                <a:solidFill>
                  <a:srgbClr val="FF0000"/>
                </a:solidFill>
              </a:rPr>
              <a:t>(ZO nepokládá za racionální investovat 50 000 Kč do vánočního koncertu ÚBS…) </a:t>
            </a:r>
            <a:endParaRPr lang="cs-CZ" sz="3600" i="1" dirty="0" smtClean="0">
              <a:solidFill>
                <a:srgbClr val="FF0000"/>
              </a:solidFill>
            </a:endParaRPr>
          </a:p>
          <a:p>
            <a:pPr algn="ctr"/>
            <a:endParaRPr lang="cs-CZ" sz="4400" dirty="0"/>
          </a:p>
        </p:txBody>
      </p:sp>
    </p:spTree>
    <p:extLst>
      <p:ext uri="{BB962C8B-B14F-4D97-AF65-F5344CB8AC3E}">
        <p14:creationId xmlns:p14="http://schemas.microsoft.com/office/powerpoint/2010/main" val="330964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914399" y="546847"/>
            <a:ext cx="10470777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>
                <a:solidFill>
                  <a:srgbClr val="FF0000"/>
                </a:solidFill>
              </a:rPr>
              <a:t>2014: </a:t>
            </a:r>
            <a:r>
              <a:rPr lang="cs-CZ" sz="3200" dirty="0">
                <a:solidFill>
                  <a:srgbClr val="0070C0"/>
                </a:solidFill>
              </a:rPr>
              <a:t>KONSOLIDACE </a:t>
            </a:r>
            <a:r>
              <a:rPr lang="cs-CZ" sz="3200" dirty="0" smtClean="0">
                <a:solidFill>
                  <a:srgbClr val="0070C0"/>
                </a:solidFill>
              </a:rPr>
              <a:t>ADMINISTRATIVNÍHO ZAJIŠTĚNÍ</a:t>
            </a:r>
          </a:p>
          <a:p>
            <a:pPr algn="ctr"/>
            <a:endParaRPr lang="cs-CZ" sz="3200" dirty="0" smtClean="0">
              <a:solidFill>
                <a:srgbClr val="0070C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cs-CZ" sz="2000" dirty="0"/>
              <a:t>S</a:t>
            </a:r>
            <a:r>
              <a:rPr lang="cs-CZ" sz="2000" dirty="0" smtClean="0"/>
              <a:t>tanovení </a:t>
            </a:r>
            <a:r>
              <a:rPr lang="cs-CZ" sz="2000" b="1" dirty="0">
                <a:solidFill>
                  <a:srgbClr val="FF0000"/>
                </a:solidFill>
              </a:rPr>
              <a:t>jasných pravidel </a:t>
            </a:r>
            <a:r>
              <a:rPr lang="cs-CZ" sz="2000" dirty="0"/>
              <a:t>pro účast, odhlášení, zrušení účasti v kurzu, vrácení školného atd. </a:t>
            </a:r>
            <a:r>
              <a:rPr lang="cs-CZ" sz="2000" dirty="0" smtClean="0"/>
              <a:t>(Ve spolupráci s Mgr. Bártou vytvořen nový formulář přihlášky, plných mocí apod.)</a:t>
            </a:r>
          </a:p>
          <a:p>
            <a:pPr algn="just"/>
            <a:endParaRPr lang="cs-CZ" sz="2000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cs-CZ" sz="2000" dirty="0" smtClean="0"/>
              <a:t>Nově distribuce </a:t>
            </a:r>
            <a:r>
              <a:rPr lang="cs-CZ" sz="2000" dirty="0"/>
              <a:t>tištěného </a:t>
            </a:r>
            <a:r>
              <a:rPr lang="cs-CZ" sz="2000" b="1" dirty="0">
                <a:solidFill>
                  <a:srgbClr val="FF0000"/>
                </a:solidFill>
              </a:rPr>
              <a:t>orientačního balíčku </a:t>
            </a:r>
            <a:r>
              <a:rPr lang="cs-CZ" sz="2000" dirty="0"/>
              <a:t>při registraci (rozvrhy, harmonogram semestru, údaje o životě v Praze, informace o univerzitě, vízové rady</a:t>
            </a:r>
            <a:r>
              <a:rPr lang="cs-CZ" sz="2000" dirty="0" smtClean="0"/>
              <a:t>)</a:t>
            </a:r>
            <a:endParaRPr lang="cs-CZ" sz="2000" dirty="0"/>
          </a:p>
          <a:p>
            <a:pPr algn="just"/>
            <a:endParaRPr lang="cs-CZ" sz="2000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cs-CZ" sz="2000" dirty="0" smtClean="0"/>
              <a:t>Ve spolupráci s ÚBS nová </a:t>
            </a:r>
            <a:r>
              <a:rPr lang="cs-CZ" sz="2000" dirty="0"/>
              <a:t>organizace </a:t>
            </a:r>
            <a:r>
              <a:rPr lang="cs-CZ" sz="2000" b="1" dirty="0">
                <a:solidFill>
                  <a:srgbClr val="FF0000"/>
                </a:solidFill>
              </a:rPr>
              <a:t>orientačního týdne </a:t>
            </a:r>
            <a:r>
              <a:rPr lang="cs-CZ" sz="2000" dirty="0"/>
              <a:t>(orientace po </a:t>
            </a:r>
            <a:r>
              <a:rPr lang="cs-CZ" sz="2000" dirty="0" smtClean="0"/>
              <a:t>budově a KJP, </a:t>
            </a:r>
            <a:r>
              <a:rPr lang="cs-CZ" sz="2000" dirty="0"/>
              <a:t>asistence při výdeji ID karet, fonetické konzultace dle rodného jazyka, </a:t>
            </a:r>
            <a:r>
              <a:rPr lang="cs-CZ" sz="2000" dirty="0" smtClean="0"/>
              <a:t>aktivita </a:t>
            </a:r>
            <a:r>
              <a:rPr lang="cs-CZ" sz="2000" i="1" dirty="0"/>
              <a:t>Czech Appeal </a:t>
            </a:r>
            <a:r>
              <a:rPr lang="cs-CZ" sz="2000" dirty="0"/>
              <a:t>atd</a:t>
            </a:r>
            <a:r>
              <a:rPr lang="cs-CZ" sz="2000" dirty="0" smtClean="0"/>
              <a:t>.)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cs-CZ" sz="2000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cs-CZ" sz="2000" dirty="0"/>
              <a:t>Z</a:t>
            </a:r>
            <a:r>
              <a:rPr lang="cs-CZ" sz="2000" dirty="0" smtClean="0"/>
              <a:t>avedení nových </a:t>
            </a:r>
            <a:r>
              <a:rPr lang="cs-CZ" sz="2000" b="1" dirty="0" smtClean="0">
                <a:solidFill>
                  <a:srgbClr val="FF0000"/>
                </a:solidFill>
              </a:rPr>
              <a:t>doplňkových </a:t>
            </a:r>
            <a:r>
              <a:rPr lang="cs-CZ" sz="2000" b="1" dirty="0">
                <a:solidFill>
                  <a:srgbClr val="FF0000"/>
                </a:solidFill>
              </a:rPr>
              <a:t>aktivit </a:t>
            </a:r>
            <a:r>
              <a:rPr lang="cs-CZ" sz="2000" dirty="0"/>
              <a:t>(zkušební testování pro státem certifikované zkoušky, přednáška o studiu na českých VŠ</a:t>
            </a:r>
            <a:r>
              <a:rPr lang="cs-CZ" sz="2000" dirty="0" smtClean="0"/>
              <a:t>) – bude průběžně doplňováno</a:t>
            </a:r>
          </a:p>
          <a:p>
            <a:pPr algn="just"/>
            <a:endParaRPr lang="cs-CZ" sz="2000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cs-CZ" sz="2000" dirty="0" smtClean="0"/>
              <a:t>Důsledná práce s </a:t>
            </a:r>
            <a:r>
              <a:rPr lang="cs-CZ" sz="2000" b="1" dirty="0" smtClean="0">
                <a:solidFill>
                  <a:srgbClr val="FF0000"/>
                </a:solidFill>
              </a:rPr>
              <a:t>programovými evaluacemi</a:t>
            </a:r>
            <a:r>
              <a:rPr lang="cs-CZ" sz="2000" dirty="0" smtClean="0"/>
              <a:t>, které se (na rozdíl od hodnocení výuky) dříve neprováděly</a:t>
            </a:r>
            <a:endParaRPr lang="cs-CZ" sz="2000" dirty="0"/>
          </a:p>
          <a:p>
            <a:endParaRPr lang="cs-CZ" sz="3200" dirty="0">
              <a:solidFill>
                <a:srgbClr val="0070C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0428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568823" y="672354"/>
            <a:ext cx="972670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800" dirty="0" smtClean="0">
              <a:solidFill>
                <a:srgbClr val="0070C0"/>
              </a:solidFill>
            </a:endParaRP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2014</a:t>
            </a:r>
            <a:r>
              <a:rPr lang="cs-CZ" sz="2800" dirty="0" smtClean="0">
                <a:solidFill>
                  <a:srgbClr val="0070C0"/>
                </a:solidFill>
              </a:rPr>
              <a:t>: UVEDENÍ ZÁVĚREČNÝCH OSVĚDČENÍ DO „CIVILIZOVANÉ“ PODOBY</a:t>
            </a:r>
          </a:p>
          <a:p>
            <a:endParaRPr lang="cs-CZ" sz="2800" dirty="0" smtClean="0">
              <a:solidFill>
                <a:srgbClr val="0070C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000" dirty="0" smtClean="0"/>
              <a:t>Osvědčení o absolvování kurzu jsou opatřena kulatým razítkem FF UK, takže představují oficiální dokument, ve kterém </a:t>
            </a:r>
            <a:r>
              <a:rPr lang="cs-CZ" sz="2000" b="1" dirty="0" smtClean="0">
                <a:solidFill>
                  <a:srgbClr val="FF0000"/>
                </a:solidFill>
              </a:rPr>
              <a:t>NELZE škrtat, čmárat, přepisovat, ručně opravovat, uvádět nepravdivé údaje</a:t>
            </a:r>
            <a:r>
              <a:rPr lang="cs-CZ" sz="2000" b="1" dirty="0">
                <a:solidFill>
                  <a:srgbClr val="FF0000"/>
                </a:solidFill>
              </a:rPr>
              <a:t> </a:t>
            </a:r>
            <a:r>
              <a:rPr lang="cs-CZ" sz="2000" b="1" dirty="0" smtClean="0">
                <a:solidFill>
                  <a:srgbClr val="FF0000"/>
                </a:solidFill>
              </a:rPr>
              <a:t>či nesprávný název instituce, případně používat v jednom dokumentu 3 různé názvy téže instituce apod. 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cs-CZ" sz="2000" b="1" dirty="0" smtClean="0">
              <a:solidFill>
                <a:srgbClr val="FF000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000" dirty="0" smtClean="0"/>
              <a:t>Osvědčení teď mají jednotnou grafickou podobu (kromě </a:t>
            </a:r>
            <a:r>
              <a:rPr lang="cs-CZ" sz="2000" dirty="0"/>
              <a:t>data vystavení </a:t>
            </a:r>
            <a:r>
              <a:rPr lang="cs-CZ" sz="2000" dirty="0" smtClean="0"/>
              <a:t>jsou na nich uvedeny další dva identifikační údaje, např. jméno a datum narození.)</a:t>
            </a:r>
          </a:p>
          <a:p>
            <a:pPr algn="just"/>
            <a:endParaRPr lang="cs-CZ" sz="2000" dirty="0" smtClean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cs-CZ" sz="2000" dirty="0" smtClean="0"/>
              <a:t>Stejným způsobem byly upraveny</a:t>
            </a:r>
            <a:r>
              <a:rPr lang="cs-CZ" sz="2000" b="1" dirty="0" smtClean="0">
                <a:solidFill>
                  <a:schemeClr val="accent5">
                    <a:lumMod val="75000"/>
                  </a:schemeClr>
                </a:solidFill>
              </a:rPr>
              <a:t> DALŠÍ VYDÁVANÉ DOKUMENTY </a:t>
            </a:r>
            <a:r>
              <a:rPr lang="cs-CZ" sz="2000" dirty="0" smtClean="0"/>
              <a:t>(akceptační dopis, formulář přihlášky atd.), aby vyhovovaly platným právním předpisům.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37297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8785412" y="519953"/>
            <a:ext cx="3343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Osvědčení předané studentovi před rokem 2014</a:t>
            </a:r>
            <a:endParaRPr lang="cs-CZ" b="1" dirty="0">
              <a:solidFill>
                <a:srgbClr val="FF0000"/>
              </a:solidFill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114675" y="-1588"/>
            <a:ext cx="4859338" cy="6859588"/>
            <a:chOff x="1962" y="-1"/>
            <a:chExt cx="3061" cy="4321"/>
          </a:xfrm>
        </p:grpSpPr>
        <p:sp>
          <p:nvSpPr>
            <p:cNvPr id="5" name="AutoShape 3"/>
            <p:cNvSpPr>
              <a:spLocks noChangeAspect="1" noTextEdit="1"/>
            </p:cNvSpPr>
            <p:nvPr/>
          </p:nvSpPr>
          <p:spPr bwMode="auto">
            <a:xfrm>
              <a:off x="1962" y="-1"/>
              <a:ext cx="3061" cy="4321"/>
            </a:xfrm>
            <a:prstGeom prst="rect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-1"/>
              <a:ext cx="3062" cy="4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bdélník 5"/>
          <p:cNvSpPr/>
          <p:nvPr/>
        </p:nvSpPr>
        <p:spPr>
          <a:xfrm>
            <a:off x="5835650" y="1965325"/>
            <a:ext cx="1133475" cy="111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38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553" y="0"/>
            <a:ext cx="4857876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TextovéPole 1"/>
          <p:cNvSpPr txBox="1"/>
          <p:nvPr/>
        </p:nvSpPr>
        <p:spPr>
          <a:xfrm>
            <a:off x="9879106" y="215153"/>
            <a:ext cx="2232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Podklad k vízovému řízení vydaný před rokem 2014</a:t>
            </a:r>
            <a:endParaRPr lang="cs-CZ" b="1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4450" y="0"/>
            <a:ext cx="4857750" cy="6858000"/>
            <a:chOff x="28" y="0"/>
            <a:chExt cx="3060" cy="4320"/>
          </a:xfrm>
        </p:grpSpPr>
        <p:sp>
          <p:nvSpPr>
            <p:cNvPr id="6" name="AutoShape 3"/>
            <p:cNvSpPr>
              <a:spLocks noChangeAspect="1" noTextEdit="1"/>
            </p:cNvSpPr>
            <p:nvPr/>
          </p:nvSpPr>
          <p:spPr bwMode="auto">
            <a:xfrm>
              <a:off x="28" y="0"/>
              <a:ext cx="3060" cy="4320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" y="0"/>
              <a:ext cx="3061" cy="4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Obdélník 6"/>
          <p:cNvSpPr/>
          <p:nvPr/>
        </p:nvSpPr>
        <p:spPr>
          <a:xfrm>
            <a:off x="546100" y="2187575"/>
            <a:ext cx="1473200" cy="133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16282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1053</Words>
  <Application>Microsoft Office PowerPoint</Application>
  <PresentationFormat>Širokoúhlá obrazovka</PresentationFormat>
  <Paragraphs>157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Verdana</vt:lpstr>
      <vt:lpstr>Wingdings</vt:lpstr>
      <vt:lpstr>Motiv Office</vt:lpstr>
      <vt:lpstr>Souhrnná zpráva o hospodářských výsledcích a administraci programu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SOUHRNNÁ ZPRÁVA</dc:title>
  <dc:creator>Beránková, Eva</dc:creator>
  <cp:lastModifiedBy>Beránková, Eva</cp:lastModifiedBy>
  <cp:revision>133</cp:revision>
  <cp:lastPrinted>2015-05-12T15:26:46Z</cp:lastPrinted>
  <dcterms:created xsi:type="dcterms:W3CDTF">2015-05-10T07:50:21Z</dcterms:created>
  <dcterms:modified xsi:type="dcterms:W3CDTF">2015-05-13T20:08:19Z</dcterms:modified>
</cp:coreProperties>
</file>